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327" r:id="rId2"/>
    <p:sldId id="279" r:id="rId3"/>
    <p:sldId id="340" r:id="rId4"/>
    <p:sldId id="341" r:id="rId5"/>
    <p:sldId id="342" r:id="rId6"/>
    <p:sldId id="328" r:id="rId7"/>
    <p:sldId id="339" r:id="rId8"/>
    <p:sldId id="331" r:id="rId9"/>
    <p:sldId id="337" r:id="rId10"/>
    <p:sldId id="335" r:id="rId11"/>
    <p:sldId id="326" r:id="rId12"/>
    <p:sldId id="324" r:id="rId13"/>
    <p:sldId id="325" r:id="rId14"/>
    <p:sldId id="299" r:id="rId15"/>
  </p:sldIdLst>
  <p:sldSz cx="12192000" cy="6858000"/>
  <p:notesSz cx="6858000" cy="9144000"/>
  <p:embeddedFontLst>
    <p:embeddedFont>
      <p:font typeface="Akrobat Black" panose="020B0604020202020204" charset="-52"/>
      <p:bold r:id="rId17"/>
    </p:embeddedFont>
    <p:embeddedFont>
      <p:font typeface="Open Sans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Open Sans Light" panose="020B0604020202020204" charset="0"/>
      <p:regular r:id="rId26"/>
      <p: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Akrobat" panose="020B0604020202020204" charset="-52"/>
      <p:regular r:id="rId30"/>
      <p:bold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D5123D5-E877-4724-89DD-3CDB958272F3}">
          <p14:sldIdLst>
            <p14:sldId id="327"/>
            <p14:sldId id="279"/>
            <p14:sldId id="340"/>
            <p14:sldId id="341"/>
            <p14:sldId id="342"/>
            <p14:sldId id="328"/>
            <p14:sldId id="339"/>
            <p14:sldId id="331"/>
            <p14:sldId id="337"/>
            <p14:sldId id="335"/>
            <p14:sldId id="326"/>
            <p14:sldId id="324"/>
            <p14:sldId id="325"/>
            <p14:sldId id="29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70" userDrawn="1">
          <p15:clr>
            <a:srgbClr val="A4A3A4"/>
          </p15:clr>
        </p15:guide>
        <p15:guide id="4" pos="73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orient="horz" pos="39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950"/>
    <a:srgbClr val="0293DF"/>
    <a:srgbClr val="18CFA5"/>
    <a:srgbClr val="00CCC2"/>
    <a:srgbClr val="53D17A"/>
    <a:srgbClr val="FFFFFF"/>
    <a:srgbClr val="C9DCBA"/>
    <a:srgbClr val="A0D8D3"/>
    <a:srgbClr val="C5DAE9"/>
    <a:srgbClr val="8CD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152" autoAdjust="0"/>
    <p:restoredTop sz="93801" autoAdjust="0"/>
  </p:normalViewPr>
  <p:slideViewPr>
    <p:cSldViewPr snapToGrid="0" showGuides="1">
      <p:cViewPr>
        <p:scale>
          <a:sx n="100" d="100"/>
          <a:sy n="100" d="100"/>
        </p:scale>
        <p:origin x="-744" y="-300"/>
      </p:cViewPr>
      <p:guideLst>
        <p:guide orient="horz" pos="346"/>
        <p:guide orient="horz" pos="2160"/>
        <p:guide orient="horz" pos="3952"/>
        <p:guide pos="3840"/>
        <p:guide pos="370"/>
        <p:guide pos="731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A7A30-4326-4E0A-88FC-FD856CF68B36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0572B-189D-4D9F-BEAE-5DE2F8BB1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164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26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BF9DE-7A8B-4D41-B864-9902B30834A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8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9C83-559C-4FD0-B363-41A10619114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57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99C83-559C-4FD0-B363-41A10619114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25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474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44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017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00572B-189D-4D9F-BEAE-5DE2F8BB189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287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D570F-8EED-43B9-9A5F-D085A02B00E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6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90E7A-C11A-43A7-8C52-09AF47526B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912E6EE-C1B9-4ACE-9F0A-3A12DE214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CEC686-F6F5-4B37-9726-E6D32A289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E88F34-0C1E-4B55-8EE6-672EB6B0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BE105B9-D631-4D90-B83A-F584D391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41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1F52D-A681-4C25-A723-02345F8EB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A035D96-ED2E-4053-A7FB-96D1858ECC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3580CE4-D95E-45D8-8DDE-F0E92AC43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C98E31-787F-4E2B-A5BA-11D29DB8D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312752E-4BAA-4AE5-9797-3B589D82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85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CC4FE9-E624-4A73-981C-0E0ABCF07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634E110-20F4-4DA5-B515-3983A7ED3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7A23B48-33A3-4B76-A241-D3292C2D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F707C79-CF34-4191-A738-494E17DE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19DDD38-C6B4-42A0-BFD8-354D1E807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80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AA5E53-8699-474E-8B7D-184EE3671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75BD98-CD11-49F9-BF37-5D915A2C4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8AFD28-8C7F-499E-AA53-DFE3FCFF3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8CC218-9EB2-4837-A28C-C3653FFB7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C4A8C5F-4516-4104-9735-2BEBB80ED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97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95E4B98-39BF-47D0-A76E-AAFC4D79C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63A830F-F340-41A6-9648-5B7C5805F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B63283-D6E4-4D1C-A635-23A9ED49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9BDC5F8-AC7C-415D-8AC6-933C732DD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CFF2120-CFCB-460D-9248-83DA24E1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020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F8237A-0AE2-4FCF-B43E-5EB3CAD3E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11A95E-6A17-48FE-ADC5-30D867F9BA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81BB94B-5F0F-4CBD-AECD-75491A0CA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3C30004-BEFF-4813-BE7F-5075336D1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ACBD26-2B90-4BC0-BDB4-917B9F101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724B96A-BCFF-471A-97F3-30A01960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23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A34F1C-112A-4F8A-ABFE-A7C5F0894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07FC237-98C5-4D5D-8D56-C0115C60D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C43740-8196-4498-8089-029CEE74A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EBF3CD5-1779-4981-9632-DE4FE07422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73FF1FA-FD7E-4592-9565-D0289782B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3DE5F78-E83C-4134-A284-FC744503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AF525D9-77DE-4C99-91E2-E37EA535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53E2284-8C7D-4714-AFA7-DDCE2F3F5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F2732D-3514-4464-BD54-223733F6B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856864-741F-4B53-92E9-75AE88A6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429C1BAE-3C37-4E8D-B2B5-F55DC6E2E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5E9DFE6-D015-4A00-8237-38A30AA39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2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0627512-2F4C-4050-BCC1-37723554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4F3A0B-34F5-4F67-AFF9-9F6262B3F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9605A73-DED3-45AD-9CA4-6FDE6260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7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BF06E9-AC2A-4CFF-AF13-44703579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30BE31B-0BE9-4402-9B02-A4978259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867A84-B6EB-4FA0-839A-9C12B4CC9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C4CD085-48BB-4CB6-B1DD-B693E088A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7884B40-EB9B-4921-93C6-1AB88E0C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FB7432F-BAC6-4135-97A6-9A28B84AC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96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BE0D1B-FD93-4080-84D6-F4C60129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6B8A17E-4E10-4A46-9BCE-A6D5EC5940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0827AAE-DE91-4272-8C9C-EAAE99B58F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38B51DF-9ED8-4C6F-A143-63002C94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02F7A13-7A16-4748-9B4D-6ABF119B7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6E341E-3010-4168-980B-C0735C8C9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67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C55A8C-D967-4C61-A6CA-585D842C9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40E92F-3AD0-429C-8A9E-C6A3483FC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13C751D-0F86-4949-AF10-AE857030E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4A580-E8FA-4E56-A246-E919510EE82F}" type="datetimeFigureOut">
              <a:rPr lang="ru-RU" smtClean="0"/>
              <a:t>20.01.2022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28DF682-C729-4694-8568-6863F3D7B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80232D9-996E-45E4-88DF-FCD6AA898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3489-655F-4755-9F2C-2069D22882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946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sv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svg"/><Relationship Id="rId5" Type="http://schemas.openxmlformats.org/officeDocument/2006/relationships/image" Target="../media/image40.png"/><Relationship Id="rId10" Type="http://schemas.openxmlformats.org/officeDocument/2006/relationships/image" Target="../media/image122.svg"/><Relationship Id="rId4" Type="http://schemas.openxmlformats.org/officeDocument/2006/relationships/image" Target="../media/image116.sv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44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sv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1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openxmlformats.org/officeDocument/2006/relationships/image" Target="../media/image9.svg"/><Relationship Id="rId4" Type="http://schemas.openxmlformats.org/officeDocument/2006/relationships/image" Target="../media/image17.jpe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image" Target="../media/image27.jpeg"/><Relationship Id="rId1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3.png"/><Relationship Id="rId7" Type="http://schemas.openxmlformats.org/officeDocument/2006/relationships/image" Target="../media/image62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4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sv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svg"/><Relationship Id="rId5" Type="http://schemas.openxmlformats.org/officeDocument/2006/relationships/image" Target="../media/image36.png"/><Relationship Id="rId10" Type="http://schemas.openxmlformats.org/officeDocument/2006/relationships/image" Target="../media/image114.svg"/><Relationship Id="rId4" Type="http://schemas.openxmlformats.org/officeDocument/2006/relationships/image" Target="../media/image108.svg"/><Relationship Id="rId9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48C9B576-41E2-40A6-8321-C4DD99176BEC}"/>
              </a:ext>
            </a:extLst>
          </p:cNvPr>
          <p:cNvGrpSpPr/>
          <p:nvPr/>
        </p:nvGrpSpPr>
        <p:grpSpPr>
          <a:xfrm rot="16200000">
            <a:off x="1321308" y="416052"/>
            <a:ext cx="6793992" cy="6793992"/>
            <a:chOff x="1321308" y="416052"/>
            <a:chExt cx="6793992" cy="6793992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D37E9B33-0873-4541-BBCE-24A981B3B3C5}"/>
                </a:ext>
              </a:extLst>
            </p:cNvPr>
            <p:cNvSpPr/>
            <p:nvPr/>
          </p:nvSpPr>
          <p:spPr>
            <a:xfrm>
              <a:off x="1321308" y="416052"/>
              <a:ext cx="6793992" cy="679399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Прямоугольник 183">
              <a:extLst>
                <a:ext uri="{FF2B5EF4-FFF2-40B4-BE49-F238E27FC236}">
                  <a16:creationId xmlns:a16="http://schemas.microsoft.com/office/drawing/2014/main" xmlns="" id="{1B38C5C0-FFD9-4EA7-8233-4B50674633E7}"/>
                </a:ext>
              </a:extLst>
            </p:cNvPr>
            <p:cNvSpPr/>
            <p:nvPr/>
          </p:nvSpPr>
          <p:spPr>
            <a:xfrm>
              <a:off x="1557339" y="5395127"/>
              <a:ext cx="723885" cy="707886"/>
            </a:xfrm>
            <a:prstGeom prst="rect">
              <a:avLst/>
            </a:prstGeom>
            <a:solidFill>
              <a:srgbClr val="EBE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xmlns="" id="{B1E7E6AA-7571-4003-8878-03D6B972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724012" y="5553801"/>
              <a:ext cx="390538" cy="39053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2E455D5-B940-447F-9A6B-60E06416ED65}"/>
              </a:ext>
            </a:extLst>
          </p:cNvPr>
          <p:cNvSpPr txBox="1"/>
          <p:nvPr/>
        </p:nvSpPr>
        <p:spPr>
          <a:xfrm>
            <a:off x="-378201" y="-631583"/>
            <a:ext cx="13674515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700" dirty="0" smtClean="0">
                <a:solidFill>
                  <a:schemeClr val="bg1">
                    <a:lumMod val="85000"/>
                  </a:schemeClr>
                </a:solidFill>
                <a:latin typeface="Intro Regular"/>
              </a:rPr>
              <a:t>2022</a:t>
            </a:r>
            <a:endParaRPr lang="ru-RU" sz="28700" dirty="0">
              <a:solidFill>
                <a:schemeClr val="bg1">
                  <a:lumMod val="85000"/>
                </a:schemeClr>
              </a:solidFill>
              <a:latin typeface="Intro Regular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FE70D08-65FC-4C6A-8CF3-D793993BCB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1955" y="243692"/>
            <a:ext cx="12039600" cy="6438900"/>
          </a:xfrm>
          <a:prstGeom prst="rect">
            <a:avLst/>
          </a:prstGeom>
        </p:spPr>
      </p:pic>
      <p:sp>
        <p:nvSpPr>
          <p:cNvPr id="9" name="Рисунок 5">
            <a:extLst>
              <a:ext uri="{FF2B5EF4-FFF2-40B4-BE49-F238E27FC236}">
                <a16:creationId xmlns:a16="http://schemas.microsoft.com/office/drawing/2014/main" xmlns="" id="{B14CB032-FC31-491B-8661-0BCEC8CEAB2A}"/>
              </a:ext>
            </a:extLst>
          </p:cNvPr>
          <p:cNvSpPr/>
          <p:nvPr/>
        </p:nvSpPr>
        <p:spPr>
          <a:xfrm>
            <a:off x="3854409" y="3044842"/>
            <a:ext cx="1790779" cy="1462496"/>
          </a:xfrm>
          <a:custGeom>
            <a:avLst/>
            <a:gdLst>
              <a:gd name="connsiteX0" fmla="*/ 824709 w 1790779"/>
              <a:gd name="connsiteY0" fmla="*/ 1446947 h 1462496"/>
              <a:gd name="connsiteX1" fmla="*/ 789492 w 1790779"/>
              <a:gd name="connsiteY1" fmla="*/ 1412121 h 1462496"/>
              <a:gd name="connsiteX2" fmla="*/ 786730 w 1790779"/>
              <a:gd name="connsiteY2" fmla="*/ 1407164 h 1462496"/>
              <a:gd name="connsiteX3" fmla="*/ 764792 w 1790779"/>
              <a:gd name="connsiteY3" fmla="*/ 1385323 h 1462496"/>
              <a:gd name="connsiteX4" fmla="*/ 743327 w 1790779"/>
              <a:gd name="connsiteY4" fmla="*/ 1381881 h 1462496"/>
              <a:gd name="connsiteX5" fmla="*/ 712376 w 1790779"/>
              <a:gd name="connsiteY5" fmla="*/ 1376272 h 1462496"/>
              <a:gd name="connsiteX6" fmla="*/ 703358 w 1790779"/>
              <a:gd name="connsiteY6" fmla="*/ 1368319 h 1462496"/>
              <a:gd name="connsiteX7" fmla="*/ 704911 w 1790779"/>
              <a:gd name="connsiteY7" fmla="*/ 1361687 h 1462496"/>
              <a:gd name="connsiteX8" fmla="*/ 709330 w 1790779"/>
              <a:gd name="connsiteY8" fmla="*/ 1356004 h 1462496"/>
              <a:gd name="connsiteX9" fmla="*/ 716152 w 1790779"/>
              <a:gd name="connsiteY9" fmla="*/ 1327708 h 1462496"/>
              <a:gd name="connsiteX10" fmla="*/ 695656 w 1790779"/>
              <a:gd name="connsiteY10" fmla="*/ 1304044 h 1462496"/>
              <a:gd name="connsiteX11" fmla="*/ 686327 w 1790779"/>
              <a:gd name="connsiteY11" fmla="*/ 1246447 h 1462496"/>
              <a:gd name="connsiteX12" fmla="*/ 659300 w 1790779"/>
              <a:gd name="connsiteY12" fmla="*/ 1170750 h 1462496"/>
              <a:gd name="connsiteX13" fmla="*/ 581831 w 1790779"/>
              <a:gd name="connsiteY13" fmla="*/ 1132705 h 1462496"/>
              <a:gd name="connsiteX14" fmla="*/ 527592 w 1790779"/>
              <a:gd name="connsiteY14" fmla="*/ 1117842 h 1462496"/>
              <a:gd name="connsiteX15" fmla="*/ 516960 w 1790779"/>
              <a:gd name="connsiteY15" fmla="*/ 1105786 h 1462496"/>
              <a:gd name="connsiteX16" fmla="*/ 489511 w 1790779"/>
              <a:gd name="connsiteY16" fmla="*/ 1097712 h 1462496"/>
              <a:gd name="connsiteX17" fmla="*/ 448825 w 1790779"/>
              <a:gd name="connsiteY17" fmla="*/ 1124511 h 1462496"/>
              <a:gd name="connsiteX18" fmla="*/ 438099 w 1790779"/>
              <a:gd name="connsiteY18" fmla="*/ 1132426 h 1462496"/>
              <a:gd name="connsiteX19" fmla="*/ 381075 w 1790779"/>
              <a:gd name="connsiteY19" fmla="*/ 1147774 h 1462496"/>
              <a:gd name="connsiteX20" fmla="*/ 360941 w 1790779"/>
              <a:gd name="connsiteY20" fmla="*/ 1146723 h 1462496"/>
              <a:gd name="connsiteX21" fmla="*/ 310238 w 1790779"/>
              <a:gd name="connsiteY21" fmla="*/ 1147998 h 1462496"/>
              <a:gd name="connsiteX22" fmla="*/ 245065 w 1790779"/>
              <a:gd name="connsiteY22" fmla="*/ 1162964 h 1462496"/>
              <a:gd name="connsiteX23" fmla="*/ 224271 w 1790779"/>
              <a:gd name="connsiteY23" fmla="*/ 1166592 h 1462496"/>
              <a:gd name="connsiteX24" fmla="*/ 185729 w 1790779"/>
              <a:gd name="connsiteY24" fmla="*/ 1168861 h 1462496"/>
              <a:gd name="connsiteX25" fmla="*/ 152615 w 1790779"/>
              <a:gd name="connsiteY25" fmla="*/ 1152439 h 1462496"/>
              <a:gd name="connsiteX26" fmla="*/ 147248 w 1790779"/>
              <a:gd name="connsiteY26" fmla="*/ 1137403 h 1462496"/>
              <a:gd name="connsiteX27" fmla="*/ 143141 w 1790779"/>
              <a:gd name="connsiteY27" fmla="*/ 1130027 h 1462496"/>
              <a:gd name="connsiteX28" fmla="*/ 139299 w 1790779"/>
              <a:gd name="connsiteY28" fmla="*/ 1082150 h 1462496"/>
              <a:gd name="connsiteX29" fmla="*/ 139434 w 1790779"/>
              <a:gd name="connsiteY29" fmla="*/ 1077611 h 1462496"/>
              <a:gd name="connsiteX30" fmla="*/ 145113 w 1790779"/>
              <a:gd name="connsiteY30" fmla="*/ 1043436 h 1462496"/>
              <a:gd name="connsiteX31" fmla="*/ 136727 w 1790779"/>
              <a:gd name="connsiteY31" fmla="*/ 979347 h 1462496"/>
              <a:gd name="connsiteX32" fmla="*/ 99320 w 1790779"/>
              <a:gd name="connsiteY32" fmla="*/ 953144 h 1462496"/>
              <a:gd name="connsiteX33" fmla="*/ 84089 w 1790779"/>
              <a:gd name="connsiteY33" fmla="*/ 941387 h 1462496"/>
              <a:gd name="connsiteX34" fmla="*/ 83828 w 1790779"/>
              <a:gd name="connsiteY34" fmla="*/ 929462 h 1462496"/>
              <a:gd name="connsiteX35" fmla="*/ 93637 w 1790779"/>
              <a:gd name="connsiteY35" fmla="*/ 911463 h 1462496"/>
              <a:gd name="connsiteX36" fmla="*/ 111473 w 1790779"/>
              <a:gd name="connsiteY36" fmla="*/ 876935 h 1462496"/>
              <a:gd name="connsiteX37" fmla="*/ 118412 w 1790779"/>
              <a:gd name="connsiteY37" fmla="*/ 861383 h 1462496"/>
              <a:gd name="connsiteX38" fmla="*/ 122249 w 1790779"/>
              <a:gd name="connsiteY38" fmla="*/ 824556 h 1462496"/>
              <a:gd name="connsiteX39" fmla="*/ 112268 w 1790779"/>
              <a:gd name="connsiteY39" fmla="*/ 812576 h 1462496"/>
              <a:gd name="connsiteX40" fmla="*/ 102474 w 1790779"/>
              <a:gd name="connsiteY40" fmla="*/ 793182 h 1462496"/>
              <a:gd name="connsiteX41" fmla="*/ 106008 w 1790779"/>
              <a:gd name="connsiteY41" fmla="*/ 775276 h 1462496"/>
              <a:gd name="connsiteX42" fmla="*/ 108850 w 1790779"/>
              <a:gd name="connsiteY42" fmla="*/ 750013 h 1462496"/>
              <a:gd name="connsiteX43" fmla="*/ 101859 w 1790779"/>
              <a:gd name="connsiteY43" fmla="*/ 738590 h 1462496"/>
              <a:gd name="connsiteX44" fmla="*/ 97697 w 1790779"/>
              <a:gd name="connsiteY44" fmla="*/ 731595 h 1462496"/>
              <a:gd name="connsiteX45" fmla="*/ 104804 w 1790779"/>
              <a:gd name="connsiteY45" fmla="*/ 724553 h 1462496"/>
              <a:gd name="connsiteX46" fmla="*/ 142029 w 1790779"/>
              <a:gd name="connsiteY46" fmla="*/ 678445 h 1462496"/>
              <a:gd name="connsiteX47" fmla="*/ 141290 w 1790779"/>
              <a:gd name="connsiteY47" fmla="*/ 670343 h 1462496"/>
              <a:gd name="connsiteX48" fmla="*/ 123561 w 1790779"/>
              <a:gd name="connsiteY48" fmla="*/ 574255 h 1462496"/>
              <a:gd name="connsiteX49" fmla="*/ 92772 w 1790779"/>
              <a:gd name="connsiteY49" fmla="*/ 535249 h 1462496"/>
              <a:gd name="connsiteX50" fmla="*/ 82572 w 1790779"/>
              <a:gd name="connsiteY50" fmla="*/ 517101 h 1462496"/>
              <a:gd name="connsiteX51" fmla="*/ 72108 w 1790779"/>
              <a:gd name="connsiteY51" fmla="*/ 500753 h 1462496"/>
              <a:gd name="connsiteX52" fmla="*/ 57020 w 1790779"/>
              <a:gd name="connsiteY52" fmla="*/ 495224 h 1462496"/>
              <a:gd name="connsiteX53" fmla="*/ 34138 w 1790779"/>
              <a:gd name="connsiteY53" fmla="*/ 485619 h 1462496"/>
              <a:gd name="connsiteX54" fmla="*/ 15051 w 1790779"/>
              <a:gd name="connsiteY54" fmla="*/ 451574 h 1462496"/>
              <a:gd name="connsiteX55" fmla="*/ 0 w 1790779"/>
              <a:gd name="connsiteY55" fmla="*/ 414961 h 1462496"/>
              <a:gd name="connsiteX56" fmla="*/ 19893 w 1790779"/>
              <a:gd name="connsiteY56" fmla="*/ 408247 h 1462496"/>
              <a:gd name="connsiteX57" fmla="*/ 49784 w 1790779"/>
              <a:gd name="connsiteY57" fmla="*/ 379240 h 1462496"/>
              <a:gd name="connsiteX58" fmla="*/ 58751 w 1790779"/>
              <a:gd name="connsiteY58" fmla="*/ 351149 h 1462496"/>
              <a:gd name="connsiteX59" fmla="*/ 65923 w 1790779"/>
              <a:gd name="connsiteY59" fmla="*/ 315365 h 1462496"/>
              <a:gd name="connsiteX60" fmla="*/ 71685 w 1790779"/>
              <a:gd name="connsiteY60" fmla="*/ 305561 h 1462496"/>
              <a:gd name="connsiteX61" fmla="*/ 113789 w 1790779"/>
              <a:gd name="connsiteY61" fmla="*/ 240476 h 1462496"/>
              <a:gd name="connsiteX62" fmla="*/ 146974 w 1790779"/>
              <a:gd name="connsiteY62" fmla="*/ 221301 h 1462496"/>
              <a:gd name="connsiteX63" fmla="*/ 173963 w 1790779"/>
              <a:gd name="connsiteY63" fmla="*/ 194312 h 1462496"/>
              <a:gd name="connsiteX64" fmla="*/ 213770 w 1790779"/>
              <a:gd name="connsiteY64" fmla="*/ 146603 h 1462496"/>
              <a:gd name="connsiteX65" fmla="*/ 216932 w 1790779"/>
              <a:gd name="connsiteY65" fmla="*/ 138390 h 1462496"/>
              <a:gd name="connsiteX66" fmla="*/ 226205 w 1790779"/>
              <a:gd name="connsiteY66" fmla="*/ 99146 h 1462496"/>
              <a:gd name="connsiteX67" fmla="*/ 223406 w 1790779"/>
              <a:gd name="connsiteY67" fmla="*/ 89704 h 1462496"/>
              <a:gd name="connsiteX68" fmla="*/ 222341 w 1790779"/>
              <a:gd name="connsiteY68" fmla="*/ 76198 h 1462496"/>
              <a:gd name="connsiteX69" fmla="*/ 234712 w 1790779"/>
              <a:gd name="connsiteY69" fmla="*/ 73580 h 1462496"/>
              <a:gd name="connsiteX70" fmla="*/ 257018 w 1790779"/>
              <a:gd name="connsiteY70" fmla="*/ 67827 h 1462496"/>
              <a:gd name="connsiteX71" fmla="*/ 272775 w 1790779"/>
              <a:gd name="connsiteY71" fmla="*/ 45069 h 1462496"/>
              <a:gd name="connsiteX72" fmla="*/ 289323 w 1790779"/>
              <a:gd name="connsiteY72" fmla="*/ 21973 h 1462496"/>
              <a:gd name="connsiteX73" fmla="*/ 301443 w 1790779"/>
              <a:gd name="connsiteY73" fmla="*/ 14644 h 1462496"/>
              <a:gd name="connsiteX74" fmla="*/ 311959 w 1790779"/>
              <a:gd name="connsiteY74" fmla="*/ 9291 h 1462496"/>
              <a:gd name="connsiteX75" fmla="*/ 315781 w 1790779"/>
              <a:gd name="connsiteY75" fmla="*/ 12913 h 1462496"/>
              <a:gd name="connsiteX76" fmla="*/ 323218 w 1790779"/>
              <a:gd name="connsiteY76" fmla="*/ 57376 h 1462496"/>
              <a:gd name="connsiteX77" fmla="*/ 328673 w 1790779"/>
              <a:gd name="connsiteY77" fmla="*/ 73859 h 1462496"/>
              <a:gd name="connsiteX78" fmla="*/ 338845 w 1790779"/>
              <a:gd name="connsiteY78" fmla="*/ 75426 h 1462496"/>
              <a:gd name="connsiteX79" fmla="*/ 397539 w 1790779"/>
              <a:gd name="connsiteY79" fmla="*/ 47856 h 1462496"/>
              <a:gd name="connsiteX80" fmla="*/ 398242 w 1790779"/>
              <a:gd name="connsiteY80" fmla="*/ 47357 h 1462496"/>
              <a:gd name="connsiteX81" fmla="*/ 438932 w 1790779"/>
              <a:gd name="connsiteY81" fmla="*/ 13145 h 1462496"/>
              <a:gd name="connsiteX82" fmla="*/ 447778 w 1790779"/>
              <a:gd name="connsiteY82" fmla="*/ 9876 h 1462496"/>
              <a:gd name="connsiteX83" fmla="*/ 474572 w 1790779"/>
              <a:gd name="connsiteY83" fmla="*/ 1537 h 1462496"/>
              <a:gd name="connsiteX84" fmla="*/ 493671 w 1790779"/>
              <a:gd name="connsiteY84" fmla="*/ 0 h 1462496"/>
              <a:gd name="connsiteX85" fmla="*/ 495012 w 1790779"/>
              <a:gd name="connsiteY85" fmla="*/ 96965 h 1462496"/>
              <a:gd name="connsiteX86" fmla="*/ 473870 w 1790779"/>
              <a:gd name="connsiteY86" fmla="*/ 132413 h 1462496"/>
              <a:gd name="connsiteX87" fmla="*/ 454113 w 1790779"/>
              <a:gd name="connsiteY87" fmla="*/ 151487 h 1462496"/>
              <a:gd name="connsiteX88" fmla="*/ 438081 w 1790779"/>
              <a:gd name="connsiteY88" fmla="*/ 167676 h 1462496"/>
              <a:gd name="connsiteX89" fmla="*/ 425854 w 1790779"/>
              <a:gd name="connsiteY89" fmla="*/ 189130 h 1462496"/>
              <a:gd name="connsiteX90" fmla="*/ 444109 w 1790779"/>
              <a:gd name="connsiteY90" fmla="*/ 200762 h 1462496"/>
              <a:gd name="connsiteX91" fmla="*/ 453680 w 1790779"/>
              <a:gd name="connsiteY91" fmla="*/ 203376 h 1462496"/>
              <a:gd name="connsiteX92" fmla="*/ 464656 w 1790779"/>
              <a:gd name="connsiteY92" fmla="*/ 215143 h 1462496"/>
              <a:gd name="connsiteX93" fmla="*/ 466503 w 1790779"/>
              <a:gd name="connsiteY93" fmla="*/ 223636 h 1462496"/>
              <a:gd name="connsiteX94" fmla="*/ 498147 w 1790779"/>
              <a:gd name="connsiteY94" fmla="*/ 256712 h 1462496"/>
              <a:gd name="connsiteX95" fmla="*/ 547000 w 1790779"/>
              <a:gd name="connsiteY95" fmla="*/ 261949 h 1462496"/>
              <a:gd name="connsiteX96" fmla="*/ 613005 w 1790779"/>
              <a:gd name="connsiteY96" fmla="*/ 275957 h 1462496"/>
              <a:gd name="connsiteX97" fmla="*/ 671434 w 1790779"/>
              <a:gd name="connsiteY97" fmla="*/ 315299 h 1462496"/>
              <a:gd name="connsiteX98" fmla="*/ 674322 w 1790779"/>
              <a:gd name="connsiteY98" fmla="*/ 327146 h 1462496"/>
              <a:gd name="connsiteX99" fmla="*/ 654030 w 1790779"/>
              <a:gd name="connsiteY99" fmla="*/ 348525 h 1462496"/>
              <a:gd name="connsiteX100" fmla="*/ 643459 w 1790779"/>
              <a:gd name="connsiteY100" fmla="*/ 357809 h 1462496"/>
              <a:gd name="connsiteX101" fmla="*/ 648031 w 1790779"/>
              <a:gd name="connsiteY101" fmla="*/ 370952 h 1462496"/>
              <a:gd name="connsiteX102" fmla="*/ 651254 w 1790779"/>
              <a:gd name="connsiteY102" fmla="*/ 375952 h 1462496"/>
              <a:gd name="connsiteX103" fmla="*/ 673248 w 1790779"/>
              <a:gd name="connsiteY103" fmla="*/ 395620 h 1462496"/>
              <a:gd name="connsiteX104" fmla="*/ 682410 w 1790779"/>
              <a:gd name="connsiteY104" fmla="*/ 402197 h 1462496"/>
              <a:gd name="connsiteX105" fmla="*/ 692005 w 1790779"/>
              <a:gd name="connsiteY105" fmla="*/ 424432 h 1462496"/>
              <a:gd name="connsiteX106" fmla="*/ 692791 w 1790779"/>
              <a:gd name="connsiteY106" fmla="*/ 426297 h 1462496"/>
              <a:gd name="connsiteX107" fmla="*/ 714771 w 1790779"/>
              <a:gd name="connsiteY107" fmla="*/ 447570 h 1462496"/>
              <a:gd name="connsiteX108" fmla="*/ 721687 w 1790779"/>
              <a:gd name="connsiteY108" fmla="*/ 449393 h 1462496"/>
              <a:gd name="connsiteX109" fmla="*/ 740253 w 1790779"/>
              <a:gd name="connsiteY109" fmla="*/ 424661 h 1462496"/>
              <a:gd name="connsiteX110" fmla="*/ 741281 w 1790779"/>
              <a:gd name="connsiteY110" fmla="*/ 422451 h 1462496"/>
              <a:gd name="connsiteX111" fmla="*/ 757959 w 1790779"/>
              <a:gd name="connsiteY111" fmla="*/ 417070 h 1462496"/>
              <a:gd name="connsiteX112" fmla="*/ 762354 w 1790779"/>
              <a:gd name="connsiteY112" fmla="*/ 421331 h 1462496"/>
              <a:gd name="connsiteX113" fmla="*/ 777363 w 1790779"/>
              <a:gd name="connsiteY113" fmla="*/ 430293 h 1462496"/>
              <a:gd name="connsiteX114" fmla="*/ 795859 w 1790779"/>
              <a:gd name="connsiteY114" fmla="*/ 400276 h 1462496"/>
              <a:gd name="connsiteX115" fmla="*/ 797724 w 1790779"/>
              <a:gd name="connsiteY115" fmla="*/ 392643 h 1462496"/>
              <a:gd name="connsiteX116" fmla="*/ 800380 w 1790779"/>
              <a:gd name="connsiteY116" fmla="*/ 387597 h 1462496"/>
              <a:gd name="connsiteX117" fmla="*/ 808529 w 1790779"/>
              <a:gd name="connsiteY117" fmla="*/ 391007 h 1462496"/>
              <a:gd name="connsiteX118" fmla="*/ 813300 w 1790779"/>
              <a:gd name="connsiteY118" fmla="*/ 393709 h 1462496"/>
              <a:gd name="connsiteX119" fmla="*/ 826969 w 1790779"/>
              <a:gd name="connsiteY119" fmla="*/ 432269 h 1462496"/>
              <a:gd name="connsiteX120" fmla="*/ 831401 w 1790779"/>
              <a:gd name="connsiteY120" fmla="*/ 449035 h 1462496"/>
              <a:gd name="connsiteX121" fmla="*/ 861892 w 1790779"/>
              <a:gd name="connsiteY121" fmla="*/ 481801 h 1462496"/>
              <a:gd name="connsiteX122" fmla="*/ 866678 w 1790779"/>
              <a:gd name="connsiteY122" fmla="*/ 520222 h 1462496"/>
              <a:gd name="connsiteX123" fmla="*/ 860408 w 1790779"/>
              <a:gd name="connsiteY123" fmla="*/ 555168 h 1462496"/>
              <a:gd name="connsiteX124" fmla="*/ 855288 w 1790779"/>
              <a:gd name="connsiteY124" fmla="*/ 583464 h 1462496"/>
              <a:gd name="connsiteX125" fmla="*/ 893053 w 1790779"/>
              <a:gd name="connsiteY125" fmla="*/ 626504 h 1462496"/>
              <a:gd name="connsiteX126" fmla="*/ 894956 w 1790779"/>
              <a:gd name="connsiteY126" fmla="*/ 653582 h 1462496"/>
              <a:gd name="connsiteX127" fmla="*/ 894449 w 1790779"/>
              <a:gd name="connsiteY127" fmla="*/ 655023 h 1462496"/>
              <a:gd name="connsiteX128" fmla="*/ 910219 w 1790779"/>
              <a:gd name="connsiteY128" fmla="*/ 687775 h 1462496"/>
              <a:gd name="connsiteX129" fmla="*/ 948501 w 1790779"/>
              <a:gd name="connsiteY129" fmla="*/ 690463 h 1462496"/>
              <a:gd name="connsiteX130" fmla="*/ 961240 w 1790779"/>
              <a:gd name="connsiteY130" fmla="*/ 689998 h 1462496"/>
              <a:gd name="connsiteX131" fmla="*/ 987545 w 1790779"/>
              <a:gd name="connsiteY131" fmla="*/ 700573 h 1462496"/>
              <a:gd name="connsiteX132" fmla="*/ 992359 w 1790779"/>
              <a:gd name="connsiteY132" fmla="*/ 703801 h 1462496"/>
              <a:gd name="connsiteX133" fmla="*/ 1027557 w 1790779"/>
              <a:gd name="connsiteY133" fmla="*/ 730926 h 1462496"/>
              <a:gd name="connsiteX134" fmla="*/ 1089166 w 1790779"/>
              <a:gd name="connsiteY134" fmla="*/ 777536 h 1462496"/>
              <a:gd name="connsiteX135" fmla="*/ 1128965 w 1790779"/>
              <a:gd name="connsiteY135" fmla="*/ 783601 h 1462496"/>
              <a:gd name="connsiteX136" fmla="*/ 1139364 w 1790779"/>
              <a:gd name="connsiteY136" fmla="*/ 783434 h 1462496"/>
              <a:gd name="connsiteX137" fmla="*/ 1160116 w 1790779"/>
              <a:gd name="connsiteY137" fmla="*/ 791508 h 1462496"/>
              <a:gd name="connsiteX138" fmla="*/ 1166976 w 1790779"/>
              <a:gd name="connsiteY138" fmla="*/ 796875 h 1462496"/>
              <a:gd name="connsiteX139" fmla="*/ 1174431 w 1790779"/>
              <a:gd name="connsiteY139" fmla="*/ 831413 h 1462496"/>
              <a:gd name="connsiteX140" fmla="*/ 1176793 w 1790779"/>
              <a:gd name="connsiteY140" fmla="*/ 848378 h 1462496"/>
              <a:gd name="connsiteX141" fmla="*/ 1201458 w 1790779"/>
              <a:gd name="connsiteY141" fmla="*/ 855801 h 1462496"/>
              <a:gd name="connsiteX142" fmla="*/ 1203085 w 1790779"/>
              <a:gd name="connsiteY142" fmla="*/ 855551 h 1462496"/>
              <a:gd name="connsiteX143" fmla="*/ 1242129 w 1790779"/>
              <a:gd name="connsiteY143" fmla="*/ 863922 h 1462496"/>
              <a:gd name="connsiteX144" fmla="*/ 1250227 w 1790779"/>
              <a:gd name="connsiteY144" fmla="*/ 894599 h 1462496"/>
              <a:gd name="connsiteX145" fmla="*/ 1249505 w 1790779"/>
              <a:gd name="connsiteY145" fmla="*/ 903817 h 1462496"/>
              <a:gd name="connsiteX146" fmla="*/ 1266421 w 1790779"/>
              <a:gd name="connsiteY146" fmla="*/ 946075 h 1462496"/>
              <a:gd name="connsiteX147" fmla="*/ 1308441 w 1790779"/>
              <a:gd name="connsiteY147" fmla="*/ 954763 h 1462496"/>
              <a:gd name="connsiteX148" fmla="*/ 1314498 w 1790779"/>
              <a:gd name="connsiteY148" fmla="*/ 954652 h 1462496"/>
              <a:gd name="connsiteX149" fmla="*/ 1349676 w 1790779"/>
              <a:gd name="connsiteY149" fmla="*/ 965487 h 1462496"/>
              <a:gd name="connsiteX150" fmla="*/ 1353825 w 1790779"/>
              <a:gd name="connsiteY150" fmla="*/ 967218 h 1462496"/>
              <a:gd name="connsiteX151" fmla="*/ 1414021 w 1790779"/>
              <a:gd name="connsiteY151" fmla="*/ 972910 h 1462496"/>
              <a:gd name="connsiteX152" fmla="*/ 1472194 w 1790779"/>
              <a:gd name="connsiteY152" fmla="*/ 947489 h 1462496"/>
              <a:gd name="connsiteX153" fmla="*/ 1509420 w 1790779"/>
              <a:gd name="connsiteY153" fmla="*/ 938085 h 1462496"/>
              <a:gd name="connsiteX154" fmla="*/ 1524270 w 1790779"/>
              <a:gd name="connsiteY154" fmla="*/ 942847 h 1462496"/>
              <a:gd name="connsiteX155" fmla="*/ 1524861 w 1790779"/>
              <a:gd name="connsiteY155" fmla="*/ 943954 h 1462496"/>
              <a:gd name="connsiteX156" fmla="*/ 1529275 w 1790779"/>
              <a:gd name="connsiteY156" fmla="*/ 960111 h 1462496"/>
              <a:gd name="connsiteX157" fmla="*/ 1531544 w 1790779"/>
              <a:gd name="connsiteY157" fmla="*/ 969664 h 1462496"/>
              <a:gd name="connsiteX158" fmla="*/ 1559003 w 1790779"/>
              <a:gd name="connsiteY158" fmla="*/ 1008072 h 1462496"/>
              <a:gd name="connsiteX159" fmla="*/ 1576551 w 1790779"/>
              <a:gd name="connsiteY159" fmla="*/ 1009159 h 1462496"/>
              <a:gd name="connsiteX160" fmla="*/ 1592726 w 1790779"/>
              <a:gd name="connsiteY160" fmla="*/ 1006657 h 1462496"/>
              <a:gd name="connsiteX161" fmla="*/ 1621990 w 1790779"/>
              <a:gd name="connsiteY161" fmla="*/ 1038349 h 1462496"/>
              <a:gd name="connsiteX162" fmla="*/ 1627097 w 1790779"/>
              <a:gd name="connsiteY162" fmla="*/ 1047622 h 1462496"/>
              <a:gd name="connsiteX163" fmla="*/ 1635343 w 1790779"/>
              <a:gd name="connsiteY163" fmla="*/ 1070114 h 1462496"/>
              <a:gd name="connsiteX164" fmla="*/ 1640701 w 1790779"/>
              <a:gd name="connsiteY164" fmla="*/ 1084346 h 1462496"/>
              <a:gd name="connsiteX165" fmla="*/ 1659001 w 1790779"/>
              <a:gd name="connsiteY165" fmla="*/ 1082597 h 1462496"/>
              <a:gd name="connsiteX166" fmla="*/ 1669178 w 1790779"/>
              <a:gd name="connsiteY166" fmla="*/ 1077835 h 1462496"/>
              <a:gd name="connsiteX167" fmla="*/ 1693507 w 1790779"/>
              <a:gd name="connsiteY167" fmla="*/ 1076514 h 1462496"/>
              <a:gd name="connsiteX168" fmla="*/ 1703655 w 1790779"/>
              <a:gd name="connsiteY168" fmla="*/ 1077081 h 1462496"/>
              <a:gd name="connsiteX169" fmla="*/ 1709473 w 1790779"/>
              <a:gd name="connsiteY169" fmla="*/ 1101536 h 1462496"/>
              <a:gd name="connsiteX170" fmla="*/ 1710040 w 1790779"/>
              <a:gd name="connsiteY170" fmla="*/ 1111061 h 1462496"/>
              <a:gd name="connsiteX171" fmla="*/ 1725984 w 1790779"/>
              <a:gd name="connsiteY171" fmla="*/ 1150537 h 1462496"/>
              <a:gd name="connsiteX172" fmla="*/ 1718445 w 1790779"/>
              <a:gd name="connsiteY172" fmla="*/ 1183176 h 1462496"/>
              <a:gd name="connsiteX173" fmla="*/ 1721486 w 1790779"/>
              <a:gd name="connsiteY173" fmla="*/ 1220756 h 1462496"/>
              <a:gd name="connsiteX174" fmla="*/ 1750866 w 1790779"/>
              <a:gd name="connsiteY174" fmla="*/ 1240345 h 1462496"/>
              <a:gd name="connsiteX175" fmla="*/ 1763521 w 1790779"/>
              <a:gd name="connsiteY175" fmla="*/ 1245089 h 1462496"/>
              <a:gd name="connsiteX176" fmla="*/ 1790780 w 1790779"/>
              <a:gd name="connsiteY176" fmla="*/ 1270418 h 1462496"/>
              <a:gd name="connsiteX177" fmla="*/ 1777827 w 1790779"/>
              <a:gd name="connsiteY177" fmla="*/ 1318126 h 1462496"/>
              <a:gd name="connsiteX178" fmla="*/ 1747982 w 1790779"/>
              <a:gd name="connsiteY178" fmla="*/ 1322219 h 1462496"/>
              <a:gd name="connsiteX179" fmla="*/ 1745996 w 1790779"/>
              <a:gd name="connsiteY179" fmla="*/ 1322219 h 1462496"/>
              <a:gd name="connsiteX180" fmla="*/ 1693334 w 1790779"/>
              <a:gd name="connsiteY180" fmla="*/ 1328731 h 1462496"/>
              <a:gd name="connsiteX181" fmla="*/ 1674778 w 1790779"/>
              <a:gd name="connsiteY181" fmla="*/ 1334888 h 1462496"/>
              <a:gd name="connsiteX182" fmla="*/ 1661862 w 1790779"/>
              <a:gd name="connsiteY182" fmla="*/ 1339445 h 1462496"/>
              <a:gd name="connsiteX183" fmla="*/ 1661108 w 1790779"/>
              <a:gd name="connsiteY183" fmla="*/ 1339381 h 1462496"/>
              <a:gd name="connsiteX184" fmla="*/ 1660494 w 1790779"/>
              <a:gd name="connsiteY184" fmla="*/ 1339895 h 1462496"/>
              <a:gd name="connsiteX185" fmla="*/ 1641519 w 1790779"/>
              <a:gd name="connsiteY185" fmla="*/ 1343846 h 1462496"/>
              <a:gd name="connsiteX186" fmla="*/ 1620738 w 1790779"/>
              <a:gd name="connsiteY186" fmla="*/ 1333985 h 1462496"/>
              <a:gd name="connsiteX187" fmla="*/ 1611386 w 1790779"/>
              <a:gd name="connsiteY187" fmla="*/ 1326405 h 1462496"/>
              <a:gd name="connsiteX188" fmla="*/ 1559608 w 1790779"/>
              <a:gd name="connsiteY188" fmla="*/ 1325131 h 1462496"/>
              <a:gd name="connsiteX189" fmla="*/ 1522800 w 1790779"/>
              <a:gd name="connsiteY189" fmla="*/ 1349176 h 1462496"/>
              <a:gd name="connsiteX190" fmla="*/ 1515657 w 1790779"/>
              <a:gd name="connsiteY190" fmla="*/ 1354450 h 1462496"/>
              <a:gd name="connsiteX191" fmla="*/ 1494216 w 1790779"/>
              <a:gd name="connsiteY191" fmla="*/ 1356310 h 1462496"/>
              <a:gd name="connsiteX192" fmla="*/ 1484594 w 1790779"/>
              <a:gd name="connsiteY192" fmla="*/ 1343948 h 1462496"/>
              <a:gd name="connsiteX193" fmla="*/ 1477636 w 1790779"/>
              <a:gd name="connsiteY193" fmla="*/ 1331623 h 1462496"/>
              <a:gd name="connsiteX194" fmla="*/ 1445294 w 1790779"/>
              <a:gd name="connsiteY194" fmla="*/ 1328907 h 1462496"/>
              <a:gd name="connsiteX195" fmla="*/ 1431634 w 1790779"/>
              <a:gd name="connsiteY195" fmla="*/ 1330963 h 1462496"/>
              <a:gd name="connsiteX196" fmla="*/ 1414175 w 1790779"/>
              <a:gd name="connsiteY196" fmla="*/ 1306518 h 1462496"/>
              <a:gd name="connsiteX197" fmla="*/ 1402101 w 1790779"/>
              <a:gd name="connsiteY197" fmla="*/ 1290361 h 1462496"/>
              <a:gd name="connsiteX198" fmla="*/ 1390953 w 1790779"/>
              <a:gd name="connsiteY198" fmla="*/ 1289170 h 1462496"/>
              <a:gd name="connsiteX199" fmla="*/ 1315646 w 1790779"/>
              <a:gd name="connsiteY199" fmla="*/ 1284017 h 1462496"/>
              <a:gd name="connsiteX200" fmla="*/ 1278467 w 1790779"/>
              <a:gd name="connsiteY200" fmla="*/ 1248968 h 1462496"/>
              <a:gd name="connsiteX201" fmla="*/ 1242158 w 1790779"/>
              <a:gd name="connsiteY201" fmla="*/ 1240243 h 1462496"/>
              <a:gd name="connsiteX202" fmla="*/ 1224926 w 1790779"/>
              <a:gd name="connsiteY202" fmla="*/ 1239499 h 1462496"/>
              <a:gd name="connsiteX203" fmla="*/ 1179426 w 1790779"/>
              <a:gd name="connsiteY203" fmla="*/ 1208337 h 1462496"/>
              <a:gd name="connsiteX204" fmla="*/ 1148182 w 1790779"/>
              <a:gd name="connsiteY204" fmla="*/ 1198375 h 1462496"/>
              <a:gd name="connsiteX205" fmla="*/ 1144182 w 1790779"/>
              <a:gd name="connsiteY205" fmla="*/ 1199408 h 1462496"/>
              <a:gd name="connsiteX206" fmla="*/ 1124914 w 1790779"/>
              <a:gd name="connsiteY206" fmla="*/ 1220849 h 1462496"/>
              <a:gd name="connsiteX207" fmla="*/ 1123151 w 1790779"/>
              <a:gd name="connsiteY207" fmla="*/ 1226876 h 1462496"/>
              <a:gd name="connsiteX208" fmla="*/ 1097329 w 1790779"/>
              <a:gd name="connsiteY208" fmla="*/ 1236996 h 1462496"/>
              <a:gd name="connsiteX209" fmla="*/ 1087963 w 1790779"/>
              <a:gd name="connsiteY209" fmla="*/ 1239471 h 1462496"/>
              <a:gd name="connsiteX210" fmla="*/ 1073480 w 1790779"/>
              <a:gd name="connsiteY210" fmla="*/ 1276780 h 1462496"/>
              <a:gd name="connsiteX211" fmla="*/ 1073061 w 1790779"/>
              <a:gd name="connsiteY211" fmla="*/ 1283468 h 1462496"/>
              <a:gd name="connsiteX212" fmla="*/ 1057723 w 1790779"/>
              <a:gd name="connsiteY212" fmla="*/ 1297821 h 1462496"/>
              <a:gd name="connsiteX213" fmla="*/ 1033668 w 1790779"/>
              <a:gd name="connsiteY213" fmla="*/ 1327019 h 1462496"/>
              <a:gd name="connsiteX214" fmla="*/ 1027947 w 1790779"/>
              <a:gd name="connsiteY214" fmla="*/ 1335390 h 1462496"/>
              <a:gd name="connsiteX215" fmla="*/ 1019757 w 1790779"/>
              <a:gd name="connsiteY215" fmla="*/ 1351706 h 1462496"/>
              <a:gd name="connsiteX216" fmla="*/ 1011818 w 1790779"/>
              <a:gd name="connsiteY216" fmla="*/ 1367640 h 1462496"/>
              <a:gd name="connsiteX217" fmla="*/ 989243 w 1790779"/>
              <a:gd name="connsiteY217" fmla="*/ 1372384 h 1462496"/>
              <a:gd name="connsiteX218" fmla="*/ 980518 w 1790779"/>
              <a:gd name="connsiteY218" fmla="*/ 1370570 h 1462496"/>
              <a:gd name="connsiteX219" fmla="*/ 948074 w 1790779"/>
              <a:gd name="connsiteY219" fmla="*/ 1369946 h 1462496"/>
              <a:gd name="connsiteX220" fmla="*/ 945455 w 1790779"/>
              <a:gd name="connsiteY220" fmla="*/ 1370086 h 1462496"/>
              <a:gd name="connsiteX221" fmla="*/ 924894 w 1790779"/>
              <a:gd name="connsiteY221" fmla="*/ 1403005 h 1462496"/>
              <a:gd name="connsiteX222" fmla="*/ 914852 w 1790779"/>
              <a:gd name="connsiteY222" fmla="*/ 1433757 h 1462496"/>
              <a:gd name="connsiteX223" fmla="*/ 914387 w 1790779"/>
              <a:gd name="connsiteY223" fmla="*/ 1434985 h 1462496"/>
              <a:gd name="connsiteX224" fmla="*/ 892202 w 1790779"/>
              <a:gd name="connsiteY224" fmla="*/ 1456155 h 1462496"/>
              <a:gd name="connsiteX225" fmla="*/ 863229 w 1790779"/>
              <a:gd name="connsiteY225" fmla="*/ 1462497 h 1462496"/>
              <a:gd name="connsiteX226" fmla="*/ 824709 w 1790779"/>
              <a:gd name="connsiteY226" fmla="*/ 1446947 h 146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</a:cxnLst>
            <a:rect l="l" t="t" r="r" b="b"/>
            <a:pathLst>
              <a:path w="1790779" h="1462496">
                <a:moveTo>
                  <a:pt x="824709" y="1446947"/>
                </a:moveTo>
                <a:cubicBezTo>
                  <a:pt x="809668" y="1437236"/>
                  <a:pt x="790306" y="1413144"/>
                  <a:pt x="789492" y="1412121"/>
                </a:cubicBezTo>
                <a:cubicBezTo>
                  <a:pt x="788771" y="1411228"/>
                  <a:pt x="787780" y="1409256"/>
                  <a:pt x="786730" y="1407164"/>
                </a:cubicBezTo>
                <a:cubicBezTo>
                  <a:pt x="782827" y="1399405"/>
                  <a:pt x="776930" y="1387676"/>
                  <a:pt x="764792" y="1385323"/>
                </a:cubicBezTo>
                <a:cubicBezTo>
                  <a:pt x="759378" y="1384281"/>
                  <a:pt x="751462" y="1383100"/>
                  <a:pt x="743327" y="1381881"/>
                </a:cubicBezTo>
                <a:cubicBezTo>
                  <a:pt x="730691" y="1380002"/>
                  <a:pt x="716367" y="1377863"/>
                  <a:pt x="712376" y="1376272"/>
                </a:cubicBezTo>
                <a:cubicBezTo>
                  <a:pt x="708729" y="1374812"/>
                  <a:pt x="704441" y="1371956"/>
                  <a:pt x="703358" y="1368319"/>
                </a:cubicBezTo>
                <a:cubicBezTo>
                  <a:pt x="702739" y="1366236"/>
                  <a:pt x="703246" y="1364069"/>
                  <a:pt x="704911" y="1361687"/>
                </a:cubicBezTo>
                <a:cubicBezTo>
                  <a:pt x="706172" y="1359892"/>
                  <a:pt x="707725" y="1357975"/>
                  <a:pt x="709330" y="1356004"/>
                </a:cubicBezTo>
                <a:cubicBezTo>
                  <a:pt x="715888" y="1347929"/>
                  <a:pt x="724864" y="1336880"/>
                  <a:pt x="716152" y="1327708"/>
                </a:cubicBezTo>
                <a:cubicBezTo>
                  <a:pt x="698656" y="1309290"/>
                  <a:pt x="695986" y="1305012"/>
                  <a:pt x="695656" y="1304044"/>
                </a:cubicBezTo>
                <a:cubicBezTo>
                  <a:pt x="694387" y="1299588"/>
                  <a:pt x="687652" y="1271665"/>
                  <a:pt x="686327" y="1246447"/>
                </a:cubicBezTo>
                <a:cubicBezTo>
                  <a:pt x="685052" y="1222263"/>
                  <a:pt x="676053" y="1188255"/>
                  <a:pt x="659300" y="1170750"/>
                </a:cubicBezTo>
                <a:cubicBezTo>
                  <a:pt x="643915" y="1154658"/>
                  <a:pt x="592527" y="1129413"/>
                  <a:pt x="581831" y="1132705"/>
                </a:cubicBezTo>
                <a:cubicBezTo>
                  <a:pt x="573924" y="1135170"/>
                  <a:pt x="542350" y="1127227"/>
                  <a:pt x="527592" y="1117842"/>
                </a:cubicBezTo>
                <a:cubicBezTo>
                  <a:pt x="522732" y="1114744"/>
                  <a:pt x="519797" y="1110195"/>
                  <a:pt x="516960" y="1105786"/>
                </a:cubicBezTo>
                <a:cubicBezTo>
                  <a:pt x="511616" y="1097480"/>
                  <a:pt x="506063" y="1088885"/>
                  <a:pt x="489511" y="1097712"/>
                </a:cubicBezTo>
                <a:cubicBezTo>
                  <a:pt x="472637" y="1106670"/>
                  <a:pt x="459987" y="1116148"/>
                  <a:pt x="448825" y="1124511"/>
                </a:cubicBezTo>
                <a:cubicBezTo>
                  <a:pt x="445178" y="1127246"/>
                  <a:pt x="441639" y="1129897"/>
                  <a:pt x="438099" y="1132426"/>
                </a:cubicBezTo>
                <a:cubicBezTo>
                  <a:pt x="424644" y="1142035"/>
                  <a:pt x="398539" y="1147774"/>
                  <a:pt x="381075" y="1147774"/>
                </a:cubicBezTo>
                <a:cubicBezTo>
                  <a:pt x="375969" y="1147774"/>
                  <a:pt x="368667" y="1147263"/>
                  <a:pt x="360941" y="1146723"/>
                </a:cubicBezTo>
                <a:cubicBezTo>
                  <a:pt x="341762" y="1145402"/>
                  <a:pt x="320023" y="1143877"/>
                  <a:pt x="310238" y="1147998"/>
                </a:cubicBezTo>
                <a:cubicBezTo>
                  <a:pt x="297806" y="1153235"/>
                  <a:pt x="259464" y="1162964"/>
                  <a:pt x="245065" y="1162964"/>
                </a:cubicBezTo>
                <a:cubicBezTo>
                  <a:pt x="239647" y="1162964"/>
                  <a:pt x="232177" y="1164722"/>
                  <a:pt x="224271" y="1166592"/>
                </a:cubicBezTo>
                <a:cubicBezTo>
                  <a:pt x="210848" y="1169745"/>
                  <a:pt x="194152" y="1173680"/>
                  <a:pt x="185729" y="1168861"/>
                </a:cubicBezTo>
                <a:cubicBezTo>
                  <a:pt x="173584" y="1161920"/>
                  <a:pt x="157602" y="1154667"/>
                  <a:pt x="152615" y="1152439"/>
                </a:cubicBezTo>
                <a:cubicBezTo>
                  <a:pt x="152613" y="1146786"/>
                  <a:pt x="150286" y="1142525"/>
                  <a:pt x="147248" y="1137403"/>
                </a:cubicBezTo>
                <a:cubicBezTo>
                  <a:pt x="145973" y="1135245"/>
                  <a:pt x="144555" y="1132854"/>
                  <a:pt x="143141" y="1130027"/>
                </a:cubicBezTo>
                <a:cubicBezTo>
                  <a:pt x="139732" y="1123199"/>
                  <a:pt x="138439" y="1107089"/>
                  <a:pt x="139299" y="1082150"/>
                </a:cubicBezTo>
                <a:lnTo>
                  <a:pt x="139434" y="1077611"/>
                </a:lnTo>
                <a:cubicBezTo>
                  <a:pt x="139741" y="1066458"/>
                  <a:pt x="139983" y="1057649"/>
                  <a:pt x="145113" y="1043436"/>
                </a:cubicBezTo>
                <a:cubicBezTo>
                  <a:pt x="151526" y="1025689"/>
                  <a:pt x="145410" y="988983"/>
                  <a:pt x="136727" y="979347"/>
                </a:cubicBezTo>
                <a:cubicBezTo>
                  <a:pt x="128779" y="970511"/>
                  <a:pt x="108864" y="955265"/>
                  <a:pt x="99320" y="953144"/>
                </a:cubicBezTo>
                <a:cubicBezTo>
                  <a:pt x="94986" y="952187"/>
                  <a:pt x="87391" y="947898"/>
                  <a:pt x="84089" y="941387"/>
                </a:cubicBezTo>
                <a:cubicBezTo>
                  <a:pt x="82135" y="937546"/>
                  <a:pt x="82047" y="933537"/>
                  <a:pt x="83828" y="929462"/>
                </a:cubicBezTo>
                <a:cubicBezTo>
                  <a:pt x="86423" y="923537"/>
                  <a:pt x="89767" y="917937"/>
                  <a:pt x="93637" y="911463"/>
                </a:cubicBezTo>
                <a:cubicBezTo>
                  <a:pt x="99176" y="902198"/>
                  <a:pt x="105460" y="891697"/>
                  <a:pt x="111473" y="876935"/>
                </a:cubicBezTo>
                <a:cubicBezTo>
                  <a:pt x="113873" y="871037"/>
                  <a:pt x="116277" y="865931"/>
                  <a:pt x="118412" y="861383"/>
                </a:cubicBezTo>
                <a:cubicBezTo>
                  <a:pt x="125477" y="846342"/>
                  <a:pt x="130147" y="836407"/>
                  <a:pt x="122249" y="824556"/>
                </a:cubicBezTo>
                <a:cubicBezTo>
                  <a:pt x="119003" y="819682"/>
                  <a:pt x="115427" y="815906"/>
                  <a:pt x="112268" y="812576"/>
                </a:cubicBezTo>
                <a:cubicBezTo>
                  <a:pt x="106273" y="806261"/>
                  <a:pt x="101943" y="801684"/>
                  <a:pt x="102474" y="793182"/>
                </a:cubicBezTo>
                <a:cubicBezTo>
                  <a:pt x="102837" y="787359"/>
                  <a:pt x="104450" y="781219"/>
                  <a:pt x="106008" y="775276"/>
                </a:cubicBezTo>
                <a:cubicBezTo>
                  <a:pt x="108385" y="766244"/>
                  <a:pt x="110627" y="757715"/>
                  <a:pt x="108850" y="750013"/>
                </a:cubicBezTo>
                <a:cubicBezTo>
                  <a:pt x="107752" y="745260"/>
                  <a:pt x="104623" y="741715"/>
                  <a:pt x="101859" y="738590"/>
                </a:cubicBezTo>
                <a:cubicBezTo>
                  <a:pt x="99470" y="735883"/>
                  <a:pt x="97409" y="733539"/>
                  <a:pt x="97697" y="731595"/>
                </a:cubicBezTo>
                <a:cubicBezTo>
                  <a:pt x="97892" y="730264"/>
                  <a:pt x="99283" y="727977"/>
                  <a:pt x="104804" y="724553"/>
                </a:cubicBezTo>
                <a:cubicBezTo>
                  <a:pt x="123854" y="712758"/>
                  <a:pt x="143252" y="687002"/>
                  <a:pt x="142029" y="678445"/>
                </a:cubicBezTo>
                <a:cubicBezTo>
                  <a:pt x="141890" y="677449"/>
                  <a:pt x="141648" y="674556"/>
                  <a:pt x="141290" y="670343"/>
                </a:cubicBezTo>
                <a:cubicBezTo>
                  <a:pt x="137955" y="630810"/>
                  <a:pt x="132928" y="584171"/>
                  <a:pt x="123561" y="574255"/>
                </a:cubicBezTo>
                <a:cubicBezTo>
                  <a:pt x="113543" y="563647"/>
                  <a:pt x="103474" y="550890"/>
                  <a:pt x="92772" y="535249"/>
                </a:cubicBezTo>
                <a:cubicBezTo>
                  <a:pt x="88814" y="529463"/>
                  <a:pt x="85498" y="522896"/>
                  <a:pt x="82572" y="517101"/>
                </a:cubicBezTo>
                <a:cubicBezTo>
                  <a:pt x="78713" y="509455"/>
                  <a:pt x="75662" y="503413"/>
                  <a:pt x="72108" y="500753"/>
                </a:cubicBezTo>
                <a:cubicBezTo>
                  <a:pt x="69652" y="498907"/>
                  <a:pt x="64774" y="497451"/>
                  <a:pt x="57020" y="495224"/>
                </a:cubicBezTo>
                <a:cubicBezTo>
                  <a:pt x="48849" y="492875"/>
                  <a:pt x="36505" y="489330"/>
                  <a:pt x="34138" y="485619"/>
                </a:cubicBezTo>
                <a:cubicBezTo>
                  <a:pt x="21971" y="466495"/>
                  <a:pt x="17042" y="456546"/>
                  <a:pt x="15051" y="451574"/>
                </a:cubicBezTo>
                <a:cubicBezTo>
                  <a:pt x="11796" y="443431"/>
                  <a:pt x="3441" y="423260"/>
                  <a:pt x="0" y="414961"/>
                </a:cubicBezTo>
                <a:cubicBezTo>
                  <a:pt x="8785" y="412422"/>
                  <a:pt x="16590" y="409897"/>
                  <a:pt x="19893" y="408247"/>
                </a:cubicBezTo>
                <a:cubicBezTo>
                  <a:pt x="28329" y="404029"/>
                  <a:pt x="49570" y="379486"/>
                  <a:pt x="49784" y="379240"/>
                </a:cubicBezTo>
                <a:cubicBezTo>
                  <a:pt x="54132" y="374161"/>
                  <a:pt x="58751" y="362590"/>
                  <a:pt x="58751" y="351149"/>
                </a:cubicBezTo>
                <a:cubicBezTo>
                  <a:pt x="58751" y="341447"/>
                  <a:pt x="60663" y="323908"/>
                  <a:pt x="65923" y="315365"/>
                </a:cubicBezTo>
                <a:cubicBezTo>
                  <a:pt x="66945" y="313699"/>
                  <a:pt x="68988" y="310193"/>
                  <a:pt x="71685" y="305561"/>
                </a:cubicBezTo>
                <a:cubicBezTo>
                  <a:pt x="80615" y="290204"/>
                  <a:pt x="107790" y="243476"/>
                  <a:pt x="113789" y="240476"/>
                </a:cubicBezTo>
                <a:cubicBezTo>
                  <a:pt x="120365" y="237188"/>
                  <a:pt x="142201" y="226077"/>
                  <a:pt x="146974" y="221301"/>
                </a:cubicBezTo>
                <a:lnTo>
                  <a:pt x="173963" y="194312"/>
                </a:lnTo>
                <a:cubicBezTo>
                  <a:pt x="180274" y="187614"/>
                  <a:pt x="211839" y="153839"/>
                  <a:pt x="213770" y="146603"/>
                </a:cubicBezTo>
                <a:cubicBezTo>
                  <a:pt x="214192" y="145017"/>
                  <a:pt x="215462" y="141947"/>
                  <a:pt x="216932" y="138390"/>
                </a:cubicBezTo>
                <a:cubicBezTo>
                  <a:pt x="221671" y="126943"/>
                  <a:pt x="228829" y="109642"/>
                  <a:pt x="226205" y="99146"/>
                </a:cubicBezTo>
                <a:cubicBezTo>
                  <a:pt x="225368" y="95792"/>
                  <a:pt x="224345" y="92620"/>
                  <a:pt x="223406" y="89704"/>
                </a:cubicBezTo>
                <a:cubicBezTo>
                  <a:pt x="220676" y="81240"/>
                  <a:pt x="219750" y="77402"/>
                  <a:pt x="222341" y="76198"/>
                </a:cubicBezTo>
                <a:cubicBezTo>
                  <a:pt x="224894" y="75003"/>
                  <a:pt x="229666" y="74309"/>
                  <a:pt x="234712" y="73580"/>
                </a:cubicBezTo>
                <a:cubicBezTo>
                  <a:pt x="242233" y="72486"/>
                  <a:pt x="250748" y="71249"/>
                  <a:pt x="257018" y="67827"/>
                </a:cubicBezTo>
                <a:cubicBezTo>
                  <a:pt x="267771" y="61966"/>
                  <a:pt x="272775" y="54734"/>
                  <a:pt x="272775" y="45069"/>
                </a:cubicBezTo>
                <a:cubicBezTo>
                  <a:pt x="272775" y="38024"/>
                  <a:pt x="277910" y="26201"/>
                  <a:pt x="289323" y="21973"/>
                </a:cubicBezTo>
                <a:cubicBezTo>
                  <a:pt x="293797" y="20318"/>
                  <a:pt x="297862" y="17304"/>
                  <a:pt x="301443" y="14644"/>
                </a:cubicBezTo>
                <a:cubicBezTo>
                  <a:pt x="305527" y="11621"/>
                  <a:pt x="309396" y="8816"/>
                  <a:pt x="311959" y="9291"/>
                </a:cubicBezTo>
                <a:cubicBezTo>
                  <a:pt x="313242" y="9555"/>
                  <a:pt x="314526" y="10769"/>
                  <a:pt x="315781" y="12913"/>
                </a:cubicBezTo>
                <a:cubicBezTo>
                  <a:pt x="323609" y="26261"/>
                  <a:pt x="323591" y="48456"/>
                  <a:pt x="323218" y="57376"/>
                </a:cubicBezTo>
                <a:cubicBezTo>
                  <a:pt x="322902" y="65008"/>
                  <a:pt x="324837" y="70863"/>
                  <a:pt x="328673" y="73859"/>
                </a:cubicBezTo>
                <a:cubicBezTo>
                  <a:pt x="330599" y="75361"/>
                  <a:pt x="333939" y="76863"/>
                  <a:pt x="338845" y="75426"/>
                </a:cubicBezTo>
                <a:cubicBezTo>
                  <a:pt x="346821" y="73082"/>
                  <a:pt x="395469" y="48883"/>
                  <a:pt x="397539" y="47856"/>
                </a:cubicBezTo>
                <a:cubicBezTo>
                  <a:pt x="397795" y="47725"/>
                  <a:pt x="398033" y="47557"/>
                  <a:pt x="398242" y="47357"/>
                </a:cubicBezTo>
                <a:cubicBezTo>
                  <a:pt x="411008" y="35122"/>
                  <a:pt x="433342" y="15010"/>
                  <a:pt x="438932" y="13145"/>
                </a:cubicBezTo>
                <a:cubicBezTo>
                  <a:pt x="441258" y="12369"/>
                  <a:pt x="444332" y="11193"/>
                  <a:pt x="447778" y="9876"/>
                </a:cubicBezTo>
                <a:cubicBezTo>
                  <a:pt x="456191" y="6658"/>
                  <a:pt x="467707" y="2249"/>
                  <a:pt x="474572" y="1537"/>
                </a:cubicBezTo>
                <a:cubicBezTo>
                  <a:pt x="481537" y="819"/>
                  <a:pt x="489521" y="267"/>
                  <a:pt x="493671" y="0"/>
                </a:cubicBezTo>
                <a:cubicBezTo>
                  <a:pt x="495055" y="26467"/>
                  <a:pt x="497633" y="88050"/>
                  <a:pt x="495012" y="96965"/>
                </a:cubicBezTo>
                <a:cubicBezTo>
                  <a:pt x="491487" y="108954"/>
                  <a:pt x="480613" y="129604"/>
                  <a:pt x="473870" y="132413"/>
                </a:cubicBezTo>
                <a:cubicBezTo>
                  <a:pt x="468972" y="134455"/>
                  <a:pt x="461754" y="142728"/>
                  <a:pt x="454113" y="151487"/>
                </a:cubicBezTo>
                <a:cubicBezTo>
                  <a:pt x="448118" y="158361"/>
                  <a:pt x="441318" y="166150"/>
                  <a:pt x="438081" y="167676"/>
                </a:cubicBezTo>
                <a:cubicBezTo>
                  <a:pt x="429636" y="171653"/>
                  <a:pt x="425854" y="181317"/>
                  <a:pt x="425854" y="189130"/>
                </a:cubicBezTo>
                <a:cubicBezTo>
                  <a:pt x="425854" y="195977"/>
                  <a:pt x="433114" y="197879"/>
                  <a:pt x="444109" y="200762"/>
                </a:cubicBezTo>
                <a:cubicBezTo>
                  <a:pt x="446992" y="201516"/>
                  <a:pt x="450196" y="202353"/>
                  <a:pt x="453680" y="203376"/>
                </a:cubicBezTo>
                <a:cubicBezTo>
                  <a:pt x="463344" y="206223"/>
                  <a:pt x="463754" y="209018"/>
                  <a:pt x="464656" y="215143"/>
                </a:cubicBezTo>
                <a:cubicBezTo>
                  <a:pt x="465019" y="217613"/>
                  <a:pt x="465429" y="220412"/>
                  <a:pt x="466503" y="223636"/>
                </a:cubicBezTo>
                <a:cubicBezTo>
                  <a:pt x="470516" y="235663"/>
                  <a:pt x="483451" y="251327"/>
                  <a:pt x="498147" y="256712"/>
                </a:cubicBezTo>
                <a:cubicBezTo>
                  <a:pt x="512434" y="261949"/>
                  <a:pt x="530797" y="261949"/>
                  <a:pt x="547000" y="261949"/>
                </a:cubicBezTo>
                <a:cubicBezTo>
                  <a:pt x="562660" y="261949"/>
                  <a:pt x="596880" y="268544"/>
                  <a:pt x="613005" y="275957"/>
                </a:cubicBezTo>
                <a:cubicBezTo>
                  <a:pt x="630558" y="284022"/>
                  <a:pt x="661584" y="304161"/>
                  <a:pt x="671434" y="315299"/>
                </a:cubicBezTo>
                <a:cubicBezTo>
                  <a:pt x="674364" y="318611"/>
                  <a:pt x="675337" y="322597"/>
                  <a:pt x="674322" y="327146"/>
                </a:cubicBezTo>
                <a:cubicBezTo>
                  <a:pt x="672467" y="335485"/>
                  <a:pt x="664310" y="344079"/>
                  <a:pt x="654030" y="348525"/>
                </a:cubicBezTo>
                <a:cubicBezTo>
                  <a:pt x="647850" y="351200"/>
                  <a:pt x="644492" y="354148"/>
                  <a:pt x="643459" y="357809"/>
                </a:cubicBezTo>
                <a:cubicBezTo>
                  <a:pt x="642120" y="362548"/>
                  <a:pt x="645124" y="366822"/>
                  <a:pt x="648031" y="370952"/>
                </a:cubicBezTo>
                <a:cubicBezTo>
                  <a:pt x="649171" y="372570"/>
                  <a:pt x="650347" y="374231"/>
                  <a:pt x="651254" y="375952"/>
                </a:cubicBezTo>
                <a:cubicBezTo>
                  <a:pt x="654914" y="382905"/>
                  <a:pt x="664234" y="389370"/>
                  <a:pt x="673248" y="395620"/>
                </a:cubicBezTo>
                <a:cubicBezTo>
                  <a:pt x="676485" y="397872"/>
                  <a:pt x="679657" y="400066"/>
                  <a:pt x="682410" y="402197"/>
                </a:cubicBezTo>
                <a:cubicBezTo>
                  <a:pt x="691331" y="409089"/>
                  <a:pt x="692001" y="424279"/>
                  <a:pt x="692005" y="424432"/>
                </a:cubicBezTo>
                <a:cubicBezTo>
                  <a:pt x="692033" y="425130"/>
                  <a:pt x="692312" y="425795"/>
                  <a:pt x="692791" y="426297"/>
                </a:cubicBezTo>
                <a:cubicBezTo>
                  <a:pt x="693330" y="426865"/>
                  <a:pt x="706121" y="440306"/>
                  <a:pt x="714771" y="447570"/>
                </a:cubicBezTo>
                <a:cubicBezTo>
                  <a:pt x="716841" y="449319"/>
                  <a:pt x="719259" y="449933"/>
                  <a:pt x="721687" y="449393"/>
                </a:cubicBezTo>
                <a:cubicBezTo>
                  <a:pt x="729049" y="447743"/>
                  <a:pt x="735133" y="435762"/>
                  <a:pt x="740253" y="424661"/>
                </a:cubicBezTo>
                <a:lnTo>
                  <a:pt x="741281" y="422451"/>
                </a:lnTo>
                <a:cubicBezTo>
                  <a:pt x="744001" y="416759"/>
                  <a:pt x="752862" y="415670"/>
                  <a:pt x="757959" y="417070"/>
                </a:cubicBezTo>
                <a:cubicBezTo>
                  <a:pt x="759484" y="417493"/>
                  <a:pt x="760815" y="419270"/>
                  <a:pt x="762354" y="421331"/>
                </a:cubicBezTo>
                <a:cubicBezTo>
                  <a:pt x="765182" y="425116"/>
                  <a:pt x="769061" y="430293"/>
                  <a:pt x="777363" y="430293"/>
                </a:cubicBezTo>
                <a:cubicBezTo>
                  <a:pt x="788929" y="430293"/>
                  <a:pt x="792771" y="413652"/>
                  <a:pt x="795859" y="400276"/>
                </a:cubicBezTo>
                <a:cubicBezTo>
                  <a:pt x="796497" y="397514"/>
                  <a:pt x="797097" y="394900"/>
                  <a:pt x="797724" y="392643"/>
                </a:cubicBezTo>
                <a:cubicBezTo>
                  <a:pt x="798846" y="388607"/>
                  <a:pt x="799957" y="387769"/>
                  <a:pt x="800380" y="387597"/>
                </a:cubicBezTo>
                <a:cubicBezTo>
                  <a:pt x="801766" y="387063"/>
                  <a:pt x="805199" y="389058"/>
                  <a:pt x="808529" y="391007"/>
                </a:cubicBezTo>
                <a:cubicBezTo>
                  <a:pt x="810007" y="391872"/>
                  <a:pt x="811593" y="392801"/>
                  <a:pt x="813300" y="393709"/>
                </a:cubicBezTo>
                <a:cubicBezTo>
                  <a:pt x="819165" y="396839"/>
                  <a:pt x="824052" y="419019"/>
                  <a:pt x="826969" y="432269"/>
                </a:cubicBezTo>
                <a:cubicBezTo>
                  <a:pt x="828685" y="440046"/>
                  <a:pt x="830039" y="446189"/>
                  <a:pt x="831401" y="449035"/>
                </a:cubicBezTo>
                <a:cubicBezTo>
                  <a:pt x="835415" y="457435"/>
                  <a:pt x="855023" y="476378"/>
                  <a:pt x="861892" y="481801"/>
                </a:cubicBezTo>
                <a:cubicBezTo>
                  <a:pt x="867544" y="486266"/>
                  <a:pt x="866915" y="510934"/>
                  <a:pt x="866678" y="520222"/>
                </a:cubicBezTo>
                <a:cubicBezTo>
                  <a:pt x="866502" y="527092"/>
                  <a:pt x="863264" y="542007"/>
                  <a:pt x="860408" y="555168"/>
                </a:cubicBezTo>
                <a:cubicBezTo>
                  <a:pt x="857660" y="567838"/>
                  <a:pt x="855288" y="578776"/>
                  <a:pt x="855288" y="583464"/>
                </a:cubicBezTo>
                <a:cubicBezTo>
                  <a:pt x="855288" y="595324"/>
                  <a:pt x="884724" y="620458"/>
                  <a:pt x="893053" y="626504"/>
                </a:cubicBezTo>
                <a:cubicBezTo>
                  <a:pt x="901439" y="632615"/>
                  <a:pt x="898737" y="642800"/>
                  <a:pt x="894956" y="653582"/>
                </a:cubicBezTo>
                <a:lnTo>
                  <a:pt x="894449" y="655023"/>
                </a:lnTo>
                <a:cubicBezTo>
                  <a:pt x="890840" y="665450"/>
                  <a:pt x="900257" y="682026"/>
                  <a:pt x="910219" y="687775"/>
                </a:cubicBezTo>
                <a:cubicBezTo>
                  <a:pt x="917587" y="692035"/>
                  <a:pt x="933990" y="691179"/>
                  <a:pt x="948501" y="690463"/>
                </a:cubicBezTo>
                <a:cubicBezTo>
                  <a:pt x="953259" y="690221"/>
                  <a:pt x="957686" y="689998"/>
                  <a:pt x="961240" y="689998"/>
                </a:cubicBezTo>
                <a:cubicBezTo>
                  <a:pt x="972035" y="689998"/>
                  <a:pt x="979225" y="694899"/>
                  <a:pt x="987545" y="700573"/>
                </a:cubicBezTo>
                <a:cubicBezTo>
                  <a:pt x="989117" y="701644"/>
                  <a:pt x="990712" y="702732"/>
                  <a:pt x="992359" y="703801"/>
                </a:cubicBezTo>
                <a:cubicBezTo>
                  <a:pt x="996559" y="706536"/>
                  <a:pt x="1010920" y="717837"/>
                  <a:pt x="1027557" y="730926"/>
                </a:cubicBezTo>
                <a:cubicBezTo>
                  <a:pt x="1052504" y="750542"/>
                  <a:pt x="1080782" y="772793"/>
                  <a:pt x="1089166" y="777536"/>
                </a:cubicBezTo>
                <a:cubicBezTo>
                  <a:pt x="1101035" y="784271"/>
                  <a:pt x="1113974" y="783946"/>
                  <a:pt x="1128965" y="783601"/>
                </a:cubicBezTo>
                <a:cubicBezTo>
                  <a:pt x="1132337" y="783518"/>
                  <a:pt x="1135801" y="783434"/>
                  <a:pt x="1139364" y="783434"/>
                </a:cubicBezTo>
                <a:cubicBezTo>
                  <a:pt x="1151503" y="783434"/>
                  <a:pt x="1155688" y="787359"/>
                  <a:pt x="1160116" y="791508"/>
                </a:cubicBezTo>
                <a:cubicBezTo>
                  <a:pt x="1162125" y="793396"/>
                  <a:pt x="1164204" y="795340"/>
                  <a:pt x="1166976" y="796875"/>
                </a:cubicBezTo>
                <a:cubicBezTo>
                  <a:pt x="1171232" y="799247"/>
                  <a:pt x="1173315" y="820166"/>
                  <a:pt x="1174431" y="831413"/>
                </a:cubicBezTo>
                <a:cubicBezTo>
                  <a:pt x="1175199" y="839095"/>
                  <a:pt x="1175803" y="845160"/>
                  <a:pt x="1176793" y="848378"/>
                </a:cubicBezTo>
                <a:cubicBezTo>
                  <a:pt x="1180120" y="859187"/>
                  <a:pt x="1192463" y="857234"/>
                  <a:pt x="1201458" y="855801"/>
                </a:cubicBezTo>
                <a:lnTo>
                  <a:pt x="1203085" y="855551"/>
                </a:lnTo>
                <a:cubicBezTo>
                  <a:pt x="1210802" y="854360"/>
                  <a:pt x="1225643" y="855848"/>
                  <a:pt x="1242129" y="863922"/>
                </a:cubicBezTo>
                <a:cubicBezTo>
                  <a:pt x="1253040" y="869261"/>
                  <a:pt x="1251548" y="882721"/>
                  <a:pt x="1250227" y="894599"/>
                </a:cubicBezTo>
                <a:cubicBezTo>
                  <a:pt x="1249855" y="897947"/>
                  <a:pt x="1249505" y="901119"/>
                  <a:pt x="1249505" y="903817"/>
                </a:cubicBezTo>
                <a:cubicBezTo>
                  <a:pt x="1249505" y="916076"/>
                  <a:pt x="1257249" y="935425"/>
                  <a:pt x="1266421" y="946075"/>
                </a:cubicBezTo>
                <a:cubicBezTo>
                  <a:pt x="1274653" y="955628"/>
                  <a:pt x="1294178" y="955144"/>
                  <a:pt x="1308441" y="954763"/>
                </a:cubicBezTo>
                <a:cubicBezTo>
                  <a:pt x="1310684" y="954707"/>
                  <a:pt x="1312730" y="954652"/>
                  <a:pt x="1314498" y="954652"/>
                </a:cubicBezTo>
                <a:cubicBezTo>
                  <a:pt x="1324153" y="954652"/>
                  <a:pt x="1340756" y="961702"/>
                  <a:pt x="1349676" y="965487"/>
                </a:cubicBezTo>
                <a:cubicBezTo>
                  <a:pt x="1351346" y="966195"/>
                  <a:pt x="1352756" y="966790"/>
                  <a:pt x="1353825" y="967218"/>
                </a:cubicBezTo>
                <a:cubicBezTo>
                  <a:pt x="1361313" y="970222"/>
                  <a:pt x="1396102" y="975785"/>
                  <a:pt x="1414021" y="972910"/>
                </a:cubicBezTo>
                <a:cubicBezTo>
                  <a:pt x="1431750" y="970074"/>
                  <a:pt x="1467520" y="951637"/>
                  <a:pt x="1472194" y="947489"/>
                </a:cubicBezTo>
                <a:cubicBezTo>
                  <a:pt x="1475766" y="944308"/>
                  <a:pt x="1494835" y="938085"/>
                  <a:pt x="1509420" y="938085"/>
                </a:cubicBezTo>
                <a:cubicBezTo>
                  <a:pt x="1521763" y="938085"/>
                  <a:pt x="1522396" y="939285"/>
                  <a:pt x="1524270" y="942847"/>
                </a:cubicBezTo>
                <a:lnTo>
                  <a:pt x="1524861" y="943954"/>
                </a:lnTo>
                <a:cubicBezTo>
                  <a:pt x="1526414" y="946800"/>
                  <a:pt x="1528000" y="954176"/>
                  <a:pt x="1529275" y="960111"/>
                </a:cubicBezTo>
                <a:cubicBezTo>
                  <a:pt x="1530093" y="963916"/>
                  <a:pt x="1530851" y="967423"/>
                  <a:pt x="1531544" y="969664"/>
                </a:cubicBezTo>
                <a:cubicBezTo>
                  <a:pt x="1533479" y="975952"/>
                  <a:pt x="1548599" y="1001635"/>
                  <a:pt x="1559003" y="1008072"/>
                </a:cubicBezTo>
                <a:cubicBezTo>
                  <a:pt x="1565608" y="1012164"/>
                  <a:pt x="1570677" y="1010778"/>
                  <a:pt x="1576551" y="1009159"/>
                </a:cubicBezTo>
                <a:cubicBezTo>
                  <a:pt x="1580812" y="1007988"/>
                  <a:pt x="1585644" y="1006657"/>
                  <a:pt x="1592726" y="1006657"/>
                </a:cubicBezTo>
                <a:cubicBezTo>
                  <a:pt x="1605186" y="1006657"/>
                  <a:pt x="1614898" y="1024973"/>
                  <a:pt x="1621990" y="1038349"/>
                </a:cubicBezTo>
                <a:cubicBezTo>
                  <a:pt x="1623809" y="1041771"/>
                  <a:pt x="1625506" y="1044962"/>
                  <a:pt x="1627097" y="1047622"/>
                </a:cubicBezTo>
                <a:cubicBezTo>
                  <a:pt x="1631441" y="1054859"/>
                  <a:pt x="1633603" y="1063315"/>
                  <a:pt x="1635343" y="1070114"/>
                </a:cubicBezTo>
                <a:cubicBezTo>
                  <a:pt x="1636947" y="1076393"/>
                  <a:pt x="1638217" y="1081360"/>
                  <a:pt x="1640701" y="1084346"/>
                </a:cubicBezTo>
                <a:cubicBezTo>
                  <a:pt x="1645259" y="1089806"/>
                  <a:pt x="1651933" y="1086308"/>
                  <a:pt x="1659001" y="1082597"/>
                </a:cubicBezTo>
                <a:cubicBezTo>
                  <a:pt x="1662081" y="1080969"/>
                  <a:pt x="1665574" y="1079127"/>
                  <a:pt x="1669178" y="1077835"/>
                </a:cubicBezTo>
                <a:cubicBezTo>
                  <a:pt x="1676731" y="1075118"/>
                  <a:pt x="1685261" y="1075816"/>
                  <a:pt x="1693507" y="1076514"/>
                </a:cubicBezTo>
                <a:cubicBezTo>
                  <a:pt x="1697051" y="1076802"/>
                  <a:pt x="1700473" y="1077081"/>
                  <a:pt x="1703655" y="1077081"/>
                </a:cubicBezTo>
                <a:cubicBezTo>
                  <a:pt x="1708822" y="1077081"/>
                  <a:pt x="1709245" y="1092997"/>
                  <a:pt x="1709473" y="1101536"/>
                </a:cubicBezTo>
                <a:cubicBezTo>
                  <a:pt x="1709576" y="1105432"/>
                  <a:pt x="1709664" y="1108800"/>
                  <a:pt x="1710040" y="1111061"/>
                </a:cubicBezTo>
                <a:cubicBezTo>
                  <a:pt x="1711358" y="1118972"/>
                  <a:pt x="1723610" y="1145456"/>
                  <a:pt x="1725984" y="1150537"/>
                </a:cubicBezTo>
                <a:cubicBezTo>
                  <a:pt x="1725040" y="1155190"/>
                  <a:pt x="1720532" y="1177215"/>
                  <a:pt x="1718445" y="1183176"/>
                </a:cubicBezTo>
                <a:cubicBezTo>
                  <a:pt x="1715561" y="1191418"/>
                  <a:pt x="1718687" y="1210161"/>
                  <a:pt x="1721486" y="1220756"/>
                </a:cubicBezTo>
                <a:cubicBezTo>
                  <a:pt x="1724198" y="1230988"/>
                  <a:pt x="1737150" y="1235536"/>
                  <a:pt x="1750866" y="1240345"/>
                </a:cubicBezTo>
                <a:cubicBezTo>
                  <a:pt x="1755145" y="1241852"/>
                  <a:pt x="1759484" y="1243369"/>
                  <a:pt x="1763521" y="1245089"/>
                </a:cubicBezTo>
                <a:cubicBezTo>
                  <a:pt x="1779585" y="1251916"/>
                  <a:pt x="1790780" y="1263916"/>
                  <a:pt x="1790780" y="1270418"/>
                </a:cubicBezTo>
                <a:cubicBezTo>
                  <a:pt x="1790780" y="1278036"/>
                  <a:pt x="1780301" y="1311197"/>
                  <a:pt x="1777827" y="1318126"/>
                </a:cubicBezTo>
                <a:cubicBezTo>
                  <a:pt x="1776841" y="1320880"/>
                  <a:pt x="1766799" y="1322042"/>
                  <a:pt x="1747982" y="1322219"/>
                </a:cubicBezTo>
                <a:lnTo>
                  <a:pt x="1745996" y="1322219"/>
                </a:lnTo>
                <a:cubicBezTo>
                  <a:pt x="1735430" y="1322219"/>
                  <a:pt x="1707464" y="1325438"/>
                  <a:pt x="1693334" y="1328731"/>
                </a:cubicBezTo>
                <a:cubicBezTo>
                  <a:pt x="1688093" y="1329958"/>
                  <a:pt x="1681623" y="1332349"/>
                  <a:pt x="1674778" y="1334888"/>
                </a:cubicBezTo>
                <a:cubicBezTo>
                  <a:pt x="1670584" y="1336442"/>
                  <a:pt x="1666203" y="1338007"/>
                  <a:pt x="1661862" y="1339445"/>
                </a:cubicBezTo>
                <a:cubicBezTo>
                  <a:pt x="1661603" y="1339453"/>
                  <a:pt x="1661364" y="1339295"/>
                  <a:pt x="1661108" y="1339381"/>
                </a:cubicBezTo>
                <a:cubicBezTo>
                  <a:pt x="1660832" y="1339467"/>
                  <a:pt x="1660722" y="1339740"/>
                  <a:pt x="1660494" y="1339895"/>
                </a:cubicBezTo>
                <a:cubicBezTo>
                  <a:pt x="1653595" y="1342120"/>
                  <a:pt x="1646895" y="1343846"/>
                  <a:pt x="1641519" y="1343846"/>
                </a:cubicBezTo>
                <a:cubicBezTo>
                  <a:pt x="1631868" y="1343846"/>
                  <a:pt x="1627199" y="1339706"/>
                  <a:pt x="1620738" y="1333985"/>
                </a:cubicBezTo>
                <a:cubicBezTo>
                  <a:pt x="1618065" y="1331614"/>
                  <a:pt x="1615037" y="1328935"/>
                  <a:pt x="1611386" y="1326405"/>
                </a:cubicBezTo>
                <a:cubicBezTo>
                  <a:pt x="1597861" y="1317047"/>
                  <a:pt x="1570165" y="1321605"/>
                  <a:pt x="1559608" y="1325131"/>
                </a:cubicBezTo>
                <a:cubicBezTo>
                  <a:pt x="1550809" y="1328051"/>
                  <a:pt x="1533958" y="1340767"/>
                  <a:pt x="1522800" y="1349176"/>
                </a:cubicBezTo>
                <a:cubicBezTo>
                  <a:pt x="1519535" y="1351641"/>
                  <a:pt x="1516978" y="1353576"/>
                  <a:pt x="1515657" y="1354450"/>
                </a:cubicBezTo>
                <a:cubicBezTo>
                  <a:pt x="1511551" y="1357175"/>
                  <a:pt x="1503941" y="1357836"/>
                  <a:pt x="1494216" y="1356310"/>
                </a:cubicBezTo>
                <a:cubicBezTo>
                  <a:pt x="1490179" y="1355668"/>
                  <a:pt x="1487589" y="1350236"/>
                  <a:pt x="1484594" y="1343948"/>
                </a:cubicBezTo>
                <a:cubicBezTo>
                  <a:pt x="1482594" y="1339753"/>
                  <a:pt x="1480524" y="1335418"/>
                  <a:pt x="1477636" y="1331623"/>
                </a:cubicBezTo>
                <a:cubicBezTo>
                  <a:pt x="1471520" y="1323596"/>
                  <a:pt x="1457595" y="1326424"/>
                  <a:pt x="1445294" y="1328907"/>
                </a:cubicBezTo>
                <a:cubicBezTo>
                  <a:pt x="1440081" y="1329968"/>
                  <a:pt x="1435151" y="1330963"/>
                  <a:pt x="1431634" y="1330963"/>
                </a:cubicBezTo>
                <a:cubicBezTo>
                  <a:pt x="1422077" y="1330963"/>
                  <a:pt x="1418826" y="1327921"/>
                  <a:pt x="1414175" y="1306518"/>
                </a:cubicBezTo>
                <a:cubicBezTo>
                  <a:pt x="1411185" y="1292733"/>
                  <a:pt x="1409878" y="1289970"/>
                  <a:pt x="1402101" y="1290361"/>
                </a:cubicBezTo>
                <a:cubicBezTo>
                  <a:pt x="1399613" y="1290472"/>
                  <a:pt x="1396199" y="1290594"/>
                  <a:pt x="1390953" y="1289170"/>
                </a:cubicBezTo>
                <a:cubicBezTo>
                  <a:pt x="1373251" y="1284389"/>
                  <a:pt x="1328836" y="1284017"/>
                  <a:pt x="1315646" y="1284017"/>
                </a:cubicBezTo>
                <a:cubicBezTo>
                  <a:pt x="1308972" y="1284017"/>
                  <a:pt x="1297103" y="1277934"/>
                  <a:pt x="1278467" y="1248968"/>
                </a:cubicBezTo>
                <a:cubicBezTo>
                  <a:pt x="1272263" y="1239313"/>
                  <a:pt x="1256249" y="1239815"/>
                  <a:pt x="1242158" y="1240243"/>
                </a:cubicBezTo>
                <a:cubicBezTo>
                  <a:pt x="1235158" y="1240447"/>
                  <a:pt x="1228553" y="1240671"/>
                  <a:pt x="1224926" y="1239499"/>
                </a:cubicBezTo>
                <a:cubicBezTo>
                  <a:pt x="1214159" y="1236057"/>
                  <a:pt x="1189742" y="1222691"/>
                  <a:pt x="1179426" y="1208337"/>
                </a:cubicBezTo>
                <a:cubicBezTo>
                  <a:pt x="1168794" y="1193538"/>
                  <a:pt x="1165246" y="1193911"/>
                  <a:pt x="1148182" y="1198375"/>
                </a:cubicBezTo>
                <a:lnTo>
                  <a:pt x="1144182" y="1199408"/>
                </a:lnTo>
                <a:cubicBezTo>
                  <a:pt x="1128216" y="1203492"/>
                  <a:pt x="1126230" y="1213937"/>
                  <a:pt x="1124914" y="1220849"/>
                </a:cubicBezTo>
                <a:cubicBezTo>
                  <a:pt x="1124435" y="1223351"/>
                  <a:pt x="1124020" y="1225519"/>
                  <a:pt x="1123151" y="1226876"/>
                </a:cubicBezTo>
                <a:cubicBezTo>
                  <a:pt x="1120467" y="1231053"/>
                  <a:pt x="1108175" y="1234206"/>
                  <a:pt x="1097329" y="1236996"/>
                </a:cubicBezTo>
                <a:cubicBezTo>
                  <a:pt x="1094166" y="1237806"/>
                  <a:pt x="1090994" y="1238624"/>
                  <a:pt x="1087963" y="1239471"/>
                </a:cubicBezTo>
                <a:cubicBezTo>
                  <a:pt x="1074493" y="1243257"/>
                  <a:pt x="1073856" y="1264242"/>
                  <a:pt x="1073480" y="1276780"/>
                </a:cubicBezTo>
                <a:cubicBezTo>
                  <a:pt x="1073391" y="1279673"/>
                  <a:pt x="1073307" y="1282408"/>
                  <a:pt x="1073061" y="1283468"/>
                </a:cubicBezTo>
                <a:cubicBezTo>
                  <a:pt x="1071954" y="1288268"/>
                  <a:pt x="1066527" y="1292091"/>
                  <a:pt x="1057723" y="1297821"/>
                </a:cubicBezTo>
                <a:cubicBezTo>
                  <a:pt x="1049955" y="1302871"/>
                  <a:pt x="1041300" y="1315699"/>
                  <a:pt x="1033668" y="1327019"/>
                </a:cubicBezTo>
                <a:cubicBezTo>
                  <a:pt x="1031682" y="1329958"/>
                  <a:pt x="1029766" y="1332804"/>
                  <a:pt x="1027947" y="1335390"/>
                </a:cubicBezTo>
                <a:cubicBezTo>
                  <a:pt x="1023390" y="1341865"/>
                  <a:pt x="1021543" y="1346869"/>
                  <a:pt x="1019757" y="1351706"/>
                </a:cubicBezTo>
                <a:cubicBezTo>
                  <a:pt x="1017953" y="1356599"/>
                  <a:pt x="1016251" y="1361212"/>
                  <a:pt x="1011818" y="1367640"/>
                </a:cubicBezTo>
                <a:cubicBezTo>
                  <a:pt x="1006065" y="1375983"/>
                  <a:pt x="999795" y="1374942"/>
                  <a:pt x="989243" y="1372384"/>
                </a:cubicBezTo>
                <a:cubicBezTo>
                  <a:pt x="986396" y="1371695"/>
                  <a:pt x="983480" y="1370988"/>
                  <a:pt x="980518" y="1370570"/>
                </a:cubicBezTo>
                <a:cubicBezTo>
                  <a:pt x="968551" y="1368868"/>
                  <a:pt x="957203" y="1369463"/>
                  <a:pt x="948074" y="1369946"/>
                </a:cubicBezTo>
                <a:lnTo>
                  <a:pt x="945455" y="1370086"/>
                </a:lnTo>
                <a:cubicBezTo>
                  <a:pt x="934019" y="1370654"/>
                  <a:pt x="929991" y="1384932"/>
                  <a:pt x="924894" y="1403005"/>
                </a:cubicBezTo>
                <a:cubicBezTo>
                  <a:pt x="920080" y="1420055"/>
                  <a:pt x="918224" y="1424920"/>
                  <a:pt x="914852" y="1433757"/>
                </a:cubicBezTo>
                <a:lnTo>
                  <a:pt x="914387" y="1434985"/>
                </a:lnTo>
                <a:cubicBezTo>
                  <a:pt x="911039" y="1443765"/>
                  <a:pt x="895439" y="1455960"/>
                  <a:pt x="892202" y="1456155"/>
                </a:cubicBezTo>
                <a:cubicBezTo>
                  <a:pt x="887618" y="1456155"/>
                  <a:pt x="867496" y="1461377"/>
                  <a:pt x="863229" y="1462497"/>
                </a:cubicBezTo>
                <a:cubicBezTo>
                  <a:pt x="859165" y="1461362"/>
                  <a:pt x="837203" y="1455003"/>
                  <a:pt x="824709" y="1446947"/>
                </a:cubicBezTo>
                <a:close/>
              </a:path>
            </a:pathLst>
          </a:custGeom>
          <a:gradFill>
            <a:gsLst>
              <a:gs pos="0">
                <a:srgbClr val="00A9FE"/>
              </a:gs>
              <a:gs pos="100000">
                <a:srgbClr val="27D354"/>
              </a:gs>
            </a:gsLst>
            <a:lin ang="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E88F0D46-D048-4B57-BD22-DA2C13DFA409}"/>
              </a:ext>
            </a:extLst>
          </p:cNvPr>
          <p:cNvSpPr txBox="1"/>
          <p:nvPr/>
        </p:nvSpPr>
        <p:spPr>
          <a:xfrm>
            <a:off x="171013" y="1822569"/>
            <a:ext cx="13674514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700" dirty="0" smtClean="0">
                <a:ln w="12700">
                  <a:solidFill>
                    <a:schemeClr val="bg1">
                      <a:lumMod val="85000"/>
                    </a:schemeClr>
                  </a:solidFill>
                </a:ln>
                <a:noFill/>
                <a:latin typeface="Intro Regular"/>
              </a:rPr>
              <a:t>202</a:t>
            </a:r>
            <a:endParaRPr lang="ru-RU" sz="28700" dirty="0">
              <a:ln w="12700">
                <a:solidFill>
                  <a:schemeClr val="bg1">
                    <a:lumMod val="85000"/>
                  </a:schemeClr>
                </a:solidFill>
              </a:ln>
              <a:noFill/>
              <a:latin typeface="Intro Regular"/>
            </a:endParaRPr>
          </a:p>
        </p:txBody>
      </p:sp>
      <p:sp>
        <p:nvSpPr>
          <p:cNvPr id="186" name="Прямоугольник 185">
            <a:extLst>
              <a:ext uri="{FF2B5EF4-FFF2-40B4-BE49-F238E27FC236}">
                <a16:creationId xmlns:a16="http://schemas.microsoft.com/office/drawing/2014/main" xmlns="" id="{8161FE67-FEB3-4315-B15C-DEFBD3037529}"/>
              </a:ext>
            </a:extLst>
          </p:cNvPr>
          <p:cNvSpPr/>
          <p:nvPr/>
        </p:nvSpPr>
        <p:spPr>
          <a:xfrm>
            <a:off x="5163572" y="4512454"/>
            <a:ext cx="72388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рямоугольник 187">
            <a:extLst>
              <a:ext uri="{FF2B5EF4-FFF2-40B4-BE49-F238E27FC236}">
                <a16:creationId xmlns:a16="http://schemas.microsoft.com/office/drawing/2014/main" xmlns="" id="{A083E770-12BB-4C9E-AAB9-641A5FB10CA7}"/>
              </a:ext>
            </a:extLst>
          </p:cNvPr>
          <p:cNvSpPr/>
          <p:nvPr/>
        </p:nvSpPr>
        <p:spPr>
          <a:xfrm>
            <a:off x="2205210" y="2855057"/>
            <a:ext cx="723885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38A0ABA-196A-485B-94C7-D54EB38EA4BA}"/>
              </a:ext>
            </a:extLst>
          </p:cNvPr>
          <p:cNvGrpSpPr/>
          <p:nvPr/>
        </p:nvGrpSpPr>
        <p:grpSpPr>
          <a:xfrm rot="10800000">
            <a:off x="2448052" y="1542796"/>
            <a:ext cx="4540504" cy="4540504"/>
            <a:chOff x="2448052" y="1542796"/>
            <a:chExt cx="4540504" cy="4540504"/>
          </a:xfrm>
        </p:grpSpPr>
        <p:sp>
          <p:nvSpPr>
            <p:cNvPr id="18" name="Арка 17">
              <a:extLst>
                <a:ext uri="{FF2B5EF4-FFF2-40B4-BE49-F238E27FC236}">
                  <a16:creationId xmlns:a16="http://schemas.microsoft.com/office/drawing/2014/main" xmlns="" id="{C67F4E1B-8F69-4779-81E3-E1D142E97DFC}"/>
                </a:ext>
              </a:extLst>
            </p:cNvPr>
            <p:cNvSpPr/>
            <p:nvPr/>
          </p:nvSpPr>
          <p:spPr>
            <a:xfrm>
              <a:off x="2448052" y="1542796"/>
              <a:ext cx="4540504" cy="4540504"/>
            </a:xfrm>
            <a:prstGeom prst="blockArc">
              <a:avLst>
                <a:gd name="adj1" fmla="val 8229239"/>
                <a:gd name="adj2" fmla="val 7063778"/>
                <a:gd name="adj3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xmlns="" id="{61CF933D-DBC3-424D-BE15-8E734D960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 rot="16200000">
              <a:off x="3121517" y="5376855"/>
              <a:ext cx="426672" cy="426672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DC9BEF1-5154-4E87-AF5B-6D815E713D60}"/>
              </a:ext>
            </a:extLst>
          </p:cNvPr>
          <p:cNvSpPr/>
          <p:nvPr/>
        </p:nvSpPr>
        <p:spPr>
          <a:xfrm>
            <a:off x="6096000" y="2871666"/>
            <a:ext cx="2409950" cy="2723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AD7B7E7-B2E8-48CB-829D-D68B286772CA}"/>
              </a:ext>
            </a:extLst>
          </p:cNvPr>
          <p:cNvSpPr txBox="1"/>
          <p:nvPr/>
        </p:nvSpPr>
        <p:spPr>
          <a:xfrm>
            <a:off x="6547957" y="2801423"/>
            <a:ext cx="5732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>
                <a:solidFill>
                  <a:srgbClr val="0293DF"/>
                </a:solidFill>
              </a:rPr>
              <a:t>МЕРЫ ПОДДЕРЖКИ</a:t>
            </a:r>
          </a:p>
          <a:p>
            <a:r>
              <a:rPr lang="ru-RU" dirty="0">
                <a:solidFill>
                  <a:srgbClr val="0293DF"/>
                </a:solidFill>
              </a:rPr>
              <a:t>ИНВЕСТОРОВ В ЮГРЕ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9DA2740-32A5-4D6A-A3DF-75DCB6419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6742947" y="4516911"/>
            <a:ext cx="2327817" cy="9067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659D28-A744-43FC-BD4D-F9B06724225E}"/>
              </a:ext>
            </a:extLst>
          </p:cNvPr>
          <p:cNvSpPr txBox="1"/>
          <p:nvPr/>
        </p:nvSpPr>
        <p:spPr>
          <a:xfrm>
            <a:off x="6849595" y="5873671"/>
            <a:ext cx="4765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Intro Regular" panose="02000000000000000000" pitchFamily="50" charset="0"/>
              </a:rPr>
              <a:t>Ханты-Мансийский автономный округ – Югра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7FC60006-256E-4260-BA72-0DEEBB04C18D}"/>
              </a:ext>
            </a:extLst>
          </p:cNvPr>
          <p:cNvGrpSpPr/>
          <p:nvPr/>
        </p:nvGrpSpPr>
        <p:grpSpPr>
          <a:xfrm rot="16200000">
            <a:off x="3356317" y="2451061"/>
            <a:ext cx="2723974" cy="2723974"/>
            <a:chOff x="3356317" y="2451061"/>
            <a:chExt cx="2723974" cy="2723974"/>
          </a:xfrm>
        </p:grpSpPr>
        <p:sp>
          <p:nvSpPr>
            <p:cNvPr id="19" name="Арка 18">
              <a:extLst>
                <a:ext uri="{FF2B5EF4-FFF2-40B4-BE49-F238E27FC236}">
                  <a16:creationId xmlns:a16="http://schemas.microsoft.com/office/drawing/2014/main" xmlns="" id="{E4480101-F939-42A1-8DA9-6D75BF095C8C}"/>
                </a:ext>
              </a:extLst>
            </p:cNvPr>
            <p:cNvSpPr/>
            <p:nvPr/>
          </p:nvSpPr>
          <p:spPr>
            <a:xfrm>
              <a:off x="3356317" y="2451061"/>
              <a:ext cx="2723974" cy="2723974"/>
            </a:xfrm>
            <a:prstGeom prst="blockArc">
              <a:avLst>
                <a:gd name="adj1" fmla="val 4224604"/>
                <a:gd name="adj2" fmla="val 1866312"/>
                <a:gd name="adj3" fmla="val 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1" name="Рисунок 190">
              <a:extLst>
                <a:ext uri="{FF2B5EF4-FFF2-40B4-BE49-F238E27FC236}">
                  <a16:creationId xmlns:a16="http://schemas.microsoft.com/office/drawing/2014/main" xmlns="" id="{201BA58F-8F0C-425A-A89B-1924522E5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5332931" y="4668492"/>
              <a:ext cx="396997" cy="3969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67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: скругленные верхние углы 110">
            <a:extLst>
              <a:ext uri="{FF2B5EF4-FFF2-40B4-BE49-F238E27FC236}">
                <a16:creationId xmlns:a16="http://schemas.microsoft.com/office/drawing/2014/main" xmlns="" id="{B73E4279-E5B0-4316-BD82-A8340FE5A224}"/>
              </a:ext>
            </a:extLst>
          </p:cNvPr>
          <p:cNvSpPr/>
          <p:nvPr/>
        </p:nvSpPr>
        <p:spPr>
          <a:xfrm>
            <a:off x="591207" y="5808437"/>
            <a:ext cx="2587300" cy="547913"/>
          </a:xfrm>
          <a:prstGeom prst="round2SameRect">
            <a:avLst>
              <a:gd name="adj1" fmla="val 0"/>
              <a:gd name="adj2" fmla="val 16622"/>
            </a:avLst>
          </a:prstGeom>
          <a:pattFill prst="wdUpDiag">
            <a:fgClr>
              <a:srgbClr val="25C9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xmlns="" id="{DA3E9EC6-557E-48E4-829B-47AF3F33A7E5}"/>
              </a:ext>
            </a:extLst>
          </p:cNvPr>
          <p:cNvSpPr/>
          <p:nvPr/>
        </p:nvSpPr>
        <p:spPr>
          <a:xfrm>
            <a:off x="709490" y="2760398"/>
            <a:ext cx="11005179" cy="630336"/>
          </a:xfrm>
          <a:prstGeom prst="roundRect">
            <a:avLst>
              <a:gd name="adj" fmla="val 11822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20078-B539-443C-BC62-6A9C2FF9CE35}"/>
              </a:ext>
            </a:extLst>
          </p:cNvPr>
          <p:cNvSpPr txBox="1"/>
          <p:nvPr/>
        </p:nvSpPr>
        <p:spPr>
          <a:xfrm>
            <a:off x="447674" y="406733"/>
            <a:ext cx="121331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3300" dirty="0"/>
              <a:t>ПРОЕКТЫ ЛЕСНОЙ ПРОМЫШЛЕНОСТИ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ФРП+ФРЮ</a:t>
            </a:r>
            <a:r>
              <a:rPr lang="ru-RU" sz="3300" dirty="0" smtClean="0"/>
              <a:t>)</a:t>
            </a:r>
            <a:endParaRPr lang="ru-RU" sz="3300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27E52E3-9A9F-4842-AACF-C4A1F5335EB9}"/>
              </a:ext>
            </a:extLst>
          </p:cNvPr>
          <p:cNvSpPr/>
          <p:nvPr/>
        </p:nvSpPr>
        <p:spPr>
          <a:xfrm>
            <a:off x="644543" y="1441611"/>
            <a:ext cx="11005180" cy="1113267"/>
          </a:xfrm>
          <a:prstGeom prst="roundRect">
            <a:avLst>
              <a:gd name="adj" fmla="val 10826"/>
            </a:avLst>
          </a:prstGeom>
          <a:noFill/>
          <a:ln w="12700">
            <a:solidFill>
              <a:srgbClr val="0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19D64BE-221C-4058-98DF-0310CF60A6AF}"/>
              </a:ext>
            </a:extLst>
          </p:cNvPr>
          <p:cNvGrpSpPr/>
          <p:nvPr/>
        </p:nvGrpSpPr>
        <p:grpSpPr>
          <a:xfrm>
            <a:off x="2900051" y="1658744"/>
            <a:ext cx="2781877" cy="590931"/>
            <a:chOff x="1179433" y="4442188"/>
            <a:chExt cx="2781877" cy="5909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52D7DCC-3AA1-4486-BCBD-B423B9FF1D3C}"/>
                </a:ext>
              </a:extLst>
            </p:cNvPr>
            <p:cNvSpPr txBox="1"/>
            <p:nvPr/>
          </p:nvSpPr>
          <p:spPr>
            <a:xfrm>
              <a:off x="3140184" y="4550964"/>
              <a:ext cx="8211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63693A-A54F-457D-9A2B-A827085949C7}"/>
                </a:ext>
              </a:extLst>
            </p:cNvPr>
            <p:cNvSpPr txBox="1"/>
            <p:nvPr/>
          </p:nvSpPr>
          <p:spPr>
            <a:xfrm>
              <a:off x="1179433" y="4442188"/>
              <a:ext cx="1082073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20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2F6AE21-9B95-4397-B7E6-A238042FC873}"/>
                </a:ext>
              </a:extLst>
            </p:cNvPr>
            <p:cNvSpPr txBox="1"/>
            <p:nvPr/>
          </p:nvSpPr>
          <p:spPr>
            <a:xfrm>
              <a:off x="2031670" y="4442188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100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96E5513-73F6-41AA-9B3E-8E74AA4415F2}"/>
              </a:ext>
            </a:extLst>
          </p:cNvPr>
          <p:cNvSpPr txBox="1"/>
          <p:nvPr/>
        </p:nvSpPr>
        <p:spPr>
          <a:xfrm>
            <a:off x="2630609" y="1218347"/>
            <a:ext cx="312524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СУММА ЗАЙМА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0F304D7D-7B4B-45F7-9EBD-F21C756DE1CD}"/>
              </a:ext>
            </a:extLst>
          </p:cNvPr>
          <p:cNvCxnSpPr>
            <a:cxnSpLocks/>
          </p:cNvCxnSpPr>
          <p:nvPr/>
        </p:nvCxnSpPr>
        <p:spPr>
          <a:xfrm>
            <a:off x="5621772" y="1637315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D5ADF4C-C925-4AD2-92F0-45F284EF5282}"/>
              </a:ext>
            </a:extLst>
          </p:cNvPr>
          <p:cNvCxnSpPr>
            <a:cxnSpLocks/>
          </p:cNvCxnSpPr>
          <p:nvPr/>
        </p:nvCxnSpPr>
        <p:spPr>
          <a:xfrm>
            <a:off x="6956575" y="1668545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FD78CD97-6A0E-427E-8C1A-F843B8AAC606}"/>
              </a:ext>
            </a:extLst>
          </p:cNvPr>
          <p:cNvCxnSpPr>
            <a:cxnSpLocks/>
          </p:cNvCxnSpPr>
          <p:nvPr/>
        </p:nvCxnSpPr>
        <p:spPr>
          <a:xfrm>
            <a:off x="2818347" y="1644419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DEFF5F-2565-4743-9F9C-5FBE5003FE23}"/>
              </a:ext>
            </a:extLst>
          </p:cNvPr>
          <p:cNvSpPr txBox="1"/>
          <p:nvPr/>
        </p:nvSpPr>
        <p:spPr>
          <a:xfrm>
            <a:off x="4960053" y="1208109"/>
            <a:ext cx="264203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ЗАЙМА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1F28BFD-C6C1-4F56-9FC0-316B9BF1F104}"/>
              </a:ext>
            </a:extLst>
          </p:cNvPr>
          <p:cNvSpPr txBox="1"/>
          <p:nvPr/>
        </p:nvSpPr>
        <p:spPr>
          <a:xfrm>
            <a:off x="7895692" y="1208109"/>
            <a:ext cx="28583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DD394E7-6A11-49A2-84AE-3DE76B5A4AE3}"/>
              </a:ext>
            </a:extLst>
          </p:cNvPr>
          <p:cNvGrpSpPr/>
          <p:nvPr/>
        </p:nvGrpSpPr>
        <p:grpSpPr>
          <a:xfrm>
            <a:off x="5740886" y="1652243"/>
            <a:ext cx="1351135" cy="590931"/>
            <a:chOff x="6841871" y="1637562"/>
            <a:chExt cx="1351135" cy="5909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1BEE69-DA84-4A44-BEE5-E4E39DFA5EA1}"/>
                </a:ext>
              </a:extLst>
            </p:cNvPr>
            <p:cNvSpPr txBox="1"/>
            <p:nvPr/>
          </p:nvSpPr>
          <p:spPr>
            <a:xfrm>
              <a:off x="7489370" y="1867519"/>
              <a:ext cx="7036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лет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2B022B4-38DB-4A6C-B033-247615DD5120}"/>
                </a:ext>
              </a:extLst>
            </p:cNvPr>
            <p:cNvSpPr txBox="1"/>
            <p:nvPr/>
          </p:nvSpPr>
          <p:spPr>
            <a:xfrm>
              <a:off x="6841871" y="1637562"/>
              <a:ext cx="102191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3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23E96DCE-932F-4586-8692-FB9BE55A76D0}"/>
              </a:ext>
            </a:extLst>
          </p:cNvPr>
          <p:cNvGrpSpPr/>
          <p:nvPr/>
        </p:nvGrpSpPr>
        <p:grpSpPr>
          <a:xfrm>
            <a:off x="7030502" y="1658744"/>
            <a:ext cx="3853589" cy="575802"/>
            <a:chOff x="2854660" y="1513168"/>
            <a:chExt cx="3853589" cy="575802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C86CDD1-580C-4ADB-9F7F-2D34C9549D05}"/>
                </a:ext>
              </a:extLst>
            </p:cNvPr>
            <p:cNvSpPr txBox="1"/>
            <p:nvPr/>
          </p:nvSpPr>
          <p:spPr>
            <a:xfrm>
              <a:off x="2854660" y="1553439"/>
              <a:ext cx="1070164" cy="5355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1 </a:t>
              </a:r>
              <a:r>
                <a: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A3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70B6852-1201-4AB1-9BF6-452542E95E53}"/>
                </a:ext>
              </a:extLst>
            </p:cNvPr>
            <p:cNvSpPr txBox="1"/>
            <p:nvPr/>
          </p:nvSpPr>
          <p:spPr>
            <a:xfrm>
              <a:off x="5401162" y="1513168"/>
              <a:ext cx="1307087" cy="5355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3 </a:t>
              </a:r>
              <a:r>
                <a:rPr lang="ru-RU" sz="3200" dirty="0" smtClean="0">
                  <a:solidFill>
                    <a:srgbClr val="0CA3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endParaRPr>
            </a:p>
          </p:txBody>
        </p:sp>
      </p:grpSp>
      <p:sp>
        <p:nvSpPr>
          <p:cNvPr id="108" name="Прямоугольник: скругленные углы 107">
            <a:extLst>
              <a:ext uri="{FF2B5EF4-FFF2-40B4-BE49-F238E27FC236}">
                <a16:creationId xmlns:a16="http://schemas.microsoft.com/office/drawing/2014/main" xmlns="" id="{D0DEFC3E-CA00-4633-96FE-9B6E138142C1}"/>
              </a:ext>
            </a:extLst>
          </p:cNvPr>
          <p:cNvSpPr/>
          <p:nvPr/>
        </p:nvSpPr>
        <p:spPr>
          <a:xfrm>
            <a:off x="3346166" y="3594479"/>
            <a:ext cx="2672079" cy="2761870"/>
          </a:xfrm>
          <a:prstGeom prst="roundRect">
            <a:avLst>
              <a:gd name="adj" fmla="val 3780"/>
            </a:avLst>
          </a:prstGeom>
          <a:noFill/>
          <a:ln w="12700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xmlns="" id="{92F5264D-0261-494B-B807-B6ED577FB45A}"/>
              </a:ext>
            </a:extLst>
          </p:cNvPr>
          <p:cNvSpPr/>
          <p:nvPr/>
        </p:nvSpPr>
        <p:spPr>
          <a:xfrm>
            <a:off x="6167408" y="3594479"/>
            <a:ext cx="5428976" cy="1485552"/>
          </a:xfrm>
          <a:prstGeom prst="roundRect">
            <a:avLst>
              <a:gd name="adj" fmla="val 3232"/>
            </a:avLst>
          </a:prstGeom>
          <a:noFill/>
          <a:ln w="12700">
            <a:solidFill>
              <a:srgbClr val="0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xmlns="" id="{9F701B61-DC77-441F-82B2-E0EF38523FF0}"/>
              </a:ext>
            </a:extLst>
          </p:cNvPr>
          <p:cNvSpPr/>
          <p:nvPr/>
        </p:nvSpPr>
        <p:spPr>
          <a:xfrm>
            <a:off x="591209" y="3594478"/>
            <a:ext cx="2587300" cy="2761871"/>
          </a:xfrm>
          <a:prstGeom prst="roundRect">
            <a:avLst>
              <a:gd name="adj" fmla="val 3780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80D702C-9070-4575-B82A-1E42F127D48C}"/>
              </a:ext>
            </a:extLst>
          </p:cNvPr>
          <p:cNvSpPr txBox="1"/>
          <p:nvPr/>
        </p:nvSpPr>
        <p:spPr>
          <a:xfrm>
            <a:off x="759989" y="3812107"/>
            <a:ext cx="18346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ТРЕБОВАНИЯ К ЗАЯВИТЕЛЮ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A73B155E-538E-4500-BCC8-B505705811E9}"/>
              </a:ext>
            </a:extLst>
          </p:cNvPr>
          <p:cNvSpPr txBox="1"/>
          <p:nvPr/>
        </p:nvSpPr>
        <p:spPr>
          <a:xfrm>
            <a:off x="3488519" y="3818187"/>
            <a:ext cx="183462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ОБЕСПЕЧЕНИЕ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xmlns="" id="{089BA693-2821-4EBF-BEA0-03CDDB7ACE31}"/>
              </a:ext>
            </a:extLst>
          </p:cNvPr>
          <p:cNvSpPr txBox="1"/>
          <p:nvPr/>
        </p:nvSpPr>
        <p:spPr>
          <a:xfrm>
            <a:off x="6982284" y="3743422"/>
            <a:ext cx="341391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ЦЕЛЕВОЕ ИСПОЛЬЗОВАНИЕ СРЕДСТВ</a:t>
            </a:r>
          </a:p>
        </p:txBody>
      </p:sp>
      <p:sp>
        <p:nvSpPr>
          <p:cNvPr id="153" name="Заголовок 1">
            <a:extLst>
              <a:ext uri="{FF2B5EF4-FFF2-40B4-BE49-F238E27FC236}">
                <a16:creationId xmlns:a16="http://schemas.microsoft.com/office/drawing/2014/main" xmlns="" id="{36CC0E83-BF4C-4AFD-97E1-24435484E170}"/>
              </a:ext>
            </a:extLst>
          </p:cNvPr>
          <p:cNvSpPr txBox="1">
            <a:spLocks/>
          </p:cNvSpPr>
          <p:nvPr/>
        </p:nvSpPr>
        <p:spPr>
          <a:xfrm>
            <a:off x="6551953" y="4202084"/>
            <a:ext cx="5039558" cy="1169551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И (ИЛИ) МОДЕРНИЗАЦИЯ ТЕХНОЛОГИЧЕСКОГО ОБОРУДОВАНИЯ ПО ОБРАБОТКЕ ДРЕВЕСИНЫ </a:t>
            </a:r>
          </a:p>
          <a:p>
            <a:pPr algn="l">
              <a:spcAft>
                <a:spcPts val="1200"/>
              </a:spcAft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A4C66EC8-7930-4057-B5A3-9D8D267131CB}"/>
              </a:ext>
            </a:extLst>
          </p:cNvPr>
          <p:cNvSpPr txBox="1"/>
          <p:nvPr/>
        </p:nvSpPr>
        <p:spPr>
          <a:xfrm>
            <a:off x="709490" y="4578817"/>
            <a:ext cx="2552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включен в </a:t>
            </a:r>
            <a:r>
              <a:rPr lang="ru-RU" sz="1200" b="1" dirty="0">
                <a:solidFill>
                  <a:srgbClr val="25C9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реестр МСП</a:t>
            </a:r>
          </a:p>
          <a:p>
            <a:pPr>
              <a:buClr>
                <a:srgbClr val="000000"/>
              </a:buClr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ведение деятельности по </a:t>
            </a:r>
            <a:r>
              <a:rPr lang="ru-RU" sz="1200" b="1" dirty="0">
                <a:solidFill>
                  <a:srgbClr val="25C9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ОКВЭД 16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6E1328B-814F-415E-8550-89F41582E270}"/>
              </a:ext>
            </a:extLst>
          </p:cNvPr>
          <p:cNvGrpSpPr/>
          <p:nvPr/>
        </p:nvGrpSpPr>
        <p:grpSpPr>
          <a:xfrm>
            <a:off x="6331428" y="3732914"/>
            <a:ext cx="581980" cy="581980"/>
            <a:chOff x="6331428" y="3732914"/>
            <a:chExt cx="581980" cy="581980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xmlns="" id="{C9F05563-5510-43A4-9C46-76C91A275CF1}"/>
                </a:ext>
              </a:extLst>
            </p:cNvPr>
            <p:cNvSpPr/>
            <p:nvPr/>
          </p:nvSpPr>
          <p:spPr>
            <a:xfrm>
              <a:off x="6331428" y="3732914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CA3DA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1DD016D6-B4A4-4C4B-938D-4DFE76D8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6485617" y="3887103"/>
              <a:ext cx="273602" cy="273602"/>
            </a:xfrm>
            <a:prstGeom prst="rect">
              <a:avLst/>
            </a:prstGeom>
          </p:spPr>
        </p:pic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6E95B71-8859-4DB3-8F55-1DBEF0BF93FF}"/>
              </a:ext>
            </a:extLst>
          </p:cNvPr>
          <p:cNvSpPr txBox="1"/>
          <p:nvPr/>
        </p:nvSpPr>
        <p:spPr>
          <a:xfrm>
            <a:off x="208331" y="1208109"/>
            <a:ext cx="312524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ОБЩИЙ БЮДЖЕТ ПРОЕКТА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0984F3A1-A830-4D59-B6D0-828F35481CC3}"/>
              </a:ext>
            </a:extLst>
          </p:cNvPr>
          <p:cNvGrpSpPr/>
          <p:nvPr/>
        </p:nvGrpSpPr>
        <p:grpSpPr>
          <a:xfrm>
            <a:off x="988510" y="1667853"/>
            <a:ext cx="1658813" cy="700211"/>
            <a:chOff x="1888077" y="4441307"/>
            <a:chExt cx="1514165" cy="700211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14582916-B641-45F3-881C-B737A1D28752}"/>
                </a:ext>
              </a:extLst>
            </p:cNvPr>
            <p:cNvSpPr txBox="1"/>
            <p:nvPr/>
          </p:nvSpPr>
          <p:spPr>
            <a:xfrm>
              <a:off x="2698606" y="4559994"/>
              <a:ext cx="7036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8659B05E-1310-48D5-B60A-65628119E015}"/>
                </a:ext>
              </a:extLst>
            </p:cNvPr>
            <p:cNvSpPr txBox="1"/>
            <p:nvPr/>
          </p:nvSpPr>
          <p:spPr>
            <a:xfrm>
              <a:off x="1888077" y="4441307"/>
              <a:ext cx="102191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25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B8DA1281-370E-406F-A9A1-B7AD7C54699F}"/>
                </a:ext>
              </a:extLst>
            </p:cNvPr>
            <p:cNvSpPr txBox="1"/>
            <p:nvPr/>
          </p:nvSpPr>
          <p:spPr>
            <a:xfrm>
              <a:off x="2069471" y="4550587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3A7FF4AB-B6B3-499D-A3E3-B3224525AEA9}"/>
              </a:ext>
            </a:extLst>
          </p:cNvPr>
          <p:cNvSpPr txBox="1"/>
          <p:nvPr/>
        </p:nvSpPr>
        <p:spPr>
          <a:xfrm>
            <a:off x="208331" y="2544640"/>
            <a:ext cx="28583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СОФИНАНСИРОВАНИЕ</a:t>
            </a:r>
          </a:p>
        </p:txBody>
      </p:sp>
      <p:grpSp>
        <p:nvGrpSpPr>
          <p:cNvPr id="135" name="Группа 134">
            <a:extLst>
              <a:ext uri="{FF2B5EF4-FFF2-40B4-BE49-F238E27FC236}">
                <a16:creationId xmlns:a16="http://schemas.microsoft.com/office/drawing/2014/main" xmlns="" id="{828F185B-87EA-4FD8-A47F-A383BF5C75DF}"/>
              </a:ext>
            </a:extLst>
          </p:cNvPr>
          <p:cNvGrpSpPr/>
          <p:nvPr/>
        </p:nvGrpSpPr>
        <p:grpSpPr>
          <a:xfrm>
            <a:off x="1128126" y="2582186"/>
            <a:ext cx="7089665" cy="1034129"/>
            <a:chOff x="-4771842" y="5380164"/>
            <a:chExt cx="5905253" cy="1034129"/>
          </a:xfrm>
        </p:grpSpPr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xmlns="" id="{CA15C078-E77E-46E1-B92B-DEF31B3543B3}"/>
                </a:ext>
              </a:extLst>
            </p:cNvPr>
            <p:cNvSpPr txBox="1"/>
            <p:nvPr/>
          </p:nvSpPr>
          <p:spPr>
            <a:xfrm>
              <a:off x="-3620703" y="5645178"/>
              <a:ext cx="47541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бюджета проекта,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b="1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в т.ч. за счет собственных </a:t>
              </a: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средств, средств частных инвесторов, банков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5EC64EBA-D905-4D81-8AFE-163A758F16FF}"/>
                </a:ext>
              </a:extLst>
            </p:cNvPr>
            <p:cNvSpPr txBox="1"/>
            <p:nvPr/>
          </p:nvSpPr>
          <p:spPr>
            <a:xfrm>
              <a:off x="-4771842" y="5380164"/>
              <a:ext cx="1255499" cy="1034129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200" dirty="0">
                  <a:solidFill>
                    <a:srgbClr val="0293D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≥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20%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CCBDE57-12F7-45A3-A5B6-6CFB463E5A86}"/>
              </a:ext>
            </a:extLst>
          </p:cNvPr>
          <p:cNvSpPr txBox="1"/>
          <p:nvPr/>
        </p:nvSpPr>
        <p:spPr>
          <a:xfrm>
            <a:off x="7978228" y="1774495"/>
            <a:ext cx="152526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банковской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гарантии или гарантии Корпорации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МСП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Intro Bold" panose="02000000000000000000" pitchFamily="50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C22D741C-B6A1-4927-B8FA-FB75A926EE66}"/>
              </a:ext>
            </a:extLst>
          </p:cNvPr>
          <p:cNvSpPr txBox="1"/>
          <p:nvPr/>
        </p:nvSpPr>
        <p:spPr>
          <a:xfrm>
            <a:off x="10409465" y="1831098"/>
            <a:ext cx="1760938" cy="24622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базовая </a:t>
            </a: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ставка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Intro Bold" panose="02000000000000000000" pitchFamily="50" charset="0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A894B656-0A4F-4C8E-9DDB-DC7D6F221885}"/>
              </a:ext>
            </a:extLst>
          </p:cNvPr>
          <p:cNvCxnSpPr>
            <a:cxnSpLocks/>
          </p:cNvCxnSpPr>
          <p:nvPr/>
        </p:nvCxnSpPr>
        <p:spPr>
          <a:xfrm>
            <a:off x="9503490" y="1687262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Овал 163">
            <a:extLst>
              <a:ext uri="{FF2B5EF4-FFF2-40B4-BE49-F238E27FC236}">
                <a16:creationId xmlns:a16="http://schemas.microsoft.com/office/drawing/2014/main" xmlns="" id="{9BBA0142-6C59-42BF-8931-FB521A35C3CD}"/>
              </a:ext>
            </a:extLst>
          </p:cNvPr>
          <p:cNvSpPr/>
          <p:nvPr/>
        </p:nvSpPr>
        <p:spPr>
          <a:xfrm rot="2841643">
            <a:off x="6505000" y="4670614"/>
            <a:ext cx="70766" cy="70766"/>
          </a:xfrm>
          <a:prstGeom prst="ellipse">
            <a:avLst/>
          </a:prstGeom>
          <a:solidFill>
            <a:schemeClr val="bg1"/>
          </a:solidFill>
          <a:ln w="22225">
            <a:solidFill>
              <a:srgbClr val="099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xmlns="" id="{C5466B05-B279-4CE1-8EDD-893CBA6FEC7E}"/>
              </a:ext>
            </a:extLst>
          </p:cNvPr>
          <p:cNvSpPr txBox="1"/>
          <p:nvPr/>
        </p:nvSpPr>
        <p:spPr>
          <a:xfrm>
            <a:off x="3488405" y="4251189"/>
            <a:ext cx="25527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банковская гарантия на всю сумма займа и проценты</a:t>
            </a:r>
          </a:p>
          <a:p>
            <a:pPr>
              <a:buClr>
                <a:srgbClr val="000000"/>
              </a:buClr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0000"/>
              </a:buClr>
            </a:pPr>
            <a:r>
              <a:rPr lang="ru-RU" sz="1200" b="1" dirty="0">
                <a:solidFill>
                  <a:schemeClr val="accent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</a:t>
            </a:r>
          </a:p>
          <a:p>
            <a:pPr>
              <a:buClr>
                <a:srgbClr val="000000"/>
              </a:buClr>
            </a:pPr>
            <a:endParaRPr lang="ru-RU" sz="12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≥ 50% суммы займа – обязательное обеспечение в виде поручительства РГО, оставшееся обеспечение – согласно стандартам Фонда</a:t>
            </a:r>
            <a:endParaRPr lang="ru-RU" sz="1200" b="1" dirty="0">
              <a:solidFill>
                <a:srgbClr val="25C9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10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138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19" grpId="0"/>
      <p:bldP spid="153" grpId="0"/>
      <p:bldP spid="120" grpId="0"/>
      <p:bldP spid="1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5840214C-BC90-449E-9EAC-3D675D361CC3}"/>
              </a:ext>
            </a:extLst>
          </p:cNvPr>
          <p:cNvGrpSpPr/>
          <p:nvPr/>
        </p:nvGrpSpPr>
        <p:grpSpPr>
          <a:xfrm>
            <a:off x="6191590" y="5257800"/>
            <a:ext cx="2610927" cy="1098550"/>
            <a:chOff x="6191590" y="5257800"/>
            <a:chExt cx="2610927" cy="1098550"/>
          </a:xfrm>
        </p:grpSpPr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xmlns="" id="{60C9C2E6-8E4D-47E7-85E7-8EFFE27D8D75}"/>
                </a:ext>
              </a:extLst>
            </p:cNvPr>
            <p:cNvSpPr/>
            <p:nvPr/>
          </p:nvSpPr>
          <p:spPr>
            <a:xfrm>
              <a:off x="6191591" y="5257800"/>
              <a:ext cx="2610926" cy="202822"/>
            </a:xfrm>
            <a:prstGeom prst="rect">
              <a:avLst/>
            </a:prstGeom>
            <a:pattFill prst="wdUpDiag">
              <a:fgClr>
                <a:srgbClr val="18CFA5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54" name="Полилиния: фигура 253">
              <a:extLst>
                <a:ext uri="{FF2B5EF4-FFF2-40B4-BE49-F238E27FC236}">
                  <a16:creationId xmlns:a16="http://schemas.microsoft.com/office/drawing/2014/main" xmlns="" id="{6D308791-4E65-45DA-A5F6-D0550AD3AAB1}"/>
                </a:ext>
              </a:extLst>
            </p:cNvPr>
            <p:cNvSpPr/>
            <p:nvPr/>
          </p:nvSpPr>
          <p:spPr>
            <a:xfrm>
              <a:off x="6191590" y="5460622"/>
              <a:ext cx="2610926" cy="895728"/>
            </a:xfrm>
            <a:custGeom>
              <a:avLst/>
              <a:gdLst>
                <a:gd name="connsiteX0" fmla="*/ 0 w 2610926"/>
                <a:gd name="connsiteY0" fmla="*/ 0 h 1055770"/>
                <a:gd name="connsiteX1" fmla="*/ 2610926 w 2610926"/>
                <a:gd name="connsiteY1" fmla="*/ 0 h 1055770"/>
                <a:gd name="connsiteX2" fmla="*/ 2610926 w 2610926"/>
                <a:gd name="connsiteY2" fmla="*/ 980236 h 1055770"/>
                <a:gd name="connsiteX3" fmla="*/ 2535392 w 2610926"/>
                <a:gd name="connsiteY3" fmla="*/ 1055770 h 1055770"/>
                <a:gd name="connsiteX4" fmla="*/ 75534 w 2610926"/>
                <a:gd name="connsiteY4" fmla="*/ 1055770 h 1055770"/>
                <a:gd name="connsiteX5" fmla="*/ 0 w 2610926"/>
                <a:gd name="connsiteY5" fmla="*/ 980236 h 105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926" h="1055770">
                  <a:moveTo>
                    <a:pt x="0" y="0"/>
                  </a:moveTo>
                  <a:lnTo>
                    <a:pt x="2610926" y="0"/>
                  </a:lnTo>
                  <a:lnTo>
                    <a:pt x="2610926" y="980236"/>
                  </a:lnTo>
                  <a:cubicBezTo>
                    <a:pt x="2610926" y="1021952"/>
                    <a:pt x="2577108" y="1055770"/>
                    <a:pt x="2535392" y="1055770"/>
                  </a:cubicBezTo>
                  <a:lnTo>
                    <a:pt x="75534" y="1055770"/>
                  </a:lnTo>
                  <a:cubicBezTo>
                    <a:pt x="33818" y="1055770"/>
                    <a:pt x="0" y="1021952"/>
                    <a:pt x="0" y="980236"/>
                  </a:cubicBezTo>
                  <a:close/>
                </a:path>
              </a:pathLst>
            </a:custGeom>
            <a:solidFill>
              <a:srgbClr val="18CFA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EAAADAF-58F9-4701-ACAC-067CB0AA7A47}"/>
              </a:ext>
            </a:extLst>
          </p:cNvPr>
          <p:cNvGrpSpPr/>
          <p:nvPr/>
        </p:nvGrpSpPr>
        <p:grpSpPr>
          <a:xfrm>
            <a:off x="3389483" y="5257800"/>
            <a:ext cx="2610927" cy="1098550"/>
            <a:chOff x="3389483" y="5257800"/>
            <a:chExt cx="2610927" cy="1098550"/>
          </a:xfrm>
        </p:grpSpPr>
        <p:sp>
          <p:nvSpPr>
            <p:cNvPr id="252" name="Полилиния: фигура 251">
              <a:extLst>
                <a:ext uri="{FF2B5EF4-FFF2-40B4-BE49-F238E27FC236}">
                  <a16:creationId xmlns:a16="http://schemas.microsoft.com/office/drawing/2014/main" xmlns="" id="{B8889DDD-0C03-4323-A2F3-DD891166B03A}"/>
                </a:ext>
              </a:extLst>
            </p:cNvPr>
            <p:cNvSpPr/>
            <p:nvPr/>
          </p:nvSpPr>
          <p:spPr>
            <a:xfrm>
              <a:off x="3389483" y="5460622"/>
              <a:ext cx="2610926" cy="895728"/>
            </a:xfrm>
            <a:custGeom>
              <a:avLst/>
              <a:gdLst>
                <a:gd name="connsiteX0" fmla="*/ 0 w 2610926"/>
                <a:gd name="connsiteY0" fmla="*/ 0 h 1055770"/>
                <a:gd name="connsiteX1" fmla="*/ 2610926 w 2610926"/>
                <a:gd name="connsiteY1" fmla="*/ 0 h 1055770"/>
                <a:gd name="connsiteX2" fmla="*/ 2610926 w 2610926"/>
                <a:gd name="connsiteY2" fmla="*/ 980236 h 1055770"/>
                <a:gd name="connsiteX3" fmla="*/ 2535392 w 2610926"/>
                <a:gd name="connsiteY3" fmla="*/ 1055770 h 1055770"/>
                <a:gd name="connsiteX4" fmla="*/ 75534 w 2610926"/>
                <a:gd name="connsiteY4" fmla="*/ 1055770 h 1055770"/>
                <a:gd name="connsiteX5" fmla="*/ 0 w 2610926"/>
                <a:gd name="connsiteY5" fmla="*/ 980236 h 105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926" h="1055770">
                  <a:moveTo>
                    <a:pt x="0" y="0"/>
                  </a:moveTo>
                  <a:lnTo>
                    <a:pt x="2610926" y="0"/>
                  </a:lnTo>
                  <a:lnTo>
                    <a:pt x="2610926" y="980236"/>
                  </a:lnTo>
                  <a:cubicBezTo>
                    <a:pt x="2610926" y="1021952"/>
                    <a:pt x="2577108" y="1055770"/>
                    <a:pt x="2535392" y="1055770"/>
                  </a:cubicBezTo>
                  <a:lnTo>
                    <a:pt x="75534" y="1055770"/>
                  </a:lnTo>
                  <a:cubicBezTo>
                    <a:pt x="33818" y="1055770"/>
                    <a:pt x="0" y="1021952"/>
                    <a:pt x="0" y="980236"/>
                  </a:cubicBezTo>
                  <a:close/>
                </a:path>
              </a:pathLst>
            </a:custGeom>
            <a:solidFill>
              <a:srgbClr val="099ED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DC90B285-AFD9-4D4D-8DBC-EDCA86D4FC48}"/>
                </a:ext>
              </a:extLst>
            </p:cNvPr>
            <p:cNvSpPr/>
            <p:nvPr/>
          </p:nvSpPr>
          <p:spPr>
            <a:xfrm>
              <a:off x="3389484" y="5257800"/>
              <a:ext cx="2610926" cy="202822"/>
            </a:xfrm>
            <a:prstGeom prst="rect">
              <a:avLst/>
            </a:prstGeom>
            <a:pattFill prst="wdUpDiag">
              <a:fgClr>
                <a:srgbClr val="099ED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C8F4645-E7E9-454A-B5BA-FE27852D050D}"/>
              </a:ext>
            </a:extLst>
          </p:cNvPr>
          <p:cNvSpPr txBox="1"/>
          <p:nvPr/>
        </p:nvSpPr>
        <p:spPr>
          <a:xfrm>
            <a:off x="447676" y="406733"/>
            <a:ext cx="7950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РЕГИОНАЛЬНЫЕ СУБСИДИИ</a:t>
            </a:r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xmlns="" id="{F78104CF-1FA2-4F29-B12C-9BFF6F5E0E1E}"/>
              </a:ext>
            </a:extLst>
          </p:cNvPr>
          <p:cNvSpPr/>
          <p:nvPr/>
        </p:nvSpPr>
        <p:spPr>
          <a:xfrm>
            <a:off x="587375" y="1339640"/>
            <a:ext cx="2610926" cy="501671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9B9EC87C-77B6-400D-A6E6-35CB9816C9FC}"/>
              </a:ext>
            </a:extLst>
          </p:cNvPr>
          <p:cNvGrpSpPr/>
          <p:nvPr/>
        </p:nvGrpSpPr>
        <p:grpSpPr>
          <a:xfrm>
            <a:off x="882090" y="1228602"/>
            <a:ext cx="898180" cy="900000"/>
            <a:chOff x="882090" y="1339640"/>
            <a:chExt cx="898180" cy="900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xmlns="" id="{05993466-8E68-4121-8CD5-24322D19C949}"/>
                </a:ext>
              </a:extLst>
            </p:cNvPr>
            <p:cNvSpPr>
              <a:spLocks/>
            </p:cNvSpPr>
            <p:nvPr/>
          </p:nvSpPr>
          <p:spPr>
            <a:xfrm>
              <a:off x="882090" y="1339640"/>
              <a:ext cx="89818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4C187650-C3B9-4C6B-983C-114D640FE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92545" y="1551005"/>
              <a:ext cx="477271" cy="477271"/>
            </a:xfrm>
            <a:prstGeom prst="rect">
              <a:avLst/>
            </a:prstGeom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F93C6852-9FA7-46F5-B3EE-61F80F52F340}"/>
              </a:ext>
            </a:extLst>
          </p:cNvPr>
          <p:cNvGrpSpPr/>
          <p:nvPr/>
        </p:nvGrpSpPr>
        <p:grpSpPr>
          <a:xfrm>
            <a:off x="3553992" y="2432880"/>
            <a:ext cx="2282491" cy="2678791"/>
            <a:chOff x="3553992" y="2432880"/>
            <a:chExt cx="2282491" cy="2678791"/>
          </a:xfrm>
        </p:grpSpPr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xmlns="" id="{322C8181-3FEB-40B4-A3E0-2CEB5DF09EE8}"/>
                </a:ext>
              </a:extLst>
            </p:cNvPr>
            <p:cNvSpPr txBox="1"/>
            <p:nvPr/>
          </p:nvSpPr>
          <p:spPr>
            <a:xfrm>
              <a:off x="3568280" y="2432880"/>
              <a:ext cx="2268203" cy="17833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СТОИМОСТЬ</a:t>
              </a:r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ЗАКАЗАННОГО </a:t>
              </a:r>
              <a:b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 ОПЛАЧЕННОГО ОБОРУДОВАНИЯ </a:t>
              </a:r>
              <a:b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 РЕСУРСОВ, ПРОИЗВЕДЕННЫХ </a:t>
              </a:r>
              <a:b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 ЮГРЕ</a:t>
              </a:r>
            </a:p>
          </p:txBody>
        </p: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177A21D9-B1BA-43EF-822C-0675E52F3421}"/>
                </a:ext>
              </a:extLst>
            </p:cNvPr>
            <p:cNvGrpSpPr/>
            <p:nvPr/>
          </p:nvGrpSpPr>
          <p:grpSpPr>
            <a:xfrm>
              <a:off x="3553992" y="4360698"/>
              <a:ext cx="2282490" cy="750973"/>
              <a:chOff x="3553992" y="4267369"/>
              <a:chExt cx="2282490" cy="750973"/>
            </a:xfrm>
          </p:grpSpPr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xmlns="" id="{BD87DDE1-7521-4455-8FAB-944A9296C98F}"/>
                  </a:ext>
                </a:extLst>
              </p:cNvPr>
              <p:cNvSpPr txBox="1"/>
              <p:nvPr/>
            </p:nvSpPr>
            <p:spPr>
              <a:xfrm>
                <a:off x="3580893" y="4709027"/>
                <a:ext cx="2255589" cy="309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rgbClr val="099EDE"/>
                    </a:solidFill>
                    <a:latin typeface="Intro Bold" panose="02000000000000000000" pitchFamily="50" charset="0"/>
                  </a:rPr>
                  <a:t>ОТ ПРОИЗВЕДЕННЫХ</a:t>
                </a:r>
                <a:r>
                  <a:rPr lang="en-US" sz="1000" dirty="0">
                    <a:solidFill>
                      <a:srgbClr val="099EDE"/>
                    </a:solidFill>
                    <a:latin typeface="Intro Bold" panose="02000000000000000000" pitchFamily="50" charset="0"/>
                  </a:rPr>
                  <a:t> </a:t>
                </a:r>
                <a:r>
                  <a:rPr lang="ru-RU" sz="1000" dirty="0">
                    <a:solidFill>
                      <a:srgbClr val="099EDE"/>
                    </a:solidFill>
                    <a:latin typeface="Intro Bold" panose="02000000000000000000" pitchFamily="50" charset="0"/>
                  </a:rPr>
                  <a:t>ЗАТРАТ</a:t>
                </a:r>
              </a:p>
            </p:txBody>
          </p:sp>
          <p:sp>
            <p:nvSpPr>
              <p:cNvPr id="244" name="TextBox 243">
                <a:extLst>
                  <a:ext uri="{FF2B5EF4-FFF2-40B4-BE49-F238E27FC236}">
                    <a16:creationId xmlns:a16="http://schemas.microsoft.com/office/drawing/2014/main" xmlns="" id="{5E788927-3DD8-4577-8C21-FB55104BCF1A}"/>
                  </a:ext>
                </a:extLst>
              </p:cNvPr>
              <p:cNvSpPr txBox="1"/>
              <p:nvPr/>
            </p:nvSpPr>
            <p:spPr>
              <a:xfrm>
                <a:off x="3553992" y="4267369"/>
                <a:ext cx="1332303" cy="5909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600" dirty="0">
                    <a:solidFill>
                      <a:srgbClr val="099EDE"/>
                    </a:solidFill>
                    <a:latin typeface="Intro Bold" panose="02000000000000000000" pitchFamily="50" charset="0"/>
                  </a:rPr>
                  <a:t>5%</a:t>
                </a:r>
                <a:endParaRPr lang="ru-RU" sz="3600" dirty="0">
                  <a:solidFill>
                    <a:srgbClr val="099EDE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B73028AC-25EC-4A86-B7A9-F0C529A6CAAA}"/>
              </a:ext>
            </a:extLst>
          </p:cNvPr>
          <p:cNvGrpSpPr/>
          <p:nvPr/>
        </p:nvGrpSpPr>
        <p:grpSpPr>
          <a:xfrm>
            <a:off x="3580893" y="5552130"/>
            <a:ext cx="2255589" cy="751314"/>
            <a:chOff x="3580893" y="5466912"/>
            <a:chExt cx="2255589" cy="751314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xmlns="" id="{A9FA2B6A-9ECD-4801-80F1-121B39A165C5}"/>
                </a:ext>
              </a:extLst>
            </p:cNvPr>
            <p:cNvGrpSpPr/>
            <p:nvPr/>
          </p:nvGrpSpPr>
          <p:grpSpPr>
            <a:xfrm>
              <a:off x="4409281" y="5627295"/>
              <a:ext cx="1117460" cy="590931"/>
              <a:chOff x="3553993" y="5360259"/>
              <a:chExt cx="1117460" cy="590931"/>
            </a:xfrm>
          </p:grpSpPr>
          <p:sp>
            <p:nvSpPr>
              <p:cNvPr id="247" name="TextBox 246">
                <a:extLst>
                  <a:ext uri="{FF2B5EF4-FFF2-40B4-BE49-F238E27FC236}">
                    <a16:creationId xmlns:a16="http://schemas.microsoft.com/office/drawing/2014/main" xmlns="" id="{2EBB9606-52FB-4B14-85C6-6B73C27ED351}"/>
                  </a:ext>
                </a:extLst>
              </p:cNvPr>
              <p:cNvSpPr txBox="1"/>
              <p:nvPr/>
            </p:nvSpPr>
            <p:spPr>
              <a:xfrm>
                <a:off x="4172355" y="5466932"/>
                <a:ext cx="4990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млн </a:t>
                </a:r>
              </a:p>
              <a:p>
                <a:pPr>
                  <a:lnSpc>
                    <a:spcPts val="12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руб.</a:t>
                </a:r>
              </a:p>
            </p:txBody>
          </p:sp>
          <p:sp>
            <p:nvSpPr>
              <p:cNvPr id="248" name="TextBox 247">
                <a:extLst>
                  <a:ext uri="{FF2B5EF4-FFF2-40B4-BE49-F238E27FC236}">
                    <a16:creationId xmlns:a16="http://schemas.microsoft.com/office/drawing/2014/main" xmlns="" id="{77D0A82D-2E45-4FAA-8104-DDCF7F932ADC}"/>
                  </a:ext>
                </a:extLst>
              </p:cNvPr>
              <p:cNvSpPr txBox="1"/>
              <p:nvPr/>
            </p:nvSpPr>
            <p:spPr>
              <a:xfrm>
                <a:off x="3553993" y="5360259"/>
                <a:ext cx="772320" cy="5909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6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50</a:t>
                </a:r>
                <a:endParaRPr lang="ru-RU" sz="3600" dirty="0">
                  <a:solidFill>
                    <a:schemeClr val="bg1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47960199-6E84-4857-A6DC-42DD85CA2FD4}"/>
                </a:ext>
              </a:extLst>
            </p:cNvPr>
            <p:cNvSpPr txBox="1"/>
            <p:nvPr/>
          </p:nvSpPr>
          <p:spPr>
            <a:xfrm>
              <a:off x="3580893" y="5466912"/>
              <a:ext cx="2255589" cy="440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buClr>
                  <a:srgbClr val="000000"/>
                </a:buClr>
              </a:pPr>
              <a:r>
                <a:rPr lang="ru-RU" sz="10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МАКСИМАЛЬНАЯ СУММА СУБСИДИИ</a:t>
              </a:r>
            </a:p>
          </p:txBody>
        </p:sp>
      </p:grpSp>
      <p:sp>
        <p:nvSpPr>
          <p:cNvPr id="266" name="Прямоугольник: скругленные углы 265">
            <a:extLst>
              <a:ext uri="{FF2B5EF4-FFF2-40B4-BE49-F238E27FC236}">
                <a16:creationId xmlns:a16="http://schemas.microsoft.com/office/drawing/2014/main" xmlns="" id="{DF9AC7A1-8D84-4F1F-8A26-47BBEDA57BDB}"/>
              </a:ext>
            </a:extLst>
          </p:cNvPr>
          <p:cNvSpPr/>
          <p:nvPr/>
        </p:nvSpPr>
        <p:spPr>
          <a:xfrm>
            <a:off x="6191590" y="1339640"/>
            <a:ext cx="2610926" cy="501671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1FD13AB-246B-4274-A728-A763D98EA9F3}"/>
              </a:ext>
            </a:extLst>
          </p:cNvPr>
          <p:cNvGrpSpPr/>
          <p:nvPr/>
        </p:nvGrpSpPr>
        <p:grpSpPr>
          <a:xfrm>
            <a:off x="6356099" y="2432880"/>
            <a:ext cx="2282491" cy="2678791"/>
            <a:chOff x="6356099" y="2432880"/>
            <a:chExt cx="2282491" cy="2678791"/>
          </a:xfrm>
        </p:grpSpPr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xmlns="" id="{501DCE10-1996-4C8E-939D-29C7300B5B80}"/>
                </a:ext>
              </a:extLst>
            </p:cNvPr>
            <p:cNvSpPr txBox="1"/>
            <p:nvPr/>
          </p:nvSpPr>
          <p:spPr>
            <a:xfrm>
              <a:off x="6370387" y="2432880"/>
              <a:ext cx="2268203" cy="12960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900"/>
                </a:lnSpc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СТРОИТЕЛЬСТВО</a:t>
              </a:r>
            </a:p>
            <a:p>
              <a:pPr>
                <a:lnSpc>
                  <a:spcPts val="1900"/>
                </a:lnSpc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ИНЖЕНЕРНЫХ СЕТЕЙ </a:t>
              </a:r>
            </a:p>
            <a:p>
              <a:pPr>
                <a:lnSpc>
                  <a:spcPts val="1900"/>
                </a:lnSpc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 ОБЪЕКТОВ ИНЖЕНЕРНОЙ</a:t>
              </a:r>
            </a:p>
            <a:p>
              <a:pPr>
                <a:lnSpc>
                  <a:spcPts val="1900"/>
                </a:lnSpc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ИНФРАСТРУКТУРЫ</a:t>
              </a:r>
            </a:p>
          </p:txBody>
        </p: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xmlns="" id="{72726DA2-1236-4BE3-8F77-13D5CDECEFA6}"/>
                </a:ext>
              </a:extLst>
            </p:cNvPr>
            <p:cNvGrpSpPr/>
            <p:nvPr/>
          </p:nvGrpSpPr>
          <p:grpSpPr>
            <a:xfrm>
              <a:off x="6356099" y="4360698"/>
              <a:ext cx="2282490" cy="750973"/>
              <a:chOff x="6356099" y="4360698"/>
              <a:chExt cx="2282490" cy="750973"/>
            </a:xfrm>
          </p:grpSpPr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xmlns="" id="{DCF10BFE-7A01-45DE-AA33-460BCAA7E504}"/>
                  </a:ext>
                </a:extLst>
              </p:cNvPr>
              <p:cNvSpPr txBox="1"/>
              <p:nvPr/>
            </p:nvSpPr>
            <p:spPr>
              <a:xfrm>
                <a:off x="6383000" y="4802356"/>
                <a:ext cx="2255589" cy="309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rgbClr val="18CFA5"/>
                    </a:solidFill>
                    <a:latin typeface="Intro Bold" panose="02000000000000000000" pitchFamily="50" charset="0"/>
                  </a:rPr>
                  <a:t>ОТ ПРОИЗВЕДЕННЫХ</a:t>
                </a:r>
                <a:r>
                  <a:rPr lang="en-US" sz="1000" dirty="0">
                    <a:solidFill>
                      <a:srgbClr val="18CFA5"/>
                    </a:solidFill>
                    <a:latin typeface="Intro Bold" panose="02000000000000000000" pitchFamily="50" charset="0"/>
                  </a:rPr>
                  <a:t> </a:t>
                </a:r>
                <a:r>
                  <a:rPr lang="ru-RU" sz="1000" dirty="0">
                    <a:solidFill>
                      <a:srgbClr val="18CFA5"/>
                    </a:solidFill>
                    <a:latin typeface="Intro Bold" panose="02000000000000000000" pitchFamily="50" charset="0"/>
                  </a:rPr>
                  <a:t>ЗАТРАТ</a:t>
                </a:r>
              </a:p>
            </p:txBody>
          </p:sp>
          <p:sp>
            <p:nvSpPr>
              <p:cNvPr id="265" name="TextBox 264">
                <a:extLst>
                  <a:ext uri="{FF2B5EF4-FFF2-40B4-BE49-F238E27FC236}">
                    <a16:creationId xmlns:a16="http://schemas.microsoft.com/office/drawing/2014/main" xmlns="" id="{8C17BE19-8EE8-4D0D-B6AF-E59312F61069}"/>
                  </a:ext>
                </a:extLst>
              </p:cNvPr>
              <p:cNvSpPr txBox="1"/>
              <p:nvPr/>
            </p:nvSpPr>
            <p:spPr>
              <a:xfrm>
                <a:off x="6356099" y="4360698"/>
                <a:ext cx="1332303" cy="5909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600" dirty="0">
                    <a:solidFill>
                      <a:srgbClr val="18CFA5"/>
                    </a:solidFill>
                    <a:latin typeface="Intro Bold" panose="02000000000000000000" pitchFamily="50" charset="0"/>
                  </a:rPr>
                  <a:t>10%</a:t>
                </a:r>
                <a:endParaRPr lang="ru-RU" sz="3600" dirty="0">
                  <a:solidFill>
                    <a:srgbClr val="18CFA5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0" name="Группа 259">
            <a:extLst>
              <a:ext uri="{FF2B5EF4-FFF2-40B4-BE49-F238E27FC236}">
                <a16:creationId xmlns:a16="http://schemas.microsoft.com/office/drawing/2014/main" xmlns="" id="{D2EE2515-3162-4BA0-8EC7-FA74FD25D224}"/>
              </a:ext>
            </a:extLst>
          </p:cNvPr>
          <p:cNvGrpSpPr/>
          <p:nvPr/>
        </p:nvGrpSpPr>
        <p:grpSpPr>
          <a:xfrm>
            <a:off x="7211388" y="5712513"/>
            <a:ext cx="1092060" cy="590931"/>
            <a:chOff x="3553993" y="5360259"/>
            <a:chExt cx="1092060" cy="590931"/>
          </a:xfrm>
        </p:grpSpPr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xmlns="" id="{8EF0E994-8407-4931-B38F-C2B81D9F41FA}"/>
                </a:ext>
              </a:extLst>
            </p:cNvPr>
            <p:cNvSpPr txBox="1"/>
            <p:nvPr/>
          </p:nvSpPr>
          <p:spPr>
            <a:xfrm>
              <a:off x="4146955" y="5466932"/>
              <a:ext cx="499098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0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0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руб.</a:t>
              </a:r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xmlns="" id="{BFBBD0EF-67DE-4F36-B24B-6B6E16139970}"/>
                </a:ext>
              </a:extLst>
            </p:cNvPr>
            <p:cNvSpPr txBox="1"/>
            <p:nvPr/>
          </p:nvSpPr>
          <p:spPr>
            <a:xfrm>
              <a:off x="3553993" y="5360259"/>
              <a:ext cx="772320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6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10</a:t>
              </a:r>
              <a:endParaRPr lang="ru-RU" sz="3600" dirty="0">
                <a:solidFill>
                  <a:schemeClr val="bg1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261" name="TextBox 260">
            <a:extLst>
              <a:ext uri="{FF2B5EF4-FFF2-40B4-BE49-F238E27FC236}">
                <a16:creationId xmlns:a16="http://schemas.microsoft.com/office/drawing/2014/main" xmlns="" id="{117BF572-F352-46D2-A832-449FAB9A4989}"/>
              </a:ext>
            </a:extLst>
          </p:cNvPr>
          <p:cNvSpPr txBox="1"/>
          <p:nvPr/>
        </p:nvSpPr>
        <p:spPr>
          <a:xfrm>
            <a:off x="6383000" y="5552130"/>
            <a:ext cx="2255589" cy="440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  <a:buClr>
                <a:srgbClr val="000000"/>
              </a:buClr>
            </a:pPr>
            <a:r>
              <a:rPr lang="ru-RU" sz="1000" dirty="0">
                <a:solidFill>
                  <a:schemeClr val="bg1"/>
                </a:solidFill>
                <a:latin typeface="Intro Bold" panose="02000000000000000000" pitchFamily="50" charset="0"/>
              </a:rPr>
              <a:t>МАКСИМАЛЬНАЯ СУММА СУБСИДИИ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6B752963-8F6C-4E28-A504-FFEEB4374613}"/>
              </a:ext>
            </a:extLst>
          </p:cNvPr>
          <p:cNvGrpSpPr/>
          <p:nvPr/>
        </p:nvGrpSpPr>
        <p:grpSpPr>
          <a:xfrm>
            <a:off x="8993698" y="5257800"/>
            <a:ext cx="2610927" cy="1098550"/>
            <a:chOff x="8993698" y="5257800"/>
            <a:chExt cx="2610927" cy="1098550"/>
          </a:xfrm>
        </p:grpSpPr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xmlns="" id="{65A47D1B-C991-4A14-9DA6-4AE1882B81A4}"/>
                </a:ext>
              </a:extLst>
            </p:cNvPr>
            <p:cNvSpPr/>
            <p:nvPr/>
          </p:nvSpPr>
          <p:spPr>
            <a:xfrm>
              <a:off x="8993699" y="5257800"/>
              <a:ext cx="2610926" cy="202822"/>
            </a:xfrm>
            <a:prstGeom prst="rect">
              <a:avLst/>
            </a:prstGeom>
            <a:pattFill prst="wdUpDiag">
              <a:fgClr>
                <a:srgbClr val="25C950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1" name="Полилиния: фигура 270">
              <a:extLst>
                <a:ext uri="{FF2B5EF4-FFF2-40B4-BE49-F238E27FC236}">
                  <a16:creationId xmlns:a16="http://schemas.microsoft.com/office/drawing/2014/main" xmlns="" id="{96B9E1AC-96F2-46D8-9823-96EAEA7D2ED8}"/>
                </a:ext>
              </a:extLst>
            </p:cNvPr>
            <p:cNvSpPr/>
            <p:nvPr/>
          </p:nvSpPr>
          <p:spPr>
            <a:xfrm>
              <a:off x="8993698" y="5460622"/>
              <a:ext cx="2610926" cy="895728"/>
            </a:xfrm>
            <a:custGeom>
              <a:avLst/>
              <a:gdLst>
                <a:gd name="connsiteX0" fmla="*/ 0 w 2610926"/>
                <a:gd name="connsiteY0" fmla="*/ 0 h 1055770"/>
                <a:gd name="connsiteX1" fmla="*/ 2610926 w 2610926"/>
                <a:gd name="connsiteY1" fmla="*/ 0 h 1055770"/>
                <a:gd name="connsiteX2" fmla="*/ 2610926 w 2610926"/>
                <a:gd name="connsiteY2" fmla="*/ 980236 h 1055770"/>
                <a:gd name="connsiteX3" fmla="*/ 2535392 w 2610926"/>
                <a:gd name="connsiteY3" fmla="*/ 1055770 h 1055770"/>
                <a:gd name="connsiteX4" fmla="*/ 75534 w 2610926"/>
                <a:gd name="connsiteY4" fmla="*/ 1055770 h 1055770"/>
                <a:gd name="connsiteX5" fmla="*/ 0 w 2610926"/>
                <a:gd name="connsiteY5" fmla="*/ 980236 h 1055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0926" h="1055770">
                  <a:moveTo>
                    <a:pt x="0" y="0"/>
                  </a:moveTo>
                  <a:lnTo>
                    <a:pt x="2610926" y="0"/>
                  </a:lnTo>
                  <a:lnTo>
                    <a:pt x="2610926" y="980236"/>
                  </a:lnTo>
                  <a:cubicBezTo>
                    <a:pt x="2610926" y="1021952"/>
                    <a:pt x="2577108" y="1055770"/>
                    <a:pt x="2535392" y="1055770"/>
                  </a:cubicBezTo>
                  <a:lnTo>
                    <a:pt x="75534" y="1055770"/>
                  </a:lnTo>
                  <a:cubicBezTo>
                    <a:pt x="33818" y="1055770"/>
                    <a:pt x="0" y="1021952"/>
                    <a:pt x="0" y="980236"/>
                  </a:cubicBezTo>
                  <a:close/>
                </a:path>
              </a:pathLst>
            </a:custGeom>
            <a:solidFill>
              <a:srgbClr val="25C95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83" name="Прямоугольник: скругленные углы 282">
            <a:extLst>
              <a:ext uri="{FF2B5EF4-FFF2-40B4-BE49-F238E27FC236}">
                <a16:creationId xmlns:a16="http://schemas.microsoft.com/office/drawing/2014/main" xmlns="" id="{1F5B1815-EF6C-4203-A7B0-D8B0A4A9E9B7}"/>
              </a:ext>
            </a:extLst>
          </p:cNvPr>
          <p:cNvSpPr/>
          <p:nvPr/>
        </p:nvSpPr>
        <p:spPr>
          <a:xfrm>
            <a:off x="8993698" y="1339640"/>
            <a:ext cx="2610926" cy="501671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75" name="Группа 274">
            <a:extLst>
              <a:ext uri="{FF2B5EF4-FFF2-40B4-BE49-F238E27FC236}">
                <a16:creationId xmlns:a16="http://schemas.microsoft.com/office/drawing/2014/main" xmlns="" id="{F3452245-E7CC-4FB7-A4BD-CA978DD71937}"/>
              </a:ext>
            </a:extLst>
          </p:cNvPr>
          <p:cNvGrpSpPr/>
          <p:nvPr/>
        </p:nvGrpSpPr>
        <p:grpSpPr>
          <a:xfrm>
            <a:off x="9185108" y="5552130"/>
            <a:ext cx="2255589" cy="751314"/>
            <a:chOff x="3580893" y="5466912"/>
            <a:chExt cx="2255589" cy="751314"/>
          </a:xfrm>
        </p:grpSpPr>
        <p:grpSp>
          <p:nvGrpSpPr>
            <p:cNvPr id="277" name="Группа 276">
              <a:extLst>
                <a:ext uri="{FF2B5EF4-FFF2-40B4-BE49-F238E27FC236}">
                  <a16:creationId xmlns:a16="http://schemas.microsoft.com/office/drawing/2014/main" xmlns="" id="{D7B3DBF3-1DC6-4B16-9761-625AB2682C13}"/>
                </a:ext>
              </a:extLst>
            </p:cNvPr>
            <p:cNvGrpSpPr/>
            <p:nvPr/>
          </p:nvGrpSpPr>
          <p:grpSpPr>
            <a:xfrm>
              <a:off x="4409281" y="5627295"/>
              <a:ext cx="1092060" cy="590931"/>
              <a:chOff x="3553993" y="5360259"/>
              <a:chExt cx="1092060" cy="590931"/>
            </a:xfrm>
          </p:grpSpPr>
          <p:sp>
            <p:nvSpPr>
              <p:cNvPr id="279" name="TextBox 278">
                <a:extLst>
                  <a:ext uri="{FF2B5EF4-FFF2-40B4-BE49-F238E27FC236}">
                    <a16:creationId xmlns:a16="http://schemas.microsoft.com/office/drawing/2014/main" xmlns="" id="{32CE812F-B85C-44EB-B0BE-1DC89EA95905}"/>
                  </a:ext>
                </a:extLst>
              </p:cNvPr>
              <p:cNvSpPr txBox="1"/>
              <p:nvPr/>
            </p:nvSpPr>
            <p:spPr>
              <a:xfrm>
                <a:off x="4146955" y="5466932"/>
                <a:ext cx="49909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2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млн </a:t>
                </a:r>
              </a:p>
              <a:p>
                <a:pPr>
                  <a:lnSpc>
                    <a:spcPts val="12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руб.</a:t>
                </a:r>
              </a:p>
            </p:txBody>
          </p:sp>
          <p:sp>
            <p:nvSpPr>
              <p:cNvPr id="280" name="TextBox 279">
                <a:extLst>
                  <a:ext uri="{FF2B5EF4-FFF2-40B4-BE49-F238E27FC236}">
                    <a16:creationId xmlns:a16="http://schemas.microsoft.com/office/drawing/2014/main" xmlns="" id="{1CD7DE91-70FC-4BF2-B3CE-CB6C250095B7}"/>
                  </a:ext>
                </a:extLst>
              </p:cNvPr>
              <p:cNvSpPr txBox="1"/>
              <p:nvPr/>
            </p:nvSpPr>
            <p:spPr>
              <a:xfrm>
                <a:off x="3553993" y="5360259"/>
                <a:ext cx="772320" cy="5909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600" dirty="0">
                    <a:solidFill>
                      <a:schemeClr val="bg1"/>
                    </a:solidFill>
                    <a:latin typeface="Intro Bold" panose="02000000000000000000" pitchFamily="50" charset="0"/>
                  </a:rPr>
                  <a:t>10</a:t>
                </a:r>
                <a:endParaRPr lang="ru-RU" sz="3600" dirty="0">
                  <a:solidFill>
                    <a:schemeClr val="bg1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xmlns="" id="{2938BD50-CC37-4BDA-B00D-08C722C9F4ED}"/>
                </a:ext>
              </a:extLst>
            </p:cNvPr>
            <p:cNvSpPr txBox="1"/>
            <p:nvPr/>
          </p:nvSpPr>
          <p:spPr>
            <a:xfrm>
              <a:off x="3580893" y="5466912"/>
              <a:ext cx="2255589" cy="44076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  <a:buClr>
                  <a:srgbClr val="000000"/>
                </a:buClr>
              </a:pPr>
              <a:r>
                <a:rPr lang="ru-RU" sz="10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МАКСИМАЛЬНАЯ СУММА СУБСИДИИ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006E6DB1-2473-4F85-8B4B-50C78393DC35}"/>
              </a:ext>
            </a:extLst>
          </p:cNvPr>
          <p:cNvGrpSpPr/>
          <p:nvPr/>
        </p:nvGrpSpPr>
        <p:grpSpPr>
          <a:xfrm>
            <a:off x="9158207" y="2432880"/>
            <a:ext cx="2282491" cy="2678791"/>
            <a:chOff x="9158207" y="2432880"/>
            <a:chExt cx="2282491" cy="2678791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xmlns="" id="{547E52BC-F1CD-4D57-88CB-B80A1B094C7E}"/>
                </a:ext>
              </a:extLst>
            </p:cNvPr>
            <p:cNvGrpSpPr/>
            <p:nvPr/>
          </p:nvGrpSpPr>
          <p:grpSpPr>
            <a:xfrm>
              <a:off x="9158207" y="4360698"/>
              <a:ext cx="2282490" cy="750973"/>
              <a:chOff x="3553992" y="4267369"/>
              <a:chExt cx="2282490" cy="750973"/>
            </a:xfrm>
          </p:grpSpPr>
          <p:sp>
            <p:nvSpPr>
              <p:cNvPr id="281" name="TextBox 280">
                <a:extLst>
                  <a:ext uri="{FF2B5EF4-FFF2-40B4-BE49-F238E27FC236}">
                    <a16:creationId xmlns:a16="http://schemas.microsoft.com/office/drawing/2014/main" xmlns="" id="{E5003CFB-C9E2-4651-8945-512726ED1408}"/>
                  </a:ext>
                </a:extLst>
              </p:cNvPr>
              <p:cNvSpPr txBox="1"/>
              <p:nvPr/>
            </p:nvSpPr>
            <p:spPr>
              <a:xfrm>
                <a:off x="3580893" y="4709027"/>
                <a:ext cx="2255589" cy="309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000" dirty="0">
                    <a:solidFill>
                      <a:srgbClr val="25C950"/>
                    </a:solidFill>
                    <a:latin typeface="Intro Bold" panose="02000000000000000000" pitchFamily="50" charset="0"/>
                  </a:rPr>
                  <a:t>ОТ ПРОИЗВЕДЕННЫХ</a:t>
                </a:r>
                <a:r>
                  <a:rPr lang="en-US" sz="1000" dirty="0">
                    <a:solidFill>
                      <a:srgbClr val="25C950"/>
                    </a:solidFill>
                    <a:latin typeface="Intro Bold" panose="02000000000000000000" pitchFamily="50" charset="0"/>
                  </a:rPr>
                  <a:t> </a:t>
                </a:r>
                <a:r>
                  <a:rPr lang="ru-RU" sz="1000" dirty="0">
                    <a:solidFill>
                      <a:srgbClr val="25C950"/>
                    </a:solidFill>
                    <a:latin typeface="Intro Bold" panose="02000000000000000000" pitchFamily="50" charset="0"/>
                  </a:rPr>
                  <a:t>ЗАТРАТ</a:t>
                </a:r>
              </a:p>
            </p:txBody>
          </p:sp>
          <p:sp>
            <p:nvSpPr>
              <p:cNvPr id="282" name="TextBox 281">
                <a:extLst>
                  <a:ext uri="{FF2B5EF4-FFF2-40B4-BE49-F238E27FC236}">
                    <a16:creationId xmlns:a16="http://schemas.microsoft.com/office/drawing/2014/main" xmlns="" id="{D92CCB98-C3EF-40F7-B768-0CE721F626FB}"/>
                  </a:ext>
                </a:extLst>
              </p:cNvPr>
              <p:cNvSpPr txBox="1"/>
              <p:nvPr/>
            </p:nvSpPr>
            <p:spPr>
              <a:xfrm>
                <a:off x="3553992" y="4267369"/>
                <a:ext cx="1332303" cy="5909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600" dirty="0">
                    <a:solidFill>
                      <a:srgbClr val="25C950"/>
                    </a:solidFill>
                    <a:latin typeface="Intro Bold" panose="02000000000000000000" pitchFamily="50" charset="0"/>
                  </a:rPr>
                  <a:t>50%</a:t>
                </a:r>
                <a:endParaRPr lang="ru-RU" sz="3600" dirty="0">
                  <a:solidFill>
                    <a:srgbClr val="25C950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16BCA1A6-4263-4A09-9C68-D005C0252506}"/>
                </a:ext>
              </a:extLst>
            </p:cNvPr>
            <p:cNvGrpSpPr/>
            <p:nvPr/>
          </p:nvGrpSpPr>
          <p:grpSpPr>
            <a:xfrm>
              <a:off x="9172495" y="2432880"/>
              <a:ext cx="2268203" cy="1718044"/>
              <a:chOff x="9172495" y="2432880"/>
              <a:chExt cx="2268203" cy="1718044"/>
            </a:xfrm>
          </p:grpSpPr>
          <p:sp>
            <p:nvSpPr>
              <p:cNvPr id="273" name="TextBox 272">
                <a:extLst>
                  <a:ext uri="{FF2B5EF4-FFF2-40B4-BE49-F238E27FC236}">
                    <a16:creationId xmlns:a16="http://schemas.microsoft.com/office/drawing/2014/main" xmlns="" id="{17661023-98A0-4B84-B58B-933F2EECB000}"/>
                  </a:ext>
                </a:extLst>
              </p:cNvPr>
              <p:cNvSpPr txBox="1"/>
              <p:nvPr/>
            </p:nvSpPr>
            <p:spPr>
              <a:xfrm>
                <a:off x="9172495" y="2432880"/>
                <a:ext cx="2268203" cy="129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4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МОДЕРНИЗАЦИЯ </a:t>
                </a:r>
              </a:p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4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 ТЕХНИЧЕСКОЕ</a:t>
                </a:r>
              </a:p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4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ПЕРЕВООРУЖЕНИЕ</a:t>
                </a:r>
              </a:p>
              <a:p>
                <a:pPr>
                  <a:lnSpc>
                    <a:spcPts val="1900"/>
                  </a:lnSpc>
                  <a:buClr>
                    <a:srgbClr val="000000"/>
                  </a:buClr>
                </a:pPr>
                <a:r>
                  <a:rPr lang="ru-RU" sz="14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ПРОИЗВОДСТВЕННЫХ МОЩНОСТЕЙ</a:t>
                </a:r>
              </a:p>
            </p:txBody>
          </p:sp>
          <p:sp>
            <p:nvSpPr>
              <p:cNvPr id="288" name="TextBox 287">
                <a:extLst>
                  <a:ext uri="{FF2B5EF4-FFF2-40B4-BE49-F238E27FC236}">
                    <a16:creationId xmlns:a16="http://schemas.microsoft.com/office/drawing/2014/main" xmlns="" id="{62B7AFA8-923C-47FF-AEBC-7F1E3234C72C}"/>
                  </a:ext>
                </a:extLst>
              </p:cNvPr>
              <p:cNvSpPr txBox="1"/>
              <p:nvPr/>
            </p:nvSpPr>
            <p:spPr>
              <a:xfrm>
                <a:off x="9172495" y="3839428"/>
                <a:ext cx="2268203" cy="3114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ts val="19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ru-RU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Приобретение оборудования</a:t>
                </a:r>
              </a:p>
            </p:txBody>
          </p:sp>
          <p:cxnSp>
            <p:nvCxnSpPr>
              <p:cNvPr id="289" name="Прямая соединительная линия 288">
                <a:extLst>
                  <a:ext uri="{FF2B5EF4-FFF2-40B4-BE49-F238E27FC236}">
                    <a16:creationId xmlns:a16="http://schemas.microsoft.com/office/drawing/2014/main" xmlns="" id="{B4D95B2D-CC24-4122-8DB4-AA81F0A5B73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57506" y="3814028"/>
                <a:ext cx="1305720" cy="1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5B53B64-F0D7-42C8-B3F7-23E0B2A62D46}"/>
              </a:ext>
            </a:extLst>
          </p:cNvPr>
          <p:cNvGrpSpPr/>
          <p:nvPr/>
        </p:nvGrpSpPr>
        <p:grpSpPr>
          <a:xfrm>
            <a:off x="6486305" y="1228602"/>
            <a:ext cx="898180" cy="900000"/>
            <a:chOff x="6486305" y="1228602"/>
            <a:chExt cx="898180" cy="900000"/>
          </a:xfrm>
        </p:grpSpPr>
        <p:sp>
          <p:nvSpPr>
            <p:cNvPr id="268" name="Прямоугольник: скругленные углы 267">
              <a:extLst>
                <a:ext uri="{FF2B5EF4-FFF2-40B4-BE49-F238E27FC236}">
                  <a16:creationId xmlns:a16="http://schemas.microsoft.com/office/drawing/2014/main" xmlns="" id="{E5A1F3F5-9454-46F1-9C11-D5328F61AA76}"/>
                </a:ext>
              </a:extLst>
            </p:cNvPr>
            <p:cNvSpPr>
              <a:spLocks/>
            </p:cNvSpPr>
            <p:nvPr/>
          </p:nvSpPr>
          <p:spPr>
            <a:xfrm>
              <a:off x="6486305" y="1228602"/>
              <a:ext cx="89818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18CFA5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0" name="Рисунок 289">
              <a:extLst>
                <a:ext uri="{FF2B5EF4-FFF2-40B4-BE49-F238E27FC236}">
                  <a16:creationId xmlns:a16="http://schemas.microsoft.com/office/drawing/2014/main" xmlns="" id="{893D5462-947A-4152-82B0-3D2E4EBBE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6696760" y="1439967"/>
              <a:ext cx="477270" cy="477270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5E9AE144-2412-4358-A71D-AC83B92E4C37}"/>
              </a:ext>
            </a:extLst>
          </p:cNvPr>
          <p:cNvGrpSpPr/>
          <p:nvPr/>
        </p:nvGrpSpPr>
        <p:grpSpPr>
          <a:xfrm>
            <a:off x="9288413" y="1228602"/>
            <a:ext cx="898180" cy="900000"/>
            <a:chOff x="9288413" y="1228602"/>
            <a:chExt cx="898180" cy="900000"/>
          </a:xfrm>
        </p:grpSpPr>
        <p:sp>
          <p:nvSpPr>
            <p:cNvPr id="285" name="Прямоугольник: скругленные углы 284">
              <a:extLst>
                <a:ext uri="{FF2B5EF4-FFF2-40B4-BE49-F238E27FC236}">
                  <a16:creationId xmlns:a16="http://schemas.microsoft.com/office/drawing/2014/main" xmlns="" id="{57AE80E7-DF7C-44AC-8163-DDACDF986965}"/>
                </a:ext>
              </a:extLst>
            </p:cNvPr>
            <p:cNvSpPr>
              <a:spLocks/>
            </p:cNvSpPr>
            <p:nvPr/>
          </p:nvSpPr>
          <p:spPr>
            <a:xfrm>
              <a:off x="9288413" y="1228602"/>
              <a:ext cx="89818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25C9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2" name="Рисунок 291">
              <a:extLst>
                <a:ext uri="{FF2B5EF4-FFF2-40B4-BE49-F238E27FC236}">
                  <a16:creationId xmlns:a16="http://schemas.microsoft.com/office/drawing/2014/main" xmlns="" id="{DB4E3945-C615-4207-906B-0CD02B98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9498867" y="1439967"/>
              <a:ext cx="477272" cy="477272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7386A14B-7645-46BD-B7A5-9D88FAE6EC80}"/>
              </a:ext>
            </a:extLst>
          </p:cNvPr>
          <p:cNvGrpSpPr/>
          <p:nvPr/>
        </p:nvGrpSpPr>
        <p:grpSpPr>
          <a:xfrm>
            <a:off x="766173" y="2432880"/>
            <a:ext cx="2201879" cy="3494907"/>
            <a:chOff x="766173" y="2432880"/>
            <a:chExt cx="2201879" cy="3494907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521157EC-3A9E-4E0E-8706-6BCCD68A968F}"/>
                </a:ext>
              </a:extLst>
            </p:cNvPr>
            <p:cNvSpPr txBox="1"/>
            <p:nvPr/>
          </p:nvSpPr>
          <p:spPr>
            <a:xfrm>
              <a:off x="766173" y="2432880"/>
              <a:ext cx="1754626" cy="3139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600" dirty="0">
                  <a:solidFill>
                    <a:srgbClr val="099EDE"/>
                  </a:solidFill>
                  <a:latin typeface="Intro Bold" panose="02000000000000000000" pitchFamily="50" charset="0"/>
                </a:rPr>
                <a:t>ЗАЯВИТЕЛЬ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A38BE36-745D-4ADF-B490-01CC5680017E}"/>
                </a:ext>
              </a:extLst>
            </p:cNvPr>
            <p:cNvSpPr txBox="1"/>
            <p:nvPr/>
          </p:nvSpPr>
          <p:spPr>
            <a:xfrm>
              <a:off x="766174" y="3340821"/>
              <a:ext cx="220187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ПРОМЫШЛЕННОЕ</a:t>
              </a:r>
            </a:p>
            <a:p>
              <a:pPr algn="l"/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ПРЕДПРИЯТИЕ</a:t>
              </a:r>
              <a:endPara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xmlns="" id="{AB0DB01B-75FB-46AF-B22A-1EE3826341B5}"/>
                </a:ext>
              </a:extLst>
            </p:cNvPr>
            <p:cNvSpPr txBox="1"/>
            <p:nvPr/>
          </p:nvSpPr>
          <p:spPr>
            <a:xfrm>
              <a:off x="766173" y="3858230"/>
              <a:ext cx="220187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1600" dirty="0">
                  <a:solidFill>
                    <a:srgbClr val="25C950"/>
                  </a:solidFill>
                </a:rPr>
                <a:t>10, 11, 13-17, 19-33 РАЗДЕЛ С,</a:t>
              </a:r>
            </a:p>
            <a:p>
              <a:r>
                <a:rPr lang="ru-RU" sz="1600" dirty="0">
                  <a:solidFill>
                    <a:srgbClr val="25C950"/>
                  </a:solidFill>
                </a:rPr>
                <a:t>38.32 РАЗДЕЛ Е ОКВЭД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xmlns="" id="{19CD7BF5-5D34-42DD-80CE-1E15B1827AA4}"/>
                </a:ext>
              </a:extLst>
            </p:cNvPr>
            <p:cNvSpPr txBox="1"/>
            <p:nvPr/>
          </p:nvSpPr>
          <p:spPr>
            <a:xfrm>
              <a:off x="766173" y="5360259"/>
              <a:ext cx="2201879" cy="567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pPr>
                <a:lnSpc>
                  <a:spcPts val="1900"/>
                </a:lnSpc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ВОЗМЕЩЕНИЕ ЧАСТИ</a:t>
              </a:r>
            </a:p>
            <a:p>
              <a:pPr>
                <a:lnSpc>
                  <a:spcPts val="1900"/>
                </a:lnSpc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СЛЕДУЮЩИХ ЗАТРАТ</a:t>
              </a:r>
            </a:p>
          </p:txBody>
        </p: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xmlns="" id="{9D55DD29-94ED-450D-8609-A1D402A38FE2}"/>
                </a:ext>
              </a:extLst>
            </p:cNvPr>
            <p:cNvCxnSpPr/>
            <p:nvPr/>
          </p:nvCxnSpPr>
          <p:spPr>
            <a:xfrm>
              <a:off x="1331180" y="2830549"/>
              <a:ext cx="0" cy="419441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Прямая соединительная линия 293">
              <a:extLst>
                <a:ext uri="{FF2B5EF4-FFF2-40B4-BE49-F238E27FC236}">
                  <a16:creationId xmlns:a16="http://schemas.microsoft.com/office/drawing/2014/main" xmlns="" id="{7DF52595-1F48-4EEA-8B38-322E75FE9283}"/>
                </a:ext>
              </a:extLst>
            </p:cNvPr>
            <p:cNvCxnSpPr>
              <a:cxnSpLocks/>
            </p:cNvCxnSpPr>
            <p:nvPr/>
          </p:nvCxnSpPr>
          <p:spPr>
            <a:xfrm>
              <a:off x="1331180" y="4973071"/>
              <a:ext cx="0" cy="336788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9" name="Прямоугольник: скругленные углы 198">
            <a:extLst>
              <a:ext uri="{FF2B5EF4-FFF2-40B4-BE49-F238E27FC236}">
                <a16:creationId xmlns:a16="http://schemas.microsoft.com/office/drawing/2014/main" xmlns="" id="{36C4E7E7-3C88-4EBF-B37A-ABDD5FCB547A}"/>
              </a:ext>
            </a:extLst>
          </p:cNvPr>
          <p:cNvSpPr/>
          <p:nvPr/>
        </p:nvSpPr>
        <p:spPr>
          <a:xfrm>
            <a:off x="3389483" y="1339640"/>
            <a:ext cx="2610926" cy="501671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C33B15DD-7B31-420B-A79B-537DE95C6D0D}"/>
              </a:ext>
            </a:extLst>
          </p:cNvPr>
          <p:cNvGrpSpPr/>
          <p:nvPr/>
        </p:nvGrpSpPr>
        <p:grpSpPr>
          <a:xfrm>
            <a:off x="3684198" y="1228602"/>
            <a:ext cx="898180" cy="900000"/>
            <a:chOff x="3684198" y="1228602"/>
            <a:chExt cx="898180" cy="900000"/>
          </a:xfrm>
        </p:grpSpPr>
        <p:sp>
          <p:nvSpPr>
            <p:cNvPr id="203" name="Прямоугольник: скругленные углы 202">
              <a:extLst>
                <a:ext uri="{FF2B5EF4-FFF2-40B4-BE49-F238E27FC236}">
                  <a16:creationId xmlns:a16="http://schemas.microsoft.com/office/drawing/2014/main" xmlns="" id="{9F6F8EAB-F94B-4C4D-80BD-81DEDD03C738}"/>
                </a:ext>
              </a:extLst>
            </p:cNvPr>
            <p:cNvSpPr>
              <a:spLocks/>
            </p:cNvSpPr>
            <p:nvPr/>
          </p:nvSpPr>
          <p:spPr>
            <a:xfrm>
              <a:off x="3684198" y="1228602"/>
              <a:ext cx="89818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1" name="Рисунок 290">
              <a:extLst>
                <a:ext uri="{FF2B5EF4-FFF2-40B4-BE49-F238E27FC236}">
                  <a16:creationId xmlns:a16="http://schemas.microsoft.com/office/drawing/2014/main" xmlns="" id="{C013FF2A-9E6F-42E2-914E-A66F8B95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3894654" y="1434773"/>
              <a:ext cx="477270" cy="47727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016E2C7B-CC48-4A84-A0B7-BF445555A242}"/>
              </a:ext>
            </a:extLst>
          </p:cNvPr>
          <p:cNvSpPr txBox="1"/>
          <p:nvPr/>
        </p:nvSpPr>
        <p:spPr>
          <a:xfrm>
            <a:off x="497314" y="6423344"/>
            <a:ext cx="4960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ПОСТАНОВЛЕНИЕ ПРАВИТЕЛЬСТВА ЮГРЫ ОТ 05.10.2018 № 357 П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11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2310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xmlns="" id="{C7869EC3-5DA9-4410-A7E8-67FD41F80E44}"/>
              </a:ext>
            </a:extLst>
          </p:cNvPr>
          <p:cNvSpPr/>
          <p:nvPr/>
        </p:nvSpPr>
        <p:spPr>
          <a:xfrm>
            <a:off x="10763250" y="1344606"/>
            <a:ext cx="826861" cy="1666400"/>
          </a:xfrm>
          <a:custGeom>
            <a:avLst/>
            <a:gdLst>
              <a:gd name="connsiteX0" fmla="*/ 0 w 826861"/>
              <a:gd name="connsiteY0" fmla="*/ 0 h 1666400"/>
              <a:gd name="connsiteX1" fmla="*/ 778652 w 826861"/>
              <a:gd name="connsiteY1" fmla="*/ 0 h 1666400"/>
              <a:gd name="connsiteX2" fmla="*/ 826861 w 826861"/>
              <a:gd name="connsiteY2" fmla="*/ 48209 h 1666400"/>
              <a:gd name="connsiteX3" fmla="*/ 826861 w 826861"/>
              <a:gd name="connsiteY3" fmla="*/ 1618191 h 1666400"/>
              <a:gd name="connsiteX4" fmla="*/ 778652 w 826861"/>
              <a:gd name="connsiteY4" fmla="*/ 1666400 h 1666400"/>
              <a:gd name="connsiteX5" fmla="*/ 0 w 826861"/>
              <a:gd name="connsiteY5" fmla="*/ 1666400 h 166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6861" h="1666400">
                <a:moveTo>
                  <a:pt x="0" y="0"/>
                </a:moveTo>
                <a:lnTo>
                  <a:pt x="778652" y="0"/>
                </a:lnTo>
                <a:cubicBezTo>
                  <a:pt x="805277" y="0"/>
                  <a:pt x="826861" y="21584"/>
                  <a:pt x="826861" y="48209"/>
                </a:cubicBezTo>
                <a:lnTo>
                  <a:pt x="826861" y="1618191"/>
                </a:lnTo>
                <a:cubicBezTo>
                  <a:pt x="826861" y="1644816"/>
                  <a:pt x="805277" y="1666400"/>
                  <a:pt x="778652" y="1666400"/>
                </a:cubicBezTo>
                <a:lnTo>
                  <a:pt x="0" y="1666400"/>
                </a:lnTo>
                <a:close/>
              </a:path>
            </a:pathLst>
          </a:custGeom>
          <a:pattFill prst="wdUpDiag">
            <a:fgClr>
              <a:srgbClr val="F39200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>
              <a:solidFill>
                <a:srgbClr val="F392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C8F4645-E7E9-454A-B5BA-FE27852D050D}"/>
              </a:ext>
            </a:extLst>
          </p:cNvPr>
          <p:cNvSpPr txBox="1"/>
          <p:nvPr/>
        </p:nvSpPr>
        <p:spPr>
          <a:xfrm>
            <a:off x="447676" y="406733"/>
            <a:ext cx="7950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СОПРОВОЖДЕНИЕ ПРОЕКТА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F41AD93-780A-4D5D-A5FE-B05977980046}"/>
              </a:ext>
            </a:extLst>
          </p:cNvPr>
          <p:cNvSpPr txBox="1"/>
          <p:nvPr/>
        </p:nvSpPr>
        <p:spPr>
          <a:xfrm>
            <a:off x="497314" y="6423344"/>
            <a:ext cx="4960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ПОСТАНОВЛЕНИЕ ПРАВИТЕЛЬСТВА ЮГРЫ</a:t>
            </a:r>
            <a:r>
              <a:rPr lang="en-US" dirty="0"/>
              <a:t> </a:t>
            </a:r>
            <a:r>
              <a:rPr lang="ru-RU" dirty="0"/>
              <a:t>ОТ 27.12.2013 № 590-П</a:t>
            </a:r>
          </a:p>
        </p:txBody>
      </p:sp>
      <p:sp>
        <p:nvSpPr>
          <p:cNvPr id="208" name="Полилиния: фигура 207">
            <a:extLst>
              <a:ext uri="{FF2B5EF4-FFF2-40B4-BE49-F238E27FC236}">
                <a16:creationId xmlns:a16="http://schemas.microsoft.com/office/drawing/2014/main" xmlns="" id="{57D26663-CC61-4B94-9BF1-737DB08780E3}"/>
              </a:ext>
            </a:extLst>
          </p:cNvPr>
          <p:cNvSpPr/>
          <p:nvPr/>
        </p:nvSpPr>
        <p:spPr>
          <a:xfrm>
            <a:off x="600142" y="5816589"/>
            <a:ext cx="3009834" cy="444312"/>
          </a:xfrm>
          <a:custGeom>
            <a:avLst/>
            <a:gdLst>
              <a:gd name="connsiteX0" fmla="*/ 0 w 3007123"/>
              <a:gd name="connsiteY0" fmla="*/ 0 h 444312"/>
              <a:gd name="connsiteX1" fmla="*/ 3007123 w 3007123"/>
              <a:gd name="connsiteY1" fmla="*/ 0 h 444312"/>
              <a:gd name="connsiteX2" fmla="*/ 3007123 w 3007123"/>
              <a:gd name="connsiteY2" fmla="*/ 357316 h 444312"/>
              <a:gd name="connsiteX3" fmla="*/ 2920127 w 3007123"/>
              <a:gd name="connsiteY3" fmla="*/ 444312 h 444312"/>
              <a:gd name="connsiteX4" fmla="*/ 86996 w 3007123"/>
              <a:gd name="connsiteY4" fmla="*/ 444312 h 444312"/>
              <a:gd name="connsiteX5" fmla="*/ 0 w 3007123"/>
              <a:gd name="connsiteY5" fmla="*/ 357316 h 44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7123" h="444312">
                <a:moveTo>
                  <a:pt x="0" y="0"/>
                </a:moveTo>
                <a:lnTo>
                  <a:pt x="3007123" y="0"/>
                </a:lnTo>
                <a:lnTo>
                  <a:pt x="3007123" y="357316"/>
                </a:lnTo>
                <a:cubicBezTo>
                  <a:pt x="3007123" y="405363"/>
                  <a:pt x="2968174" y="444312"/>
                  <a:pt x="2920127" y="444312"/>
                </a:cubicBezTo>
                <a:lnTo>
                  <a:pt x="86996" y="444312"/>
                </a:lnTo>
                <a:cubicBezTo>
                  <a:pt x="38949" y="444312"/>
                  <a:pt x="0" y="405363"/>
                  <a:pt x="0" y="357316"/>
                </a:cubicBezTo>
                <a:close/>
              </a:path>
            </a:pathLst>
          </a:custGeom>
          <a:pattFill prst="wdUpDiag">
            <a:fgClr>
              <a:srgbClr val="099EDE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C260B28F-867A-462F-A59F-E5017FDA8531}"/>
              </a:ext>
            </a:extLst>
          </p:cNvPr>
          <p:cNvSpPr/>
          <p:nvPr/>
        </p:nvSpPr>
        <p:spPr>
          <a:xfrm>
            <a:off x="601889" y="1339640"/>
            <a:ext cx="3007123" cy="4921261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21157EC-3A9E-4E0E-8706-6BCCD68A968F}"/>
              </a:ext>
            </a:extLst>
          </p:cNvPr>
          <p:cNvSpPr txBox="1"/>
          <p:nvPr/>
        </p:nvSpPr>
        <p:spPr>
          <a:xfrm>
            <a:off x="1999606" y="1934206"/>
            <a:ext cx="1394460" cy="53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099EDE"/>
                </a:solidFill>
                <a:latin typeface="Intro Bold" panose="02000000000000000000" pitchFamily="50" charset="0"/>
              </a:rPr>
              <a:t>ИНВЕСТОР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099EDE"/>
                </a:solidFill>
                <a:latin typeface="Intro Bold" panose="02000000000000000000" pitchFamily="50" charset="0"/>
              </a:rPr>
              <a:t>ПРОЕКТ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E4FD2676-50D5-42E1-AB06-B50D4ACCEF2B}"/>
              </a:ext>
            </a:extLst>
          </p:cNvPr>
          <p:cNvGrpSpPr/>
          <p:nvPr/>
        </p:nvGrpSpPr>
        <p:grpSpPr>
          <a:xfrm>
            <a:off x="985090" y="1722841"/>
            <a:ext cx="900000" cy="900000"/>
            <a:chOff x="861209" y="1519641"/>
            <a:chExt cx="900000" cy="900000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xmlns="" id="{05993466-8E68-4121-8CD5-24322D19C949}"/>
                </a:ext>
              </a:extLst>
            </p:cNvPr>
            <p:cNvSpPr/>
            <p:nvPr/>
          </p:nvSpPr>
          <p:spPr>
            <a:xfrm>
              <a:off x="861209" y="1519641"/>
              <a:ext cx="90000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xmlns="" id="{7F609598-760A-4E83-8EF8-0243E229F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072574" y="1731006"/>
              <a:ext cx="477271" cy="477271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FC1E2CDA-F7CA-4BF4-AE0D-66C5880A2956}"/>
              </a:ext>
            </a:extLst>
          </p:cNvPr>
          <p:cNvGrpSpPr/>
          <p:nvPr/>
        </p:nvGrpSpPr>
        <p:grpSpPr>
          <a:xfrm>
            <a:off x="853202" y="3085944"/>
            <a:ext cx="2449308" cy="2529703"/>
            <a:chOff x="1297958" y="3635951"/>
            <a:chExt cx="2547688" cy="2529703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FFD18734-900B-4FB0-9B45-9164459770CA}"/>
                </a:ext>
              </a:extLst>
            </p:cNvPr>
            <p:cNvGrpSpPr/>
            <p:nvPr/>
          </p:nvGrpSpPr>
          <p:grpSpPr>
            <a:xfrm>
              <a:off x="1297958" y="3635951"/>
              <a:ext cx="2547688" cy="2529703"/>
              <a:chOff x="619886" y="3635951"/>
              <a:chExt cx="2547688" cy="2529703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83C684A-AE0F-4198-9ED4-38184C47BD26}"/>
                  </a:ext>
                </a:extLst>
              </p:cNvPr>
              <p:cNvSpPr txBox="1"/>
              <p:nvPr/>
            </p:nvSpPr>
            <p:spPr>
              <a:xfrm>
                <a:off x="649932" y="3635951"/>
                <a:ext cx="1861267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2000" dirty="0">
                    <a:solidFill>
                      <a:schemeClr val="bg2">
                        <a:lumMod val="25000"/>
                      </a:schemeClr>
                    </a:solidFill>
                    <a:latin typeface="Intro Bold" panose="02000000000000000000" pitchFamily="50" charset="0"/>
                  </a:rPr>
                  <a:t>Заявление</a:t>
                </a:r>
                <a:endParaRPr lang="ru-RU" sz="1333" spc="-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</p:txBody>
          </p:sp>
          <p:grpSp>
            <p:nvGrpSpPr>
              <p:cNvPr id="25" name="Группа 24">
                <a:extLst>
                  <a:ext uri="{FF2B5EF4-FFF2-40B4-BE49-F238E27FC236}">
                    <a16:creationId xmlns:a16="http://schemas.microsoft.com/office/drawing/2014/main" xmlns="" id="{7B9C249E-6DD3-4818-842F-854B2B932F05}"/>
                  </a:ext>
                </a:extLst>
              </p:cNvPr>
              <p:cNvGrpSpPr/>
              <p:nvPr/>
            </p:nvGrpSpPr>
            <p:grpSpPr>
              <a:xfrm>
                <a:off x="619886" y="4561335"/>
                <a:ext cx="2547688" cy="1604319"/>
                <a:chOff x="619886" y="3526631"/>
                <a:chExt cx="2547688" cy="1604319"/>
              </a:xfrm>
            </p:grpSpPr>
            <p:cxnSp>
              <p:nvCxnSpPr>
                <p:cNvPr id="17" name="Прямая соединительная линия 16">
                  <a:extLst>
                    <a:ext uri="{FF2B5EF4-FFF2-40B4-BE49-F238E27FC236}">
                      <a16:creationId xmlns:a16="http://schemas.microsoft.com/office/drawing/2014/main" xmlns="" id="{D549CD93-0C95-4953-B0CF-E319E8DBD57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0424" y="4445198"/>
                  <a:ext cx="1542749" cy="0"/>
                </a:xfrm>
                <a:prstGeom prst="line">
                  <a:avLst/>
                </a:prstGeom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Заголовок 1">
                  <a:extLst>
                    <a:ext uri="{FF2B5EF4-FFF2-40B4-BE49-F238E27FC236}">
                      <a16:creationId xmlns:a16="http://schemas.microsoft.com/office/drawing/2014/main" xmlns="" id="{257D337F-C4FC-4A81-A474-0B65A193C29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9886" y="3526631"/>
                  <a:ext cx="2547688" cy="861774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ru-RU" sz="1600" dirty="0">
                      <a:solidFill>
                        <a:schemeClr val="bg2">
                          <a:lumMod val="25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Подтверждение</a:t>
                  </a:r>
                </a:p>
                <a:p>
                  <a:pPr algn="l"/>
                  <a:r>
                    <a:rPr lang="ru-RU" sz="1600" dirty="0">
                      <a:solidFill>
                        <a:schemeClr val="bg2">
                          <a:lumMod val="25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собственных</a:t>
                  </a:r>
                  <a:r>
                    <a:rPr lang="en-US" sz="1600" dirty="0">
                      <a:solidFill>
                        <a:schemeClr val="bg2">
                          <a:lumMod val="25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 </a:t>
                  </a:r>
                  <a:r>
                    <a:rPr lang="ru-RU" sz="1600" dirty="0">
                      <a:solidFill>
                        <a:schemeClr val="bg2">
                          <a:lumMod val="25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средств</a:t>
                  </a:r>
                </a:p>
                <a:p>
                  <a:pPr algn="l"/>
                  <a:r>
                    <a:rPr lang="ru-RU" sz="1600" dirty="0">
                      <a:solidFill>
                        <a:schemeClr val="bg2">
                          <a:lumMod val="25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от стоимости проекта</a:t>
                  </a:r>
                </a:p>
              </p:txBody>
            </p:sp>
            <p:sp>
              <p:nvSpPr>
                <p:cNvPr id="93" name="Заголовок 1">
                  <a:extLst>
                    <a:ext uri="{FF2B5EF4-FFF2-40B4-BE49-F238E27FC236}">
                      <a16:creationId xmlns:a16="http://schemas.microsoft.com/office/drawing/2014/main" xmlns="" id="{AFA6FF16-5450-480B-B5DC-A474ABAB2FB3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619886" y="4500008"/>
                  <a:ext cx="2547688" cy="630942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l"/>
                  <a:r>
                    <a:rPr lang="ru-RU" sz="1100" dirty="0">
                      <a:solidFill>
                        <a:schemeClr val="bg1">
                          <a:lumMod val="50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банковская гарантия, выписки </a:t>
                  </a:r>
                </a:p>
                <a:p>
                  <a:pPr algn="l"/>
                  <a:r>
                    <a:rPr lang="ru-RU" sz="1100" dirty="0">
                      <a:solidFill>
                        <a:schemeClr val="bg1">
                          <a:lumMod val="50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по счетам, кредитный договор </a:t>
                  </a:r>
                </a:p>
                <a:p>
                  <a:pPr algn="l"/>
                  <a:r>
                    <a:rPr lang="ru-RU" sz="1100" dirty="0">
                      <a:solidFill>
                        <a:schemeClr val="bg1">
                          <a:lumMod val="50000"/>
                        </a:schemeClr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и т.п.</a:t>
                  </a:r>
                </a:p>
              </p:txBody>
            </p:sp>
          </p:grp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DC8FE3A-7505-4203-AE41-FA1A6FAF3D00}"/>
                </a:ext>
              </a:extLst>
            </p:cNvPr>
            <p:cNvSpPr txBox="1"/>
            <p:nvPr/>
          </p:nvSpPr>
          <p:spPr>
            <a:xfrm>
              <a:off x="1313983" y="4129626"/>
              <a:ext cx="1390401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000" dirty="0">
                  <a:solidFill>
                    <a:srgbClr val="0293DF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5 </a:t>
              </a:r>
              <a:r>
                <a:rPr lang="ru-RU" sz="3000" b="1" dirty="0">
                  <a:solidFill>
                    <a:srgbClr val="0293DF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</a:t>
              </a:r>
              <a:r>
                <a:rPr lang="ru-RU" sz="3000" dirty="0">
                  <a:solidFill>
                    <a:srgbClr val="0293DF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%</a:t>
              </a:r>
            </a:p>
          </p:txBody>
        </p:sp>
      </p:grpSp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xmlns="" id="{79F2CBE6-1155-44E1-A83A-4C399DF2C2B1}"/>
              </a:ext>
            </a:extLst>
          </p:cNvPr>
          <p:cNvSpPr/>
          <p:nvPr/>
        </p:nvSpPr>
        <p:spPr>
          <a:xfrm>
            <a:off x="3896914" y="1339641"/>
            <a:ext cx="3007123" cy="166640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5F62F10A-5D95-459F-8F9B-5C865C76B429}"/>
              </a:ext>
            </a:extLst>
          </p:cNvPr>
          <p:cNvSpPr txBox="1"/>
          <p:nvPr/>
        </p:nvSpPr>
        <p:spPr>
          <a:xfrm>
            <a:off x="5294631" y="1934206"/>
            <a:ext cx="1163607" cy="53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CFA5"/>
                </a:solidFill>
                <a:latin typeface="Intro Bold" panose="02000000000000000000" pitchFamily="50" charset="0"/>
              </a:rPr>
              <a:t>ОДНО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18CFA5"/>
                </a:solidFill>
                <a:latin typeface="Intro Bold" panose="02000000000000000000" pitchFamily="50" charset="0"/>
              </a:rPr>
              <a:t>ОКНО</a:t>
            </a:r>
          </a:p>
        </p:txBody>
      </p:sp>
      <p:sp>
        <p:nvSpPr>
          <p:cNvPr id="125" name="Прямоугольник: скругленные углы 124">
            <a:extLst>
              <a:ext uri="{FF2B5EF4-FFF2-40B4-BE49-F238E27FC236}">
                <a16:creationId xmlns:a16="http://schemas.microsoft.com/office/drawing/2014/main" xmlns="" id="{45DD027D-8280-404D-AADD-986774CB4539}"/>
              </a:ext>
            </a:extLst>
          </p:cNvPr>
          <p:cNvSpPr/>
          <p:nvPr/>
        </p:nvSpPr>
        <p:spPr>
          <a:xfrm>
            <a:off x="7191938" y="1339641"/>
            <a:ext cx="4398173" cy="1666400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F39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431207E0-C889-4418-BD75-BE1CA5A486B1}"/>
              </a:ext>
            </a:extLst>
          </p:cNvPr>
          <p:cNvSpPr txBox="1"/>
          <p:nvPr/>
        </p:nvSpPr>
        <p:spPr>
          <a:xfrm>
            <a:off x="8589655" y="1934206"/>
            <a:ext cx="2098332" cy="53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F39200"/>
                </a:solidFill>
                <a:latin typeface="Intro Bold" panose="02000000000000000000" pitchFamily="50" charset="0"/>
              </a:rPr>
              <a:t>ФОНД РАЗВИТИЯ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rgbClr val="F39200"/>
                </a:solidFill>
                <a:latin typeface="Intro Bold" panose="02000000000000000000" pitchFamily="50" charset="0"/>
              </a:rPr>
              <a:t>ЮГРЫ</a:t>
            </a:r>
          </a:p>
        </p:txBody>
      </p:sp>
      <p:sp>
        <p:nvSpPr>
          <p:cNvPr id="161" name="Прямоугольник: скругленные углы 160">
            <a:extLst>
              <a:ext uri="{FF2B5EF4-FFF2-40B4-BE49-F238E27FC236}">
                <a16:creationId xmlns:a16="http://schemas.microsoft.com/office/drawing/2014/main" xmlns="" id="{38AD7C01-CECF-4C3C-90FE-4FA23F784DCF}"/>
              </a:ext>
            </a:extLst>
          </p:cNvPr>
          <p:cNvSpPr/>
          <p:nvPr/>
        </p:nvSpPr>
        <p:spPr>
          <a:xfrm>
            <a:off x="3896914" y="3284442"/>
            <a:ext cx="7693197" cy="2989358"/>
          </a:xfrm>
          <a:prstGeom prst="roundRect">
            <a:avLst>
              <a:gd name="adj" fmla="val 2893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6C2CD601-5DC2-43E8-A7B9-F8E6372727A0}"/>
              </a:ext>
            </a:extLst>
          </p:cNvPr>
          <p:cNvSpPr txBox="1"/>
          <p:nvPr/>
        </p:nvSpPr>
        <p:spPr>
          <a:xfrm>
            <a:off x="4171665" y="4702638"/>
            <a:ext cx="2156564" cy="776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СОГЛАШЕНИЕ 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О СОПРОВОЖДЕНИИ 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ПРОЕКТА*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CE4D9035-FC47-4E1D-803D-EAB84BB065E0}"/>
              </a:ext>
            </a:extLst>
          </p:cNvPr>
          <p:cNvGrpSpPr/>
          <p:nvPr/>
        </p:nvGrpSpPr>
        <p:grpSpPr>
          <a:xfrm>
            <a:off x="7575139" y="1722841"/>
            <a:ext cx="900000" cy="900000"/>
            <a:chOff x="7575139" y="1722841"/>
            <a:chExt cx="900000" cy="900000"/>
          </a:xfrm>
        </p:grpSpPr>
        <p:sp>
          <p:nvSpPr>
            <p:cNvPr id="150" name="Прямоугольник: скругленные углы 149">
              <a:extLst>
                <a:ext uri="{FF2B5EF4-FFF2-40B4-BE49-F238E27FC236}">
                  <a16:creationId xmlns:a16="http://schemas.microsoft.com/office/drawing/2014/main" xmlns="" id="{CCD3FE04-0EE3-465B-95CD-A83C671ABAD8}"/>
                </a:ext>
              </a:extLst>
            </p:cNvPr>
            <p:cNvSpPr/>
            <p:nvPr/>
          </p:nvSpPr>
          <p:spPr>
            <a:xfrm>
              <a:off x="7575139" y="1722841"/>
              <a:ext cx="90000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F3920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77" name="Группа 176">
              <a:extLst>
                <a:ext uri="{FF2B5EF4-FFF2-40B4-BE49-F238E27FC236}">
                  <a16:creationId xmlns:a16="http://schemas.microsoft.com/office/drawing/2014/main" xmlns="" id="{FD5CBCE4-A520-48D4-A701-2A2F50488D8D}"/>
                </a:ext>
              </a:extLst>
            </p:cNvPr>
            <p:cNvGrpSpPr/>
            <p:nvPr/>
          </p:nvGrpSpPr>
          <p:grpSpPr>
            <a:xfrm>
              <a:off x="7741700" y="1976439"/>
              <a:ext cx="566878" cy="392806"/>
              <a:chOff x="7741525" y="63858"/>
              <a:chExt cx="507812" cy="351879"/>
            </a:xfrm>
          </p:grpSpPr>
          <p:sp>
            <p:nvSpPr>
              <p:cNvPr id="65" name="Полилиния: фигура 64">
                <a:extLst>
                  <a:ext uri="{FF2B5EF4-FFF2-40B4-BE49-F238E27FC236}">
                    <a16:creationId xmlns:a16="http://schemas.microsoft.com/office/drawing/2014/main" xmlns="" id="{DE5C74DC-B509-49D5-BF8C-1132E3BD26F1}"/>
                  </a:ext>
                </a:extLst>
              </p:cNvPr>
              <p:cNvSpPr/>
              <p:nvPr/>
            </p:nvSpPr>
            <p:spPr>
              <a:xfrm>
                <a:off x="7741525" y="63858"/>
                <a:ext cx="274937" cy="351878"/>
              </a:xfrm>
              <a:custGeom>
                <a:avLst/>
                <a:gdLst>
                  <a:gd name="connsiteX0" fmla="*/ 274938 w 274937"/>
                  <a:gd name="connsiteY0" fmla="*/ 351879 h 351878"/>
                  <a:gd name="connsiteX1" fmla="*/ 137469 w 274937"/>
                  <a:gd name="connsiteY1" fmla="*/ 351879 h 351878"/>
                  <a:gd name="connsiteX2" fmla="*/ 0 w 274937"/>
                  <a:gd name="connsiteY2" fmla="*/ 117977 h 351878"/>
                  <a:gd name="connsiteX3" fmla="*/ 68734 w 274937"/>
                  <a:gd name="connsiteY3" fmla="*/ 0 h 35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937" h="351878">
                    <a:moveTo>
                      <a:pt x="274938" y="351879"/>
                    </a:moveTo>
                    <a:lnTo>
                      <a:pt x="137469" y="351879"/>
                    </a:lnTo>
                    <a:lnTo>
                      <a:pt x="0" y="117977"/>
                    </a:lnTo>
                    <a:lnTo>
                      <a:pt x="68734" y="0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: фигура 68">
                <a:extLst>
                  <a:ext uri="{FF2B5EF4-FFF2-40B4-BE49-F238E27FC236}">
                    <a16:creationId xmlns:a16="http://schemas.microsoft.com/office/drawing/2014/main" xmlns="" id="{373991CA-C6FD-4885-ADCD-9A5846C85702}"/>
                  </a:ext>
                </a:extLst>
              </p:cNvPr>
              <p:cNvSpPr/>
              <p:nvPr/>
            </p:nvSpPr>
            <p:spPr>
              <a:xfrm>
                <a:off x="7822570" y="63858"/>
                <a:ext cx="137468" cy="117976"/>
              </a:xfrm>
              <a:custGeom>
                <a:avLst/>
                <a:gdLst>
                  <a:gd name="connsiteX0" fmla="*/ 68734 w 137468"/>
                  <a:gd name="connsiteY0" fmla="*/ 117977 h 117976"/>
                  <a:gd name="connsiteX1" fmla="*/ 137469 w 137468"/>
                  <a:gd name="connsiteY1" fmla="*/ 0 h 117976"/>
                  <a:gd name="connsiteX2" fmla="*/ 0 w 137468"/>
                  <a:gd name="connsiteY2" fmla="*/ 0 h 1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68" h="117976">
                    <a:moveTo>
                      <a:pt x="68734" y="117977"/>
                    </a:moveTo>
                    <a:lnTo>
                      <a:pt x="137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9200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: фигура 70">
                <a:extLst>
                  <a:ext uri="{FF2B5EF4-FFF2-40B4-BE49-F238E27FC236}">
                    <a16:creationId xmlns:a16="http://schemas.microsoft.com/office/drawing/2014/main" xmlns="" id="{FC11BCD8-CAD5-4F2F-8D42-7755A983BD4F}"/>
                  </a:ext>
                </a:extLst>
              </p:cNvPr>
              <p:cNvSpPr/>
              <p:nvPr/>
            </p:nvSpPr>
            <p:spPr>
              <a:xfrm>
                <a:off x="7960038" y="106946"/>
                <a:ext cx="177478" cy="308791"/>
              </a:xfrm>
              <a:custGeom>
                <a:avLst/>
                <a:gdLst>
                  <a:gd name="connsiteX0" fmla="*/ 108744 w 177478"/>
                  <a:gd name="connsiteY0" fmla="*/ 0 h 308791"/>
                  <a:gd name="connsiteX1" fmla="*/ 177478 w 177478"/>
                  <a:gd name="connsiteY1" fmla="*/ 119003 h 308791"/>
                  <a:gd name="connsiteX2" fmla="*/ 69760 w 177478"/>
                  <a:gd name="connsiteY2" fmla="*/ 308792 h 308791"/>
                  <a:gd name="connsiteX3" fmla="*/ 0 w 177478"/>
                  <a:gd name="connsiteY3" fmla="*/ 189789 h 3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78" h="308791">
                    <a:moveTo>
                      <a:pt x="108744" y="0"/>
                    </a:moveTo>
                    <a:lnTo>
                      <a:pt x="177478" y="119003"/>
                    </a:lnTo>
                    <a:lnTo>
                      <a:pt x="69760" y="308792"/>
                    </a:lnTo>
                    <a:lnTo>
                      <a:pt x="0" y="189789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: фигура 73">
                <a:extLst>
                  <a:ext uri="{FF2B5EF4-FFF2-40B4-BE49-F238E27FC236}">
                    <a16:creationId xmlns:a16="http://schemas.microsoft.com/office/drawing/2014/main" xmlns="" id="{3221E759-E02E-485A-9895-1DAD18623FD0}"/>
                  </a:ext>
                </a:extLst>
              </p:cNvPr>
              <p:cNvSpPr/>
              <p:nvPr/>
            </p:nvSpPr>
            <p:spPr>
              <a:xfrm>
                <a:off x="8075963" y="237233"/>
                <a:ext cx="173374" cy="178504"/>
              </a:xfrm>
              <a:custGeom>
                <a:avLst/>
                <a:gdLst>
                  <a:gd name="connsiteX0" fmla="*/ 67709 w 173374"/>
                  <a:gd name="connsiteY0" fmla="*/ 0 h 178504"/>
                  <a:gd name="connsiteX1" fmla="*/ 0 w 173374"/>
                  <a:gd name="connsiteY1" fmla="*/ 119003 h 178504"/>
                  <a:gd name="connsiteX2" fmla="*/ 34880 w 173374"/>
                  <a:gd name="connsiteY2" fmla="*/ 178504 h 178504"/>
                  <a:gd name="connsiteX3" fmla="*/ 173375 w 173374"/>
                  <a:gd name="connsiteY3" fmla="*/ 178504 h 17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374" h="178504">
                    <a:moveTo>
                      <a:pt x="67709" y="0"/>
                    </a:moveTo>
                    <a:lnTo>
                      <a:pt x="0" y="119003"/>
                    </a:lnTo>
                    <a:lnTo>
                      <a:pt x="34880" y="178504"/>
                    </a:lnTo>
                    <a:lnTo>
                      <a:pt x="173375" y="178504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xmlns="" id="{7D99BA33-7A5E-46A4-83CE-A4C08CE9930F}"/>
              </a:ext>
            </a:extLst>
          </p:cNvPr>
          <p:cNvGrpSpPr/>
          <p:nvPr/>
        </p:nvGrpSpPr>
        <p:grpSpPr>
          <a:xfrm>
            <a:off x="4141960" y="5543566"/>
            <a:ext cx="2449308" cy="516475"/>
            <a:chOff x="4156249" y="5506249"/>
            <a:chExt cx="2449308" cy="516475"/>
          </a:xfrm>
        </p:grpSpPr>
        <p:cxnSp>
          <p:nvCxnSpPr>
            <p:cNvPr id="180" name="Прямая соединительная линия 179">
              <a:extLst>
                <a:ext uri="{FF2B5EF4-FFF2-40B4-BE49-F238E27FC236}">
                  <a16:creationId xmlns:a16="http://schemas.microsoft.com/office/drawing/2014/main" xmlns="" id="{A188EAC8-5D8B-454F-B2BD-B6A6035A5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1746" y="5506249"/>
              <a:ext cx="1483175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Заголовок 1">
              <a:extLst>
                <a:ext uri="{FF2B5EF4-FFF2-40B4-BE49-F238E27FC236}">
                  <a16:creationId xmlns:a16="http://schemas.microsoft.com/office/drawing/2014/main" xmlns="" id="{6DC4B120-A1C8-4ABB-B330-E59A4A126022}"/>
                </a:ext>
              </a:extLst>
            </p:cNvPr>
            <p:cNvSpPr txBox="1">
              <a:spLocks/>
            </p:cNvSpPr>
            <p:nvPr/>
          </p:nvSpPr>
          <p:spPr>
            <a:xfrm>
              <a:off x="4156249" y="5561059"/>
              <a:ext cx="2449308" cy="461665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* На безвозмездной </a:t>
              </a:r>
              <a:br>
                <a:rPr lang="ru-RU" sz="1100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sz="1100" dirty="0">
                  <a:solidFill>
                    <a:schemeClr val="bg1">
                      <a:lumMod val="50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 основе</a:t>
              </a:r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FAD90867-916E-4D68-8413-3494E54F7367}"/>
              </a:ext>
            </a:extLst>
          </p:cNvPr>
          <p:cNvGrpSpPr/>
          <p:nvPr/>
        </p:nvGrpSpPr>
        <p:grpSpPr>
          <a:xfrm>
            <a:off x="4280115" y="1722841"/>
            <a:ext cx="900000" cy="900000"/>
            <a:chOff x="4280115" y="1722841"/>
            <a:chExt cx="900000" cy="900000"/>
          </a:xfrm>
        </p:grpSpPr>
        <p:sp>
          <p:nvSpPr>
            <p:cNvPr id="122" name="Прямоугольник: скругленные углы 121">
              <a:extLst>
                <a:ext uri="{FF2B5EF4-FFF2-40B4-BE49-F238E27FC236}">
                  <a16:creationId xmlns:a16="http://schemas.microsoft.com/office/drawing/2014/main" xmlns="" id="{3520DAD4-37ED-4E18-833F-EA1B33CE4F3D}"/>
                </a:ext>
              </a:extLst>
            </p:cNvPr>
            <p:cNvSpPr/>
            <p:nvPr/>
          </p:nvSpPr>
          <p:spPr>
            <a:xfrm>
              <a:off x="4280115" y="1722841"/>
              <a:ext cx="90000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18CFA5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9" name="Рисунок 188">
              <a:extLst>
                <a:ext uri="{FF2B5EF4-FFF2-40B4-BE49-F238E27FC236}">
                  <a16:creationId xmlns:a16="http://schemas.microsoft.com/office/drawing/2014/main" xmlns="" id="{9B17907A-2BB0-4704-9442-4C146298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562397" y="1976439"/>
              <a:ext cx="402734" cy="402734"/>
            </a:xfrm>
            <a:prstGeom prst="rect">
              <a:avLst/>
            </a:prstGeom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1599CA41-ACD4-4876-B0F8-905A249D5B7D}"/>
              </a:ext>
            </a:extLst>
          </p:cNvPr>
          <p:cNvGrpSpPr/>
          <p:nvPr/>
        </p:nvGrpSpPr>
        <p:grpSpPr>
          <a:xfrm>
            <a:off x="4280115" y="3667642"/>
            <a:ext cx="900000" cy="900000"/>
            <a:chOff x="4280115" y="3667642"/>
            <a:chExt cx="900000" cy="900000"/>
          </a:xfrm>
        </p:grpSpPr>
        <p:sp>
          <p:nvSpPr>
            <p:cNvPr id="164" name="Прямоугольник: скругленные углы 163">
              <a:extLst>
                <a:ext uri="{FF2B5EF4-FFF2-40B4-BE49-F238E27FC236}">
                  <a16:creationId xmlns:a16="http://schemas.microsoft.com/office/drawing/2014/main" xmlns="" id="{9195845B-DCA8-41B1-9267-91CF9644B912}"/>
                </a:ext>
              </a:extLst>
            </p:cNvPr>
            <p:cNvSpPr/>
            <p:nvPr/>
          </p:nvSpPr>
          <p:spPr>
            <a:xfrm>
              <a:off x="4280115" y="3667642"/>
              <a:ext cx="900000" cy="90000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25C9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xmlns="" id="{4704529C-2A06-4759-8F2E-CC5D96451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4562397" y="3909364"/>
              <a:ext cx="402734" cy="402734"/>
            </a:xfrm>
            <a:prstGeom prst="rect">
              <a:avLst/>
            </a:prstGeom>
          </p:spPr>
        </p:pic>
      </p:grpSp>
      <p:sp>
        <p:nvSpPr>
          <p:cNvPr id="179" name="Заголовок 1">
            <a:extLst>
              <a:ext uri="{FF2B5EF4-FFF2-40B4-BE49-F238E27FC236}">
                <a16:creationId xmlns:a16="http://schemas.microsoft.com/office/drawing/2014/main" xmlns="" id="{A7E2BDF4-02DE-4DA6-BACB-488B327A28D7}"/>
              </a:ext>
            </a:extLst>
          </p:cNvPr>
          <p:cNvSpPr txBox="1">
            <a:spLocks/>
          </p:cNvSpPr>
          <p:nvPr/>
        </p:nvSpPr>
        <p:spPr>
          <a:xfrm>
            <a:off x="7046811" y="3453692"/>
            <a:ext cx="4311505" cy="52193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Информационно-консультационное сопровождение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 вопросам реализации проекта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3110D9B4-F6ED-4DEE-BA6E-222ACFE5A110}"/>
              </a:ext>
            </a:extLst>
          </p:cNvPr>
          <p:cNvSpPr txBox="1"/>
          <p:nvPr/>
        </p:nvSpPr>
        <p:spPr>
          <a:xfrm>
            <a:off x="6348492" y="3513582"/>
            <a:ext cx="7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2000" dirty="0">
                <a:solidFill>
                  <a:srgbClr val="25C950"/>
                </a:solidFill>
              </a:rPr>
              <a:t>.</a:t>
            </a:r>
            <a:r>
              <a:rPr lang="en-US" sz="2000" dirty="0">
                <a:solidFill>
                  <a:srgbClr val="25C950"/>
                </a:solidFill>
              </a:rPr>
              <a:t>01</a:t>
            </a:r>
            <a:endParaRPr lang="ru-RU" sz="2000" dirty="0">
              <a:solidFill>
                <a:srgbClr val="25C950"/>
              </a:solidFill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xmlns="" id="{C17E3027-136C-4B69-8F4F-2869CD1365F3}"/>
              </a:ext>
            </a:extLst>
          </p:cNvPr>
          <p:cNvSpPr txBox="1"/>
          <p:nvPr/>
        </p:nvSpPr>
        <p:spPr>
          <a:xfrm>
            <a:off x="6348492" y="4053308"/>
            <a:ext cx="7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2000" dirty="0">
                <a:solidFill>
                  <a:srgbClr val="25C950"/>
                </a:solidFill>
              </a:rPr>
              <a:t>.</a:t>
            </a:r>
            <a:r>
              <a:rPr lang="en-US" sz="2000" dirty="0">
                <a:solidFill>
                  <a:srgbClr val="25C950"/>
                </a:solidFill>
              </a:rPr>
              <a:t>02</a:t>
            </a:r>
            <a:endParaRPr lang="ru-RU" sz="2000" dirty="0">
              <a:solidFill>
                <a:srgbClr val="25C950"/>
              </a:solidFill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E4C9FF0A-33D0-44CD-8605-155C263D4697}"/>
              </a:ext>
            </a:extLst>
          </p:cNvPr>
          <p:cNvSpPr txBox="1"/>
          <p:nvPr/>
        </p:nvSpPr>
        <p:spPr>
          <a:xfrm>
            <a:off x="6348492" y="4593034"/>
            <a:ext cx="7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2000" dirty="0">
                <a:solidFill>
                  <a:srgbClr val="25C950"/>
                </a:solidFill>
              </a:rPr>
              <a:t>.</a:t>
            </a:r>
            <a:r>
              <a:rPr lang="en-US" sz="2000" dirty="0">
                <a:solidFill>
                  <a:srgbClr val="25C950"/>
                </a:solidFill>
              </a:rPr>
              <a:t>03</a:t>
            </a:r>
            <a:endParaRPr lang="ru-RU" sz="2000" dirty="0">
              <a:solidFill>
                <a:srgbClr val="25C950"/>
              </a:solidFill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xmlns="" id="{3862C06D-AECA-4182-8EFC-405A67E0CF48}"/>
              </a:ext>
            </a:extLst>
          </p:cNvPr>
          <p:cNvSpPr txBox="1"/>
          <p:nvPr/>
        </p:nvSpPr>
        <p:spPr>
          <a:xfrm>
            <a:off x="6348492" y="5132760"/>
            <a:ext cx="7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2000" dirty="0">
                <a:solidFill>
                  <a:srgbClr val="25C950"/>
                </a:solidFill>
              </a:rPr>
              <a:t>.</a:t>
            </a:r>
            <a:r>
              <a:rPr lang="en-US" sz="2000" dirty="0">
                <a:solidFill>
                  <a:srgbClr val="25C950"/>
                </a:solidFill>
              </a:rPr>
              <a:t>04</a:t>
            </a:r>
            <a:endParaRPr lang="ru-RU" sz="2000" dirty="0">
              <a:solidFill>
                <a:srgbClr val="25C950"/>
              </a:solidFill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xmlns="" id="{DACD7655-E755-43F9-8205-1DED95D5993D}"/>
              </a:ext>
            </a:extLst>
          </p:cNvPr>
          <p:cNvSpPr txBox="1"/>
          <p:nvPr/>
        </p:nvSpPr>
        <p:spPr>
          <a:xfrm>
            <a:off x="6348492" y="5672487"/>
            <a:ext cx="767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0293DF"/>
                </a:solidFill>
                <a:latin typeface="Intro Regular"/>
              </a:defRPr>
            </a:lvl1pPr>
          </a:lstStyle>
          <a:p>
            <a:pPr algn="r"/>
            <a:r>
              <a:rPr lang="ru-RU" sz="2000" dirty="0">
                <a:solidFill>
                  <a:srgbClr val="25C950"/>
                </a:solidFill>
              </a:rPr>
              <a:t>.</a:t>
            </a:r>
            <a:r>
              <a:rPr lang="en-US" sz="2000" dirty="0">
                <a:solidFill>
                  <a:srgbClr val="25C950"/>
                </a:solidFill>
              </a:rPr>
              <a:t>05</a:t>
            </a:r>
            <a:endParaRPr lang="ru-RU" sz="2000" dirty="0">
              <a:solidFill>
                <a:srgbClr val="25C950"/>
              </a:solidFill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xmlns="" id="{8A8F7F28-BF66-4955-AE0B-BE987168508A}"/>
              </a:ext>
            </a:extLst>
          </p:cNvPr>
          <p:cNvSpPr/>
          <p:nvPr/>
        </p:nvSpPr>
        <p:spPr>
          <a:xfrm rot="5400000">
            <a:off x="3594579" y="2075422"/>
            <a:ext cx="209810" cy="180868"/>
          </a:xfrm>
          <a:prstGeom prst="triangle">
            <a:avLst/>
          </a:prstGeom>
          <a:solidFill>
            <a:srgbClr val="029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xmlns="" id="{DD809042-C392-410C-863A-68CF27680F76}"/>
              </a:ext>
            </a:extLst>
          </p:cNvPr>
          <p:cNvSpPr/>
          <p:nvPr/>
        </p:nvSpPr>
        <p:spPr>
          <a:xfrm rot="5400000">
            <a:off x="6888096" y="2075422"/>
            <a:ext cx="209810" cy="180868"/>
          </a:xfrm>
          <a:prstGeom prst="triangle">
            <a:avLst/>
          </a:prstGeom>
          <a:solidFill>
            <a:srgbClr val="18CF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xmlns="" id="{1FD13A6E-4F0F-44EB-8E33-727D451961F3}"/>
              </a:ext>
            </a:extLst>
          </p:cNvPr>
          <p:cNvSpPr/>
          <p:nvPr/>
        </p:nvSpPr>
        <p:spPr>
          <a:xfrm rot="10800000">
            <a:off x="7920233" y="3008266"/>
            <a:ext cx="209810" cy="180870"/>
          </a:xfrm>
          <a:prstGeom prst="triangle">
            <a:avLst/>
          </a:prstGeom>
          <a:solidFill>
            <a:srgbClr val="F39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xmlns="" id="{251A3E3A-FC04-4B64-9A52-B73FB026C45C}"/>
              </a:ext>
            </a:extLst>
          </p:cNvPr>
          <p:cNvSpPr txBox="1">
            <a:spLocks/>
          </p:cNvSpPr>
          <p:nvPr/>
        </p:nvSpPr>
        <p:spPr>
          <a:xfrm>
            <a:off x="7046811" y="3989710"/>
            <a:ext cx="4311505" cy="52193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Консультирование по мерам государственной поддержки и содействие в их предоставлении</a:t>
            </a: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xmlns="" id="{445A3597-1C43-4403-8C36-6D6253C1515D}"/>
              </a:ext>
            </a:extLst>
          </p:cNvPr>
          <p:cNvSpPr txBox="1">
            <a:spLocks/>
          </p:cNvSpPr>
          <p:nvPr/>
        </p:nvSpPr>
        <p:spPr>
          <a:xfrm>
            <a:off x="7046811" y="4532120"/>
            <a:ext cx="4311505" cy="52193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«Дорожная карта» (план мероприятий)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реализации проекта</a:t>
            </a: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xmlns="" id="{8C98FEF2-05DA-4D63-908B-11F2E51518DA}"/>
              </a:ext>
            </a:extLst>
          </p:cNvPr>
          <p:cNvSpPr txBox="1">
            <a:spLocks/>
          </p:cNvSpPr>
          <p:nvPr/>
        </p:nvSpPr>
        <p:spPr>
          <a:xfrm>
            <a:off x="7046811" y="5074615"/>
            <a:ext cx="4311505" cy="52193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Предоставление земельных участков </a:t>
            </a:r>
            <a:b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проведения торгов</a:t>
            </a: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xmlns="" id="{E1371D0D-E59A-4A08-90B6-A8BBC9CF6C46}"/>
              </a:ext>
            </a:extLst>
          </p:cNvPr>
          <p:cNvSpPr txBox="1">
            <a:spLocks/>
          </p:cNvSpPr>
          <p:nvPr/>
        </p:nvSpPr>
        <p:spPr>
          <a:xfrm>
            <a:off x="7046811" y="5615794"/>
            <a:ext cx="4311505" cy="521938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600"/>
              </a:lnSpc>
              <a:spcAft>
                <a:spcPts val="800"/>
              </a:spcAft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Взаимодействие с ИОГВ, ОМСУ, институтами развития, банками, ресурсоснабжающими организациями и др.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12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880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01" grpId="0"/>
      <p:bldP spid="126" grpId="0"/>
      <p:bldP spid="162" grpId="0"/>
      <p:bldP spid="179" grpId="0"/>
      <p:bldP spid="198" grpId="0"/>
      <p:bldP spid="199" grpId="0"/>
      <p:bldP spid="200" grpId="0"/>
      <p:bldP spid="201" grpId="0"/>
      <p:bldP spid="202" grpId="0"/>
      <p:bldP spid="55" grpId="0" animBg="1"/>
      <p:bldP spid="56" grpId="0" animBg="1"/>
      <p:bldP spid="57" grpId="0" animBg="1"/>
      <p:bldP spid="60" grpId="0"/>
      <p:bldP spid="61" grpId="0"/>
      <p:bldP spid="62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xmlns="" id="{63B4EE4B-56CD-4729-8453-E776A0D0F166}"/>
              </a:ext>
            </a:extLst>
          </p:cNvPr>
          <p:cNvGrpSpPr/>
          <p:nvPr/>
        </p:nvGrpSpPr>
        <p:grpSpPr>
          <a:xfrm>
            <a:off x="3493970" y="1997266"/>
            <a:ext cx="2507809" cy="771910"/>
            <a:chOff x="3491828" y="1997267"/>
            <a:chExt cx="2507809" cy="771910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xmlns="" id="{A696C280-645C-493D-BECC-DE91AAFEB487}"/>
                </a:ext>
              </a:extLst>
            </p:cNvPr>
            <p:cNvSpPr/>
            <p:nvPr/>
          </p:nvSpPr>
          <p:spPr>
            <a:xfrm>
              <a:off x="3491828" y="1997267"/>
              <a:ext cx="2213580" cy="77191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solidFill>
                <a:srgbClr val="099E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Заголовок 1">
              <a:extLst>
                <a:ext uri="{FF2B5EF4-FFF2-40B4-BE49-F238E27FC236}">
                  <a16:creationId xmlns:a16="http://schemas.microsoft.com/office/drawing/2014/main" xmlns="" id="{390ACDDF-EC3B-4D4E-8036-FB5AF235C251}"/>
                </a:ext>
              </a:extLst>
            </p:cNvPr>
            <p:cNvSpPr txBox="1">
              <a:spLocks/>
            </p:cNvSpPr>
            <p:nvPr/>
          </p:nvSpPr>
          <p:spPr>
            <a:xfrm>
              <a:off x="3898982" y="2079481"/>
              <a:ext cx="2100655" cy="636072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2000"/>
                </a:lnSpc>
              </a:pPr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ФЕД. БЮДЖЕТ</a:t>
              </a:r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– </a:t>
              </a:r>
              <a:r>
                <a:rPr lang="ru-RU" sz="1400" dirty="0">
                  <a:solidFill>
                    <a:srgbClr val="0CA3DA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3 </a:t>
              </a:r>
              <a:r>
                <a:rPr lang="ru-RU" sz="1400" dirty="0" smtClean="0">
                  <a:solidFill>
                    <a:srgbClr val="0CA3DA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</a:t>
              </a:r>
              <a:endParaRPr lang="ru-RU" sz="14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  <a:p>
              <a:pPr algn="l">
                <a:lnSpc>
                  <a:spcPts val="2000"/>
                </a:lnSpc>
              </a:pPr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РЕГ. БЮДЖЕТ</a:t>
              </a:r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– </a:t>
              </a:r>
              <a:r>
                <a:rPr lang="ru-RU" sz="1400" dirty="0">
                  <a:solidFill>
                    <a:srgbClr val="0CA3DA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17 </a:t>
              </a:r>
              <a:r>
                <a:rPr kumimoji="0" lang="ru-R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A3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</a:t>
              </a:r>
              <a:endParaRPr lang="ru-RU" sz="14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352" name="Полилиния: фигура 351">
            <a:extLst>
              <a:ext uri="{FF2B5EF4-FFF2-40B4-BE49-F238E27FC236}">
                <a16:creationId xmlns:a16="http://schemas.microsoft.com/office/drawing/2014/main" xmlns="" id="{EC9620B5-43CD-49C3-B7B4-C40048963601}"/>
              </a:ext>
            </a:extLst>
          </p:cNvPr>
          <p:cNvSpPr/>
          <p:nvPr/>
        </p:nvSpPr>
        <p:spPr>
          <a:xfrm>
            <a:off x="6202552" y="1339640"/>
            <a:ext cx="772854" cy="2937074"/>
          </a:xfrm>
          <a:custGeom>
            <a:avLst/>
            <a:gdLst>
              <a:gd name="connsiteX0" fmla="*/ 154813 w 772854"/>
              <a:gd name="connsiteY0" fmla="*/ 0 h 2937074"/>
              <a:gd name="connsiteX1" fmla="*/ 772854 w 772854"/>
              <a:gd name="connsiteY1" fmla="*/ 0 h 2937074"/>
              <a:gd name="connsiteX2" fmla="*/ 772854 w 772854"/>
              <a:gd name="connsiteY2" fmla="*/ 2937074 h 2937074"/>
              <a:gd name="connsiteX3" fmla="*/ 154813 w 772854"/>
              <a:gd name="connsiteY3" fmla="*/ 2937074 h 2937074"/>
              <a:gd name="connsiteX4" fmla="*/ 0 w 772854"/>
              <a:gd name="connsiteY4" fmla="*/ 2782261 h 2937074"/>
              <a:gd name="connsiteX5" fmla="*/ 0 w 772854"/>
              <a:gd name="connsiteY5" fmla="*/ 154813 h 2937074"/>
              <a:gd name="connsiteX6" fmla="*/ 154813 w 772854"/>
              <a:gd name="connsiteY6" fmla="*/ 0 h 2937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854" h="2937074">
                <a:moveTo>
                  <a:pt x="154813" y="0"/>
                </a:moveTo>
                <a:lnTo>
                  <a:pt x="772854" y="0"/>
                </a:lnTo>
                <a:lnTo>
                  <a:pt x="772854" y="2937074"/>
                </a:lnTo>
                <a:lnTo>
                  <a:pt x="154813" y="2937074"/>
                </a:lnTo>
                <a:cubicBezTo>
                  <a:pt x="69312" y="2937074"/>
                  <a:pt x="0" y="2867762"/>
                  <a:pt x="0" y="2782261"/>
                </a:cubicBezTo>
                <a:lnTo>
                  <a:pt x="0" y="154813"/>
                </a:lnTo>
                <a:cubicBezTo>
                  <a:pt x="0" y="69312"/>
                  <a:pt x="69312" y="0"/>
                  <a:pt x="154813" y="0"/>
                </a:cubicBezTo>
                <a:close/>
              </a:path>
            </a:pathLst>
          </a:custGeom>
          <a:pattFill prst="wdUpDiag">
            <a:fgClr>
              <a:srgbClr val="18CFA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C8F4645-E7E9-454A-B5BA-FE27852D050D}"/>
              </a:ext>
            </a:extLst>
          </p:cNvPr>
          <p:cNvSpPr txBox="1"/>
          <p:nvPr/>
        </p:nvSpPr>
        <p:spPr>
          <a:xfrm>
            <a:off x="447676" y="406733"/>
            <a:ext cx="7950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НАЛОГОВЫЕ ПРЕФЕРЕНЦИИ</a:t>
            </a:r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xmlns="" id="{C260B28F-867A-462F-A59F-E5017FDA8531}"/>
              </a:ext>
            </a:extLst>
          </p:cNvPr>
          <p:cNvSpPr/>
          <p:nvPr/>
        </p:nvSpPr>
        <p:spPr>
          <a:xfrm>
            <a:off x="595613" y="1339640"/>
            <a:ext cx="5400000" cy="5016710"/>
          </a:xfrm>
          <a:prstGeom prst="roundRect">
            <a:avLst>
              <a:gd name="adj" fmla="val 1799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21157EC-3A9E-4E0E-8706-6BCCD68A968F}"/>
              </a:ext>
            </a:extLst>
          </p:cNvPr>
          <p:cNvSpPr txBox="1"/>
          <p:nvPr/>
        </p:nvSpPr>
        <p:spPr>
          <a:xfrm>
            <a:off x="589447" y="1511487"/>
            <a:ext cx="540616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600" dirty="0">
                <a:solidFill>
                  <a:srgbClr val="099EDE"/>
                </a:solidFill>
                <a:latin typeface="Intro Bold" panose="02000000000000000000" pitchFamily="50" charset="0"/>
              </a:rPr>
              <a:t>НАЛОГ НА ПРИБЫЛЬ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A8F4CC75-2A36-447B-B3FE-51DFD3175A17}"/>
              </a:ext>
            </a:extLst>
          </p:cNvPr>
          <p:cNvGrpSpPr/>
          <p:nvPr/>
        </p:nvGrpSpPr>
        <p:grpSpPr>
          <a:xfrm>
            <a:off x="882089" y="1997267"/>
            <a:ext cx="2213580" cy="771910"/>
            <a:chOff x="882089" y="1997267"/>
            <a:chExt cx="2213580" cy="771910"/>
          </a:xfrm>
        </p:grpSpPr>
        <p:sp>
          <p:nvSpPr>
            <p:cNvPr id="120" name="Прямоугольник: скругленные углы 119">
              <a:extLst>
                <a:ext uri="{FF2B5EF4-FFF2-40B4-BE49-F238E27FC236}">
                  <a16:creationId xmlns:a16="http://schemas.microsoft.com/office/drawing/2014/main" xmlns="" id="{7D1E0B35-F3A0-4190-BB43-591EC4E6C989}"/>
                </a:ext>
              </a:extLst>
            </p:cNvPr>
            <p:cNvSpPr/>
            <p:nvPr/>
          </p:nvSpPr>
          <p:spPr>
            <a:xfrm>
              <a:off x="882089" y="1997267"/>
              <a:ext cx="2213580" cy="77191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solidFill>
                <a:srgbClr val="099EDE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17827C85-7E97-4BAF-99CA-412E88759440}"/>
                </a:ext>
              </a:extLst>
            </p:cNvPr>
            <p:cNvSpPr txBox="1"/>
            <p:nvPr/>
          </p:nvSpPr>
          <p:spPr>
            <a:xfrm>
              <a:off x="939791" y="2124335"/>
              <a:ext cx="19660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Действующая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</a:rPr>
                <a:t>ставка</a:t>
              </a:r>
            </a:p>
          </p:txBody>
        </p:sp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DC6AF218-5BF3-4E1C-AC8C-D7871809E32D}"/>
              </a:ext>
            </a:extLst>
          </p:cNvPr>
          <p:cNvGrpSpPr/>
          <p:nvPr/>
        </p:nvGrpSpPr>
        <p:grpSpPr>
          <a:xfrm>
            <a:off x="2718539" y="2071615"/>
            <a:ext cx="1566109" cy="621501"/>
            <a:chOff x="910122" y="2072471"/>
            <a:chExt cx="1566109" cy="621501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xmlns="" id="{05993466-8E68-4121-8CD5-24322D19C949}"/>
                </a:ext>
              </a:extLst>
            </p:cNvPr>
            <p:cNvSpPr/>
            <p:nvPr/>
          </p:nvSpPr>
          <p:spPr>
            <a:xfrm>
              <a:off x="978700" y="2072471"/>
              <a:ext cx="1147090" cy="621501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3BFF0EDA-7EE9-4BF5-BCE1-A56EB64124E4}"/>
                </a:ext>
              </a:extLst>
            </p:cNvPr>
            <p:cNvSpPr txBox="1"/>
            <p:nvPr/>
          </p:nvSpPr>
          <p:spPr>
            <a:xfrm>
              <a:off x="910122" y="2144015"/>
              <a:ext cx="1566109" cy="5078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000" dirty="0">
                  <a:solidFill>
                    <a:srgbClr val="099EDE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20 </a:t>
              </a:r>
              <a:r>
                <a:rPr lang="ru-RU" sz="3000" dirty="0" smtClean="0">
                  <a:solidFill>
                    <a:srgbClr val="099ED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sz="3000" dirty="0" smtClean="0">
                  <a:solidFill>
                    <a:srgbClr val="099EDE"/>
                  </a:solidFill>
                  <a:latin typeface="Intro Bold" panose="02000000000000000000" pitchFamily="50" charset="0"/>
                  <a:ea typeface="+mn-ea"/>
                  <a:cs typeface="+mn-cs"/>
                </a:rPr>
                <a:t> </a:t>
              </a:r>
              <a:endParaRPr lang="ru-RU" sz="3000" dirty="0">
                <a:solidFill>
                  <a:srgbClr val="099EDE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1F3C6DAE-900A-4762-B979-C2E9C24D859B}"/>
              </a:ext>
            </a:extLst>
          </p:cNvPr>
          <p:cNvGrpSpPr/>
          <p:nvPr/>
        </p:nvGrpSpPr>
        <p:grpSpPr>
          <a:xfrm>
            <a:off x="882089" y="2979395"/>
            <a:ext cx="3100756" cy="400110"/>
            <a:chOff x="882089" y="3024117"/>
            <a:chExt cx="3100756" cy="40011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5A38BE36-745D-4ADF-B490-01CC5680017E}"/>
                </a:ext>
              </a:extLst>
            </p:cNvPr>
            <p:cNvSpPr txBox="1"/>
            <p:nvPr/>
          </p:nvSpPr>
          <p:spPr>
            <a:xfrm>
              <a:off x="882089" y="3024117"/>
              <a:ext cx="12698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Льгота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38909A38-646B-459C-9BEF-1CC006867B9D}"/>
                </a:ext>
              </a:extLst>
            </p:cNvPr>
            <p:cNvGrpSpPr/>
            <p:nvPr/>
          </p:nvGrpSpPr>
          <p:grpSpPr>
            <a:xfrm>
              <a:off x="1963954" y="3092793"/>
              <a:ext cx="2018891" cy="307777"/>
              <a:chOff x="2458699" y="3092793"/>
              <a:chExt cx="2018891" cy="307777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xmlns="" id="{41ACD76D-A04E-4852-805D-603585115283}"/>
                  </a:ext>
                </a:extLst>
              </p:cNvPr>
              <p:cNvSpPr txBox="1"/>
              <p:nvPr/>
            </p:nvSpPr>
            <p:spPr>
              <a:xfrm>
                <a:off x="2514452" y="3092793"/>
                <a:ext cx="196313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ru-RU" sz="14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Региональная часть</a:t>
                </a:r>
              </a:p>
            </p:txBody>
          </p: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xmlns="" id="{A580BDDD-5EAC-49C9-97CC-254763AAE0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58699" y="3137071"/>
                <a:ext cx="0" cy="21922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EDC44825-A728-4808-8028-0F4CD649A029}"/>
              </a:ext>
            </a:extLst>
          </p:cNvPr>
          <p:cNvGrpSpPr/>
          <p:nvPr/>
        </p:nvGrpSpPr>
        <p:grpSpPr>
          <a:xfrm>
            <a:off x="497314" y="3596768"/>
            <a:ext cx="5166924" cy="509723"/>
            <a:chOff x="497314" y="3596768"/>
            <a:chExt cx="5166924" cy="509723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873A3B08-3A28-4D9A-99C0-F85A3A73D693}"/>
                </a:ext>
              </a:extLst>
            </p:cNvPr>
            <p:cNvGrpSpPr/>
            <p:nvPr/>
          </p:nvGrpSpPr>
          <p:grpSpPr>
            <a:xfrm>
              <a:off x="497314" y="3596768"/>
              <a:ext cx="5166924" cy="509723"/>
              <a:chOff x="497314" y="3549980"/>
              <a:chExt cx="5166924" cy="509723"/>
            </a:xfrm>
          </p:grpSpPr>
          <p:sp>
            <p:nvSpPr>
              <p:cNvPr id="89" name="Заголовок 1">
                <a:extLst>
                  <a:ext uri="{FF2B5EF4-FFF2-40B4-BE49-F238E27FC236}">
                    <a16:creationId xmlns:a16="http://schemas.microsoft.com/office/drawing/2014/main" xmlns="" id="{257D337F-C4FC-4A81-A474-0B65A193C2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9891" y="3562259"/>
                <a:ext cx="3031556" cy="461665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Для участников специальных</a:t>
                </a:r>
              </a:p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инвестиционных контрактов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xmlns="" id="{10FCAC97-049E-415D-8C40-DB362D0CD2C3}"/>
                  </a:ext>
                </a:extLst>
              </p:cNvPr>
              <p:cNvSpPr txBox="1"/>
              <p:nvPr/>
            </p:nvSpPr>
            <p:spPr>
              <a:xfrm>
                <a:off x="497314" y="3549980"/>
                <a:ext cx="1151993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pPr algn="r"/>
                <a:r>
                  <a:rPr lang="ru-RU" sz="2500" dirty="0">
                    <a:solidFill>
                      <a:srgbClr val="099EDE"/>
                    </a:solidFill>
                  </a:rPr>
                  <a:t>8 </a:t>
                </a:r>
                <a:r>
                  <a:rPr lang="ru-RU" sz="2500" dirty="0" smtClean="0">
                    <a:solidFill>
                      <a:srgbClr val="099ED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2500" dirty="0">
                  <a:solidFill>
                    <a:srgbClr val="099EDE"/>
                  </a:solidFill>
                </a:endParaRPr>
              </a:p>
            </p:txBody>
          </p:sp>
          <p:sp>
            <p:nvSpPr>
              <p:cNvPr id="87" name="Заголовок 1">
                <a:extLst>
                  <a:ext uri="{FF2B5EF4-FFF2-40B4-BE49-F238E27FC236}">
                    <a16:creationId xmlns:a16="http://schemas.microsoft.com/office/drawing/2014/main" xmlns="" id="{9EB3C11D-EB42-4A47-B588-D802FEF4F00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245" y="3551872"/>
                <a:ext cx="1151993" cy="50783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Итого ставка</a:t>
                </a:r>
                <a:endParaRPr lang="en-US" sz="11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en-US" sz="1400" dirty="0">
                    <a:solidFill>
                      <a:srgbClr val="0CA3DA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9</a:t>
                </a:r>
                <a:r>
                  <a:rPr lang="ru-RU" sz="1400" dirty="0">
                    <a:solidFill>
                      <a:srgbClr val="0CA3DA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 </a:t>
                </a:r>
                <a:r>
                  <a:rPr lang="ru-RU" sz="1400" dirty="0">
                    <a:solidFill>
                      <a:srgbClr val="0CA3DA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r>
                  <a:rPr lang="en-US" sz="1400" dirty="0">
                    <a:solidFill>
                      <a:srgbClr val="0CA3DA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%</a:t>
                </a:r>
                <a:endParaRPr lang="ru-RU" sz="1400" dirty="0">
                  <a:solidFill>
                    <a:srgbClr val="0CA3DA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xmlns="" id="{0CE951C5-D18E-4478-9703-21DA3ABA6BC8}"/>
                </a:ext>
              </a:extLst>
            </p:cNvPr>
            <p:cNvCxnSpPr>
              <a:cxnSpLocks/>
            </p:cNvCxnSpPr>
            <p:nvPr/>
          </p:nvCxnSpPr>
          <p:spPr>
            <a:xfrm>
              <a:off x="3785786" y="3703025"/>
              <a:ext cx="30612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xmlns="" id="{618700B1-65F0-4539-B880-219704A647E5}"/>
                </a:ext>
              </a:extLst>
            </p:cNvPr>
            <p:cNvGrpSpPr/>
            <p:nvPr/>
          </p:nvGrpSpPr>
          <p:grpSpPr>
            <a:xfrm>
              <a:off x="4068118" y="3667642"/>
              <a:ext cx="444127" cy="70766"/>
              <a:chOff x="4068118" y="3667642"/>
              <a:chExt cx="444127" cy="70766"/>
            </a:xfrm>
          </p:grpSpPr>
          <p:sp>
            <p:nvSpPr>
              <p:cNvPr id="142" name="Овал 141">
                <a:extLst>
                  <a:ext uri="{FF2B5EF4-FFF2-40B4-BE49-F238E27FC236}">
                    <a16:creationId xmlns:a16="http://schemas.microsoft.com/office/drawing/2014/main" xmlns="" id="{09D546D7-1456-4694-94FF-7CCAFF28E8E0}"/>
                  </a:ext>
                </a:extLst>
              </p:cNvPr>
              <p:cNvSpPr/>
              <p:nvPr/>
            </p:nvSpPr>
            <p:spPr>
              <a:xfrm>
                <a:off x="4068118" y="3667642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99E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B123D4DC-CB7B-4BA4-90CA-DA8E7292F76B}"/>
                  </a:ext>
                </a:extLst>
              </p:cNvPr>
              <p:cNvCxnSpPr>
                <a:cxnSpLocks/>
                <a:stCxn id="142" idx="6"/>
              </p:cNvCxnSpPr>
              <p:nvPr/>
            </p:nvCxnSpPr>
            <p:spPr>
              <a:xfrm>
                <a:off x="4138884" y="3703025"/>
                <a:ext cx="373361" cy="0"/>
              </a:xfrm>
              <a:prstGeom prst="line">
                <a:avLst/>
              </a:prstGeom>
              <a:ln w="12700">
                <a:solidFill>
                  <a:srgbClr val="099E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8B6A5D7-F9D1-49A3-88B4-FF97B4AB7B3F}"/>
              </a:ext>
            </a:extLst>
          </p:cNvPr>
          <p:cNvGrpSpPr/>
          <p:nvPr/>
        </p:nvGrpSpPr>
        <p:grpSpPr>
          <a:xfrm>
            <a:off x="497315" y="4213471"/>
            <a:ext cx="5166923" cy="630942"/>
            <a:chOff x="497315" y="4213471"/>
            <a:chExt cx="5166923" cy="630942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5F9160A9-923B-41C1-8216-E219CEF9D9AF}"/>
                </a:ext>
              </a:extLst>
            </p:cNvPr>
            <p:cNvGrpSpPr/>
            <p:nvPr/>
          </p:nvGrpSpPr>
          <p:grpSpPr>
            <a:xfrm>
              <a:off x="497315" y="4213471"/>
              <a:ext cx="5166923" cy="630942"/>
              <a:chOff x="497315" y="4166683"/>
              <a:chExt cx="5166923" cy="630942"/>
            </a:xfrm>
          </p:grpSpPr>
          <p:sp>
            <p:nvSpPr>
              <p:cNvPr id="117" name="Заголовок 1">
                <a:extLst>
                  <a:ext uri="{FF2B5EF4-FFF2-40B4-BE49-F238E27FC236}">
                    <a16:creationId xmlns:a16="http://schemas.microsoft.com/office/drawing/2014/main" xmlns="" id="{D6AA5592-5592-4717-8BD4-6277DF643D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426" y="4166683"/>
                <a:ext cx="3031556" cy="630942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Для организаций</a:t>
                </a:r>
                <a:r>
                  <a:rPr lang="en-US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 – </a:t>
                </a:r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участников регионального инвестиционного</a:t>
                </a:r>
              </a:p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проекта (РИП)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xmlns="" id="{E3F13022-A5FB-4B01-805A-BEBCB85CFFE0}"/>
                  </a:ext>
                </a:extLst>
              </p:cNvPr>
              <p:cNvSpPr txBox="1"/>
              <p:nvPr/>
            </p:nvSpPr>
            <p:spPr>
              <a:xfrm>
                <a:off x="497315" y="4166683"/>
                <a:ext cx="1151992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pPr algn="r"/>
                <a:r>
                  <a:rPr lang="ru-RU" sz="2500" dirty="0">
                    <a:solidFill>
                      <a:srgbClr val="18CFA5"/>
                    </a:solidFill>
                  </a:rPr>
                  <a:t>7 </a:t>
                </a:r>
                <a:r>
                  <a:rPr lang="ru-RU" sz="2500" dirty="0" smtClean="0">
                    <a:solidFill>
                      <a:srgbClr val="18CFA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2500" dirty="0">
                  <a:solidFill>
                    <a:srgbClr val="18CFA5"/>
                  </a:solidFill>
                </a:endParaRPr>
              </a:p>
            </p:txBody>
          </p:sp>
          <p:sp>
            <p:nvSpPr>
              <p:cNvPr id="119" name="Заголовок 1">
                <a:extLst>
                  <a:ext uri="{FF2B5EF4-FFF2-40B4-BE49-F238E27FC236}">
                    <a16:creationId xmlns:a16="http://schemas.microsoft.com/office/drawing/2014/main" xmlns="" id="{99223AD2-244C-422A-A8ED-407C4DB444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245" y="4166683"/>
                <a:ext cx="1151993" cy="50783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Итого ставка</a:t>
                </a:r>
                <a:endParaRPr lang="en-US" sz="11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ru-RU" sz="1400" dirty="0">
                    <a:solidFill>
                      <a:srgbClr val="18CFA5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10 </a:t>
                </a:r>
                <a:r>
                  <a:rPr lang="ru-RU" sz="1400" dirty="0">
                    <a:solidFill>
                      <a:srgbClr val="18CFA5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r>
                  <a:rPr lang="en-US" sz="1400" dirty="0">
                    <a:solidFill>
                      <a:srgbClr val="18CFA5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%</a:t>
                </a:r>
                <a:endParaRPr lang="ru-RU" sz="1400" dirty="0">
                  <a:solidFill>
                    <a:srgbClr val="18CFA5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63" name="Прямая соединительная линия 162">
              <a:extLst>
                <a:ext uri="{FF2B5EF4-FFF2-40B4-BE49-F238E27FC236}">
                  <a16:creationId xmlns:a16="http://schemas.microsoft.com/office/drawing/2014/main" xmlns="" id="{259BFB92-B8FF-4897-8F85-C21BF3B679C9}"/>
                </a:ext>
              </a:extLst>
            </p:cNvPr>
            <p:cNvCxnSpPr>
              <a:cxnSpLocks/>
            </p:cNvCxnSpPr>
            <p:nvPr/>
          </p:nvCxnSpPr>
          <p:spPr>
            <a:xfrm>
              <a:off x="3785786" y="4312098"/>
              <a:ext cx="30612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662D6945-5039-405A-99E0-03C4A8F92308}"/>
                </a:ext>
              </a:extLst>
            </p:cNvPr>
            <p:cNvGrpSpPr/>
            <p:nvPr/>
          </p:nvGrpSpPr>
          <p:grpSpPr>
            <a:xfrm>
              <a:off x="4068118" y="4276715"/>
              <a:ext cx="444127" cy="70766"/>
              <a:chOff x="4068118" y="4276715"/>
              <a:chExt cx="444127" cy="70766"/>
            </a:xfrm>
          </p:grpSpPr>
          <p:sp>
            <p:nvSpPr>
              <p:cNvPr id="149" name="Овал 148">
                <a:extLst>
                  <a:ext uri="{FF2B5EF4-FFF2-40B4-BE49-F238E27FC236}">
                    <a16:creationId xmlns:a16="http://schemas.microsoft.com/office/drawing/2014/main" xmlns="" id="{E13028D3-4E34-43AB-A468-E3DD55C988F0}"/>
                  </a:ext>
                </a:extLst>
              </p:cNvPr>
              <p:cNvSpPr/>
              <p:nvPr/>
            </p:nvSpPr>
            <p:spPr>
              <a:xfrm>
                <a:off x="4068118" y="4276715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18CFA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1" name="Прямая соединительная линия 150">
                <a:extLst>
                  <a:ext uri="{FF2B5EF4-FFF2-40B4-BE49-F238E27FC236}">
                    <a16:creationId xmlns:a16="http://schemas.microsoft.com/office/drawing/2014/main" xmlns="" id="{C8554A39-6C43-452D-B078-5D15D770624D}"/>
                  </a:ext>
                </a:extLst>
              </p:cNvPr>
              <p:cNvCxnSpPr>
                <a:cxnSpLocks/>
                <a:stCxn id="149" idx="6"/>
              </p:cNvCxnSpPr>
              <p:nvPr/>
            </p:nvCxnSpPr>
            <p:spPr>
              <a:xfrm>
                <a:off x="4138884" y="4312098"/>
                <a:ext cx="373361" cy="0"/>
              </a:xfrm>
              <a:prstGeom prst="line">
                <a:avLst/>
              </a:prstGeom>
              <a:ln w="12700">
                <a:solidFill>
                  <a:srgbClr val="18CFA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684EC48-1611-4AF5-B597-DA945A52235E}"/>
              </a:ext>
            </a:extLst>
          </p:cNvPr>
          <p:cNvGrpSpPr/>
          <p:nvPr/>
        </p:nvGrpSpPr>
        <p:grpSpPr>
          <a:xfrm>
            <a:off x="568811" y="4969268"/>
            <a:ext cx="5095427" cy="522625"/>
            <a:chOff x="568811" y="4969268"/>
            <a:chExt cx="5095427" cy="522625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xmlns="" id="{CBEC8457-8BB5-4D3E-B894-2E6603C99E6C}"/>
                </a:ext>
              </a:extLst>
            </p:cNvPr>
            <p:cNvGrpSpPr/>
            <p:nvPr/>
          </p:nvGrpSpPr>
          <p:grpSpPr>
            <a:xfrm>
              <a:off x="568811" y="4969268"/>
              <a:ext cx="5095427" cy="522625"/>
              <a:chOff x="568811" y="4922480"/>
              <a:chExt cx="5095427" cy="522625"/>
            </a:xfrm>
          </p:grpSpPr>
          <p:sp>
            <p:nvSpPr>
              <p:cNvPr id="132" name="Заголовок 1">
                <a:extLst>
                  <a:ext uri="{FF2B5EF4-FFF2-40B4-BE49-F238E27FC236}">
                    <a16:creationId xmlns:a16="http://schemas.microsoft.com/office/drawing/2014/main" xmlns="" id="{25082E9F-F7AC-4C28-995C-A3375199DFC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426" y="4937274"/>
                <a:ext cx="3031556" cy="461665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Для предприятий </a:t>
                </a:r>
              </a:p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обрабатывающего производства</a:t>
                </a: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xmlns="" id="{6A1E4E6F-1FE7-45C6-8122-933BB7088BF7}"/>
                  </a:ext>
                </a:extLst>
              </p:cNvPr>
              <p:cNvSpPr txBox="1"/>
              <p:nvPr/>
            </p:nvSpPr>
            <p:spPr>
              <a:xfrm>
                <a:off x="568811" y="4922480"/>
                <a:ext cx="100899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pPr algn="r"/>
                <a:r>
                  <a:rPr lang="ru-RU" sz="2500" dirty="0">
                    <a:solidFill>
                      <a:srgbClr val="099EDE"/>
                    </a:solidFill>
                  </a:rPr>
                  <a:t>4 </a:t>
                </a:r>
                <a:r>
                  <a:rPr kumimoji="0" lang="ru-RU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99ED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lang="ru-RU" sz="2500" dirty="0">
                  <a:solidFill>
                    <a:srgbClr val="099EDE"/>
                  </a:solidFill>
                </a:endParaRPr>
              </a:p>
            </p:txBody>
          </p:sp>
          <p:sp>
            <p:nvSpPr>
              <p:cNvPr id="134" name="Заголовок 1">
                <a:extLst>
                  <a:ext uri="{FF2B5EF4-FFF2-40B4-BE49-F238E27FC236}">
                    <a16:creationId xmlns:a16="http://schemas.microsoft.com/office/drawing/2014/main" xmlns="" id="{5F046C68-6D97-42C3-BDAA-6D3249B414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245" y="4937274"/>
                <a:ext cx="1151993" cy="50783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Итого ставка</a:t>
                </a:r>
                <a:endParaRPr lang="en-US" sz="11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ru-RU" sz="1400" dirty="0">
                    <a:solidFill>
                      <a:srgbClr val="0293DF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16 </a:t>
                </a:r>
                <a:r>
                  <a:rPr lang="ru-RU" sz="1400" dirty="0">
                    <a:solidFill>
                      <a:srgbClr val="0293D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r>
                  <a:rPr lang="en-US" sz="1400" dirty="0">
                    <a:solidFill>
                      <a:srgbClr val="0293DF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%</a:t>
                </a:r>
                <a:endParaRPr lang="ru-RU" sz="1400" dirty="0">
                  <a:solidFill>
                    <a:srgbClr val="0293DF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65" name="Прямая соединительная линия 164">
              <a:extLst>
                <a:ext uri="{FF2B5EF4-FFF2-40B4-BE49-F238E27FC236}">
                  <a16:creationId xmlns:a16="http://schemas.microsoft.com/office/drawing/2014/main" xmlns="" id="{6F323544-17A3-47BE-9DAD-A08A9E1B73FA}"/>
                </a:ext>
              </a:extLst>
            </p:cNvPr>
            <p:cNvCxnSpPr>
              <a:cxnSpLocks/>
            </p:cNvCxnSpPr>
            <p:nvPr/>
          </p:nvCxnSpPr>
          <p:spPr>
            <a:xfrm>
              <a:off x="3785786" y="5090949"/>
              <a:ext cx="30612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xmlns="" id="{51EDF18E-263A-4728-8C60-47D5E7FCF042}"/>
                </a:ext>
              </a:extLst>
            </p:cNvPr>
            <p:cNvGrpSpPr/>
            <p:nvPr/>
          </p:nvGrpSpPr>
          <p:grpSpPr>
            <a:xfrm>
              <a:off x="4068118" y="5055566"/>
              <a:ext cx="444127" cy="70766"/>
              <a:chOff x="4068118" y="5055566"/>
              <a:chExt cx="444127" cy="70766"/>
            </a:xfrm>
          </p:grpSpPr>
          <p:sp>
            <p:nvSpPr>
              <p:cNvPr id="153" name="Овал 152">
                <a:extLst>
                  <a:ext uri="{FF2B5EF4-FFF2-40B4-BE49-F238E27FC236}">
                    <a16:creationId xmlns:a16="http://schemas.microsoft.com/office/drawing/2014/main" xmlns="" id="{60BA2A13-1EA0-45B1-BCB0-171548C828AE}"/>
                  </a:ext>
                </a:extLst>
              </p:cNvPr>
              <p:cNvSpPr/>
              <p:nvPr/>
            </p:nvSpPr>
            <p:spPr>
              <a:xfrm>
                <a:off x="4068118" y="5055566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99E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4" name="Прямая соединительная линия 153">
                <a:extLst>
                  <a:ext uri="{FF2B5EF4-FFF2-40B4-BE49-F238E27FC236}">
                    <a16:creationId xmlns:a16="http://schemas.microsoft.com/office/drawing/2014/main" xmlns="" id="{0C2B1191-C64A-462C-A8B0-BD6D95F6C8B8}"/>
                  </a:ext>
                </a:extLst>
              </p:cNvPr>
              <p:cNvCxnSpPr>
                <a:cxnSpLocks/>
                <a:stCxn id="153" idx="6"/>
              </p:cNvCxnSpPr>
              <p:nvPr/>
            </p:nvCxnSpPr>
            <p:spPr>
              <a:xfrm>
                <a:off x="4138884" y="5090949"/>
                <a:ext cx="373361" cy="0"/>
              </a:xfrm>
              <a:prstGeom prst="line">
                <a:avLst/>
              </a:prstGeom>
              <a:ln w="12700">
                <a:solidFill>
                  <a:srgbClr val="099E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201858B-E097-44E0-9AC3-3D821A1F5D36}"/>
              </a:ext>
            </a:extLst>
          </p:cNvPr>
          <p:cNvGrpSpPr/>
          <p:nvPr/>
        </p:nvGrpSpPr>
        <p:grpSpPr>
          <a:xfrm>
            <a:off x="568811" y="5580453"/>
            <a:ext cx="5095427" cy="649362"/>
            <a:chOff x="568811" y="5580453"/>
            <a:chExt cx="5095427" cy="649362"/>
          </a:xfrm>
        </p:grpSpPr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61C286F6-7AEA-451A-A53A-64D013532038}"/>
                </a:ext>
              </a:extLst>
            </p:cNvPr>
            <p:cNvGrpSpPr/>
            <p:nvPr/>
          </p:nvGrpSpPr>
          <p:grpSpPr>
            <a:xfrm>
              <a:off x="568811" y="5580453"/>
              <a:ext cx="5095427" cy="649362"/>
              <a:chOff x="568811" y="5533665"/>
              <a:chExt cx="5095427" cy="649362"/>
            </a:xfrm>
          </p:grpSpPr>
          <p:sp>
            <p:nvSpPr>
              <p:cNvPr id="136" name="Заголовок 1">
                <a:extLst>
                  <a:ext uri="{FF2B5EF4-FFF2-40B4-BE49-F238E27FC236}">
                    <a16:creationId xmlns:a16="http://schemas.microsoft.com/office/drawing/2014/main" xmlns="" id="{6A5DBB63-3B10-4C7D-BD2F-242B0FCA1A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60426" y="5552085"/>
                <a:ext cx="2535525" cy="630942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Для управляющих компаний</a:t>
                </a:r>
              </a:p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индустриальных (промышленных) </a:t>
                </a:r>
              </a:p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парков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xmlns="" id="{29DEC478-0738-46F9-A4D7-D92A6EF764B3}"/>
                  </a:ext>
                </a:extLst>
              </p:cNvPr>
              <p:cNvSpPr txBox="1"/>
              <p:nvPr/>
            </p:nvSpPr>
            <p:spPr>
              <a:xfrm>
                <a:off x="568811" y="5533665"/>
                <a:ext cx="100899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pPr algn="r"/>
                <a:r>
                  <a:rPr lang="ru-RU" sz="2500" dirty="0">
                    <a:solidFill>
                      <a:srgbClr val="099EDE"/>
                    </a:solidFill>
                  </a:rPr>
                  <a:t>3 </a:t>
                </a:r>
                <a:r>
                  <a:rPr kumimoji="0" lang="ru-RU" sz="25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99ED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endParaRPr lang="ru-RU" sz="2500" dirty="0">
                  <a:solidFill>
                    <a:srgbClr val="099EDE"/>
                  </a:solidFill>
                </a:endParaRPr>
              </a:p>
            </p:txBody>
          </p:sp>
          <p:sp>
            <p:nvSpPr>
              <p:cNvPr id="138" name="Заголовок 1">
                <a:extLst>
                  <a:ext uri="{FF2B5EF4-FFF2-40B4-BE49-F238E27FC236}">
                    <a16:creationId xmlns:a16="http://schemas.microsoft.com/office/drawing/2014/main" xmlns="" id="{05E0E307-1EE6-41EB-AB02-74B2B5E494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12245" y="5552085"/>
                <a:ext cx="1151993" cy="507831"/>
              </a:xfrm>
              <a:prstGeom prst="rect">
                <a:avLst/>
              </a:prstGeom>
            </p:spPr>
            <p:txBody>
              <a:bodyPr vert="horz" wrap="square" lIns="121920" tIns="60960" rIns="121920" bIns="60960" rtlCol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ru-RU" sz="1100" dirty="0">
                    <a:solidFill>
                      <a:schemeClr val="bg2">
                        <a:lumMod val="25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Итого ставка</a:t>
                </a:r>
                <a:endParaRPr lang="en-US" sz="11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endParaRPr>
              </a:p>
              <a:p>
                <a:pPr algn="l"/>
                <a:r>
                  <a:rPr lang="ru-RU" sz="1400" dirty="0">
                    <a:solidFill>
                      <a:srgbClr val="0293DF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17 </a:t>
                </a:r>
                <a:r>
                  <a:rPr lang="ru-RU" sz="1400" dirty="0">
                    <a:solidFill>
                      <a:srgbClr val="0293DF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%</a:t>
                </a:r>
                <a:r>
                  <a:rPr lang="en-US" sz="1400" dirty="0">
                    <a:solidFill>
                      <a:srgbClr val="0293DF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%</a:t>
                </a:r>
                <a:endParaRPr lang="ru-RU" sz="1400" dirty="0">
                  <a:solidFill>
                    <a:srgbClr val="0293DF"/>
                  </a:solidFill>
                  <a:latin typeface="Intro Bold" panose="02000000000000000000" pitchFamily="50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166" name="Прямая соединительная линия 165">
              <a:extLst>
                <a:ext uri="{FF2B5EF4-FFF2-40B4-BE49-F238E27FC236}">
                  <a16:creationId xmlns:a16="http://schemas.microsoft.com/office/drawing/2014/main" xmlns="" id="{D1FE00B2-9829-4C44-BF64-881D92A22729}"/>
                </a:ext>
              </a:extLst>
            </p:cNvPr>
            <p:cNvCxnSpPr>
              <a:cxnSpLocks/>
            </p:cNvCxnSpPr>
            <p:nvPr/>
          </p:nvCxnSpPr>
          <p:spPr>
            <a:xfrm>
              <a:off x="3785786" y="5704607"/>
              <a:ext cx="306128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xmlns="" id="{4B004F40-C409-4083-9930-87B11CEEED91}"/>
                </a:ext>
              </a:extLst>
            </p:cNvPr>
            <p:cNvGrpSpPr/>
            <p:nvPr/>
          </p:nvGrpSpPr>
          <p:grpSpPr>
            <a:xfrm>
              <a:off x="4068118" y="5669224"/>
              <a:ext cx="444127" cy="70766"/>
              <a:chOff x="4068118" y="5669224"/>
              <a:chExt cx="444127" cy="70766"/>
            </a:xfrm>
          </p:grpSpPr>
          <p:sp>
            <p:nvSpPr>
              <p:cNvPr id="156" name="Овал 155">
                <a:extLst>
                  <a:ext uri="{FF2B5EF4-FFF2-40B4-BE49-F238E27FC236}">
                    <a16:creationId xmlns:a16="http://schemas.microsoft.com/office/drawing/2014/main" xmlns="" id="{45AA87BD-7788-4CFD-B63F-03567EC8C90B}"/>
                  </a:ext>
                </a:extLst>
              </p:cNvPr>
              <p:cNvSpPr/>
              <p:nvPr/>
            </p:nvSpPr>
            <p:spPr>
              <a:xfrm>
                <a:off x="4068118" y="5669224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99E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7" name="Прямая соединительная линия 156">
                <a:extLst>
                  <a:ext uri="{FF2B5EF4-FFF2-40B4-BE49-F238E27FC236}">
                    <a16:creationId xmlns:a16="http://schemas.microsoft.com/office/drawing/2014/main" xmlns="" id="{9AD47F53-480F-4BB1-9DA9-21E685EA1DE4}"/>
                  </a:ext>
                </a:extLst>
              </p:cNvPr>
              <p:cNvCxnSpPr>
                <a:cxnSpLocks/>
                <a:stCxn id="156" idx="6"/>
              </p:cNvCxnSpPr>
              <p:nvPr/>
            </p:nvCxnSpPr>
            <p:spPr>
              <a:xfrm>
                <a:off x="4138884" y="5704607"/>
                <a:ext cx="373361" cy="0"/>
              </a:xfrm>
              <a:prstGeom prst="line">
                <a:avLst/>
              </a:prstGeom>
              <a:ln w="12700">
                <a:solidFill>
                  <a:srgbClr val="099ED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: скругленные углы 175">
            <a:extLst>
              <a:ext uri="{FF2B5EF4-FFF2-40B4-BE49-F238E27FC236}">
                <a16:creationId xmlns:a16="http://schemas.microsoft.com/office/drawing/2014/main" xmlns="" id="{37B2C47A-9939-493C-BA34-8972805CCB1E}"/>
              </a:ext>
            </a:extLst>
          </p:cNvPr>
          <p:cNvSpPr/>
          <p:nvPr/>
        </p:nvSpPr>
        <p:spPr>
          <a:xfrm>
            <a:off x="6202552" y="1339641"/>
            <a:ext cx="5400000" cy="2937074"/>
          </a:xfrm>
          <a:prstGeom prst="roundRect">
            <a:avLst>
              <a:gd name="adj" fmla="val 3092"/>
            </a:avLst>
          </a:prstGeom>
          <a:noFill/>
          <a:ln w="12700"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0603F8C7-719F-44A9-A537-33E085383337}"/>
              </a:ext>
            </a:extLst>
          </p:cNvPr>
          <p:cNvSpPr txBox="1"/>
          <p:nvPr/>
        </p:nvSpPr>
        <p:spPr>
          <a:xfrm>
            <a:off x="7470686" y="1508868"/>
            <a:ext cx="3654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400"/>
              </a:spcAft>
              <a:buClr>
                <a:srgbClr val="000000"/>
              </a:buClr>
            </a:pPr>
            <a:r>
              <a:rPr lang="ru-RU" sz="1600" dirty="0">
                <a:solidFill>
                  <a:srgbClr val="18CFA5"/>
                </a:solidFill>
                <a:latin typeface="Intro Bold" panose="02000000000000000000" pitchFamily="50" charset="0"/>
              </a:rPr>
              <a:t>ОБЪЕМ КАПИТАЛЬНЫХ ВЛОЖЕНИЙ ПО ПРОЕКТУ</a:t>
            </a:r>
          </a:p>
        </p:txBody>
      </p:sp>
      <p:sp>
        <p:nvSpPr>
          <p:cNvPr id="184" name="Овал 183">
            <a:extLst>
              <a:ext uri="{FF2B5EF4-FFF2-40B4-BE49-F238E27FC236}">
                <a16:creationId xmlns:a16="http://schemas.microsoft.com/office/drawing/2014/main" xmlns="" id="{24E59A89-B62B-4D88-95DE-3994E11A9542}"/>
              </a:ext>
            </a:extLst>
          </p:cNvPr>
          <p:cNvSpPr/>
          <p:nvPr/>
        </p:nvSpPr>
        <p:spPr>
          <a:xfrm>
            <a:off x="7734063" y="2287837"/>
            <a:ext cx="942974" cy="942972"/>
          </a:xfrm>
          <a:prstGeom prst="ellipse">
            <a:avLst/>
          </a:prstGeom>
          <a:solidFill>
            <a:schemeClr val="bg1"/>
          </a:solidFill>
          <a:ln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xmlns="" id="{AB464A74-7931-44A2-8CAB-E3DBBED0E57B}"/>
              </a:ext>
            </a:extLst>
          </p:cNvPr>
          <p:cNvGrpSpPr/>
          <p:nvPr/>
        </p:nvGrpSpPr>
        <p:grpSpPr>
          <a:xfrm>
            <a:off x="7835088" y="2377298"/>
            <a:ext cx="763340" cy="709923"/>
            <a:chOff x="7835088" y="2377298"/>
            <a:chExt cx="763340" cy="709923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xmlns="" id="{C60D663A-7BED-455E-8822-A551F3C49481}"/>
                </a:ext>
              </a:extLst>
            </p:cNvPr>
            <p:cNvSpPr txBox="1"/>
            <p:nvPr/>
          </p:nvSpPr>
          <p:spPr>
            <a:xfrm>
              <a:off x="7851445" y="2538488"/>
              <a:ext cx="733614" cy="43858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2500" dirty="0">
                  <a:solidFill>
                    <a:srgbClr val="18CFA5"/>
                  </a:solidFill>
                  <a:latin typeface="Intro Bold" panose="02000000000000000000" pitchFamily="50" charset="0"/>
                </a:rPr>
                <a:t>50</a:t>
              </a:r>
              <a:endParaRPr lang="ru-RU" sz="2500" dirty="0">
                <a:solidFill>
                  <a:srgbClr val="18CFA5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97" name="Заголовок 1">
              <a:extLst>
                <a:ext uri="{FF2B5EF4-FFF2-40B4-BE49-F238E27FC236}">
                  <a16:creationId xmlns:a16="http://schemas.microsoft.com/office/drawing/2014/main" xmlns="" id="{657CA6DE-1222-4ECB-953A-71A05D0DB57E}"/>
                </a:ext>
              </a:extLst>
            </p:cNvPr>
            <p:cNvSpPr txBox="1">
              <a:spLocks/>
            </p:cNvSpPr>
            <p:nvPr/>
          </p:nvSpPr>
          <p:spPr>
            <a:xfrm>
              <a:off x="7835088" y="2825611"/>
              <a:ext cx="763340" cy="261610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млн руб.</a:t>
              </a:r>
              <a:endParaRPr lang="en-US" sz="9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5" name="Заголовок 1">
              <a:extLst>
                <a:ext uri="{FF2B5EF4-FFF2-40B4-BE49-F238E27FC236}">
                  <a16:creationId xmlns:a16="http://schemas.microsoft.com/office/drawing/2014/main" xmlns="" id="{54EF2822-7E97-4DDC-AAC3-449F6D461275}"/>
                </a:ext>
              </a:extLst>
            </p:cNvPr>
            <p:cNvSpPr txBox="1">
              <a:spLocks/>
            </p:cNvSpPr>
            <p:nvPr/>
          </p:nvSpPr>
          <p:spPr>
            <a:xfrm>
              <a:off x="7835088" y="2377298"/>
              <a:ext cx="763340" cy="261610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более</a:t>
              </a:r>
              <a:endParaRPr lang="en-US" sz="9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11" name="Овал 210">
            <a:extLst>
              <a:ext uri="{FF2B5EF4-FFF2-40B4-BE49-F238E27FC236}">
                <a16:creationId xmlns:a16="http://schemas.microsoft.com/office/drawing/2014/main" xmlns="" id="{B28C7ADA-1351-4A84-93F8-F1E9C569590D}"/>
              </a:ext>
            </a:extLst>
          </p:cNvPr>
          <p:cNvSpPr/>
          <p:nvPr/>
        </p:nvSpPr>
        <p:spPr>
          <a:xfrm>
            <a:off x="9930942" y="2287837"/>
            <a:ext cx="942974" cy="942972"/>
          </a:xfrm>
          <a:prstGeom prst="ellipse">
            <a:avLst/>
          </a:prstGeom>
          <a:solidFill>
            <a:schemeClr val="bg1"/>
          </a:solidFill>
          <a:ln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7557B66B-F4F7-4D74-9823-B47D9E1188D7}"/>
              </a:ext>
            </a:extLst>
          </p:cNvPr>
          <p:cNvGrpSpPr/>
          <p:nvPr/>
        </p:nvGrpSpPr>
        <p:grpSpPr>
          <a:xfrm>
            <a:off x="9958793" y="2377298"/>
            <a:ext cx="912676" cy="709923"/>
            <a:chOff x="9958793" y="2377298"/>
            <a:chExt cx="912676" cy="709923"/>
          </a:xfrm>
        </p:grpSpPr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xmlns="" id="{9570FA40-4812-47A9-82D5-6118C9AA1850}"/>
                </a:ext>
              </a:extLst>
            </p:cNvPr>
            <p:cNvSpPr txBox="1"/>
            <p:nvPr/>
          </p:nvSpPr>
          <p:spPr>
            <a:xfrm>
              <a:off x="9958793" y="2538488"/>
              <a:ext cx="912676" cy="43858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2500" dirty="0">
                  <a:solidFill>
                    <a:srgbClr val="18CFA5"/>
                  </a:solidFill>
                  <a:latin typeface="Intro Bold" panose="02000000000000000000" pitchFamily="50" charset="0"/>
                </a:rPr>
                <a:t>500</a:t>
              </a:r>
              <a:endParaRPr lang="ru-RU" sz="2500" dirty="0">
                <a:solidFill>
                  <a:srgbClr val="18CFA5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215" name="Заголовок 1">
              <a:extLst>
                <a:ext uri="{FF2B5EF4-FFF2-40B4-BE49-F238E27FC236}">
                  <a16:creationId xmlns:a16="http://schemas.microsoft.com/office/drawing/2014/main" xmlns="" id="{7EA7578E-E164-487C-AD50-25B6AC587887}"/>
                </a:ext>
              </a:extLst>
            </p:cNvPr>
            <p:cNvSpPr txBox="1">
              <a:spLocks/>
            </p:cNvSpPr>
            <p:nvPr/>
          </p:nvSpPr>
          <p:spPr>
            <a:xfrm>
              <a:off x="10031967" y="2825611"/>
              <a:ext cx="763340" cy="261610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млн руб.</a:t>
              </a:r>
              <a:endParaRPr lang="en-US" sz="9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16" name="Заголовок 1">
              <a:extLst>
                <a:ext uri="{FF2B5EF4-FFF2-40B4-BE49-F238E27FC236}">
                  <a16:creationId xmlns:a16="http://schemas.microsoft.com/office/drawing/2014/main" xmlns="" id="{26E78674-8D6E-4341-9FB3-15A4F3509125}"/>
                </a:ext>
              </a:extLst>
            </p:cNvPr>
            <p:cNvSpPr txBox="1">
              <a:spLocks/>
            </p:cNvSpPr>
            <p:nvPr/>
          </p:nvSpPr>
          <p:spPr>
            <a:xfrm>
              <a:off x="10031967" y="2377298"/>
              <a:ext cx="763340" cy="261610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9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более</a:t>
              </a:r>
              <a:endParaRPr lang="en-US" sz="9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sp>
        <p:nvSpPr>
          <p:cNvPr id="221" name="Заголовок 1">
            <a:extLst>
              <a:ext uri="{FF2B5EF4-FFF2-40B4-BE49-F238E27FC236}">
                <a16:creationId xmlns:a16="http://schemas.microsoft.com/office/drawing/2014/main" xmlns="" id="{1D33BAB7-5D62-4262-9AE1-4A94AB4DE4A0}"/>
              </a:ext>
            </a:extLst>
          </p:cNvPr>
          <p:cNvSpPr txBox="1">
            <a:spLocks/>
          </p:cNvSpPr>
          <p:nvPr/>
        </p:nvSpPr>
        <p:spPr>
          <a:xfrm>
            <a:off x="8922319" y="2578366"/>
            <a:ext cx="763340" cy="353943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или</a:t>
            </a:r>
            <a:endParaRPr lang="en-US" sz="15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7A1CA22B-C9A9-45E5-800F-513FA714A6D7}"/>
              </a:ext>
            </a:extLst>
          </p:cNvPr>
          <p:cNvGrpSpPr/>
          <p:nvPr/>
        </p:nvGrpSpPr>
        <p:grpSpPr>
          <a:xfrm>
            <a:off x="7270541" y="3047386"/>
            <a:ext cx="1894418" cy="1118147"/>
            <a:chOff x="7270541" y="3047386"/>
            <a:chExt cx="1894418" cy="111814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9C22065D-6A6C-4684-927C-A73D225278A1}"/>
                </a:ext>
              </a:extLst>
            </p:cNvPr>
            <p:cNvGrpSpPr/>
            <p:nvPr/>
          </p:nvGrpSpPr>
          <p:grpSpPr>
            <a:xfrm>
              <a:off x="7953335" y="3047386"/>
              <a:ext cx="504430" cy="561661"/>
              <a:chOff x="7953335" y="3047386"/>
              <a:chExt cx="504430" cy="561661"/>
            </a:xfrm>
          </p:grpSpPr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92608E94-4B3B-407D-BC0D-AB0DC5592A2A}"/>
                  </a:ext>
                </a:extLst>
              </p:cNvPr>
              <p:cNvGrpSpPr/>
              <p:nvPr/>
            </p:nvGrpSpPr>
            <p:grpSpPr>
              <a:xfrm>
                <a:off x="8037533" y="3047386"/>
                <a:ext cx="336034" cy="405992"/>
                <a:chOff x="8037533" y="3047386"/>
                <a:chExt cx="336034" cy="405992"/>
              </a:xfrm>
            </p:grpSpPr>
            <p:sp>
              <p:nvSpPr>
                <p:cNvPr id="187" name="Овал 186">
                  <a:extLst>
                    <a:ext uri="{FF2B5EF4-FFF2-40B4-BE49-F238E27FC236}">
                      <a16:creationId xmlns:a16="http://schemas.microsoft.com/office/drawing/2014/main" xmlns="" id="{784DDE42-6310-4E21-ADB9-B2E3BF85A930}"/>
                    </a:ext>
                  </a:extLst>
                </p:cNvPr>
                <p:cNvSpPr/>
                <p:nvPr/>
              </p:nvSpPr>
              <p:spPr>
                <a:xfrm>
                  <a:off x="8037533" y="3047386"/>
                  <a:ext cx="336034" cy="336032"/>
                </a:xfrm>
                <a:prstGeom prst="ellipse">
                  <a:avLst/>
                </a:prstGeom>
                <a:solidFill>
                  <a:srgbClr val="18CF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06" name="Заголовок 1">
                  <a:extLst>
                    <a:ext uri="{FF2B5EF4-FFF2-40B4-BE49-F238E27FC236}">
                      <a16:creationId xmlns:a16="http://schemas.microsoft.com/office/drawing/2014/main" xmlns="" id="{05A38E26-AC9E-47B8-AFF3-66EF87FD4D7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084795" y="3053268"/>
                  <a:ext cx="242910" cy="4001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90000"/>
                    </a:lnSpc>
                    <a:spcAft>
                      <a:spcPts val="400"/>
                    </a:spcAft>
                    <a:buClr>
                      <a:srgbClr val="000000"/>
                    </a:buClr>
                  </a:pPr>
                  <a:r>
                    <a:rPr lang="ru-RU" sz="2000" dirty="0">
                      <a:solidFill>
                        <a:schemeClr val="bg1"/>
                      </a:solidFill>
                      <a:latin typeface="Intro Bold" panose="02000000000000000000" pitchFamily="50" charset="0"/>
                      <a:ea typeface="+mn-ea"/>
                      <a:cs typeface="+mn-cs"/>
                    </a:rPr>
                    <a:t>3</a:t>
                  </a:r>
                  <a:endParaRPr lang="en-US" sz="2000" dirty="0">
                    <a:solidFill>
                      <a:schemeClr val="bg1"/>
                    </a:solidFill>
                    <a:latin typeface="Intro Bold" panose="02000000000000000000" pitchFamily="5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xmlns="" id="{085FE89A-6453-4D36-8AF9-1B40CD40271B}"/>
                  </a:ext>
                </a:extLst>
              </p:cNvPr>
              <p:cNvGrpSpPr/>
              <p:nvPr/>
            </p:nvGrpSpPr>
            <p:grpSpPr>
              <a:xfrm>
                <a:off x="7953335" y="3347437"/>
                <a:ext cx="504430" cy="261610"/>
                <a:chOff x="7674198" y="3462175"/>
                <a:chExt cx="504430" cy="261610"/>
              </a:xfrm>
            </p:grpSpPr>
            <p:sp>
              <p:nvSpPr>
                <p:cNvPr id="207" name="Заголовок 1">
                  <a:extLst>
                    <a:ext uri="{FF2B5EF4-FFF2-40B4-BE49-F238E27FC236}">
                      <a16:creationId xmlns:a16="http://schemas.microsoft.com/office/drawing/2014/main" xmlns="" id="{F4804CE2-9C05-4AD8-8992-53BC146B26AF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4198" y="3462175"/>
                  <a:ext cx="504430" cy="2616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sz="900" dirty="0">
                      <a:solidFill>
                        <a:srgbClr val="18CFA5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года</a:t>
                  </a:r>
                  <a:endParaRPr lang="en-US" sz="900" dirty="0">
                    <a:solidFill>
                      <a:srgbClr val="18CFA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09" name="Заголовок 1">
                  <a:extLst>
                    <a:ext uri="{FF2B5EF4-FFF2-40B4-BE49-F238E27FC236}">
                      <a16:creationId xmlns:a16="http://schemas.microsoft.com/office/drawing/2014/main" xmlns="" id="{3F41749B-9A01-4430-8E09-829E4B501ADB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991050" y="3462175"/>
                  <a:ext cx="187578" cy="2616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sz="900" dirty="0">
                      <a:solidFill>
                        <a:srgbClr val="18CFA5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*</a:t>
                  </a:r>
                  <a:endParaRPr lang="en-US" sz="900" dirty="0">
                    <a:solidFill>
                      <a:srgbClr val="18CFA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xmlns="" id="{758D969C-957A-4B11-8A93-2C75BACCEFD3}"/>
                </a:ext>
              </a:extLst>
            </p:cNvPr>
            <p:cNvGrpSpPr/>
            <p:nvPr/>
          </p:nvGrpSpPr>
          <p:grpSpPr>
            <a:xfrm>
              <a:off x="7270541" y="3657702"/>
              <a:ext cx="1894418" cy="507831"/>
              <a:chOff x="7593480" y="4442328"/>
              <a:chExt cx="1894418" cy="507831"/>
            </a:xfrm>
          </p:grpSpPr>
          <p:sp>
            <p:nvSpPr>
              <p:cNvPr id="222" name="TextBox 221">
                <a:extLst>
                  <a:ext uri="{FF2B5EF4-FFF2-40B4-BE49-F238E27FC236}">
                    <a16:creationId xmlns:a16="http://schemas.microsoft.com/office/drawing/2014/main" xmlns="" id="{2BC35759-21BE-41D8-9139-C33B9D87A1F6}"/>
                  </a:ext>
                </a:extLst>
              </p:cNvPr>
              <p:cNvSpPr txBox="1"/>
              <p:nvPr/>
            </p:nvSpPr>
            <p:spPr>
              <a:xfrm>
                <a:off x="7769614" y="4442328"/>
                <a:ext cx="1718284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 момента включения </a:t>
                </a:r>
                <a:b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в реестр, либо с 01.01.2016 по 01.01.2019</a:t>
                </a:r>
              </a:p>
            </p:txBody>
          </p:sp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xmlns="" id="{1BF6B7FB-59E2-4FA2-A371-79D0B9FFBE51}"/>
                  </a:ext>
                </a:extLst>
              </p:cNvPr>
              <p:cNvSpPr txBox="1"/>
              <p:nvPr/>
            </p:nvSpPr>
            <p:spPr>
              <a:xfrm>
                <a:off x="7593480" y="4442328"/>
                <a:ext cx="28922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*</a:t>
                </a:r>
              </a:p>
            </p:txBody>
          </p:sp>
        </p:grp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CDEAF9C0-A7EB-4ECD-9DF1-74D486CBB87D}"/>
              </a:ext>
            </a:extLst>
          </p:cNvPr>
          <p:cNvGrpSpPr/>
          <p:nvPr/>
        </p:nvGrpSpPr>
        <p:grpSpPr>
          <a:xfrm>
            <a:off x="9439282" y="3047386"/>
            <a:ext cx="1948709" cy="1104939"/>
            <a:chOff x="9439282" y="3047386"/>
            <a:chExt cx="1948709" cy="1104939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E4BE1F19-C29C-4058-B01D-12E9EC1AB729}"/>
                </a:ext>
              </a:extLst>
            </p:cNvPr>
            <p:cNvGrpSpPr/>
            <p:nvPr/>
          </p:nvGrpSpPr>
          <p:grpSpPr>
            <a:xfrm>
              <a:off x="10150214" y="3047386"/>
              <a:ext cx="621522" cy="561661"/>
              <a:chOff x="10150214" y="3047386"/>
              <a:chExt cx="621522" cy="561661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7C3178D5-309D-4D99-A9A2-36E59D0FCA75}"/>
                  </a:ext>
                </a:extLst>
              </p:cNvPr>
              <p:cNvGrpSpPr/>
              <p:nvPr/>
            </p:nvGrpSpPr>
            <p:grpSpPr>
              <a:xfrm>
                <a:off x="10234412" y="3047386"/>
                <a:ext cx="336034" cy="405992"/>
                <a:chOff x="10234412" y="3047386"/>
                <a:chExt cx="336034" cy="405992"/>
              </a:xfrm>
            </p:grpSpPr>
            <p:sp>
              <p:nvSpPr>
                <p:cNvPr id="214" name="Овал 213">
                  <a:extLst>
                    <a:ext uri="{FF2B5EF4-FFF2-40B4-BE49-F238E27FC236}">
                      <a16:creationId xmlns:a16="http://schemas.microsoft.com/office/drawing/2014/main" xmlns="" id="{4EEF2946-5F7E-4BEE-8AD1-D9FD7F9E09B3}"/>
                    </a:ext>
                  </a:extLst>
                </p:cNvPr>
                <p:cNvSpPr/>
                <p:nvPr/>
              </p:nvSpPr>
              <p:spPr>
                <a:xfrm>
                  <a:off x="10234412" y="3047386"/>
                  <a:ext cx="336034" cy="336032"/>
                </a:xfrm>
                <a:prstGeom prst="ellipse">
                  <a:avLst/>
                </a:prstGeom>
                <a:solidFill>
                  <a:srgbClr val="18CFA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17" name="Заголовок 1">
                  <a:extLst>
                    <a:ext uri="{FF2B5EF4-FFF2-40B4-BE49-F238E27FC236}">
                      <a16:creationId xmlns:a16="http://schemas.microsoft.com/office/drawing/2014/main" xmlns="" id="{E735F94A-DAC6-4851-8542-0B663BEAAD7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10281674" y="3053268"/>
                  <a:ext cx="242910" cy="4001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90000"/>
                    </a:lnSpc>
                    <a:spcAft>
                      <a:spcPts val="400"/>
                    </a:spcAft>
                    <a:buClr>
                      <a:srgbClr val="000000"/>
                    </a:buClr>
                  </a:pPr>
                  <a:r>
                    <a:rPr lang="ru-RU" sz="2000" dirty="0">
                      <a:solidFill>
                        <a:schemeClr val="bg1"/>
                      </a:solidFill>
                      <a:latin typeface="Intro Bold" panose="02000000000000000000" pitchFamily="50" charset="0"/>
                      <a:ea typeface="+mn-ea"/>
                      <a:cs typeface="+mn-cs"/>
                    </a:rPr>
                    <a:t>5</a:t>
                  </a:r>
                  <a:endParaRPr lang="en-US" sz="2000" dirty="0">
                    <a:solidFill>
                      <a:schemeClr val="bg1"/>
                    </a:solidFill>
                    <a:latin typeface="Intro Bold" panose="02000000000000000000" pitchFamily="50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8" name="Группа 217">
                <a:extLst>
                  <a:ext uri="{FF2B5EF4-FFF2-40B4-BE49-F238E27FC236}">
                    <a16:creationId xmlns:a16="http://schemas.microsoft.com/office/drawing/2014/main" xmlns="" id="{211E1D21-F954-49BC-A668-59A7C41C009D}"/>
                  </a:ext>
                </a:extLst>
              </p:cNvPr>
              <p:cNvGrpSpPr/>
              <p:nvPr/>
            </p:nvGrpSpPr>
            <p:grpSpPr>
              <a:xfrm>
                <a:off x="10150214" y="3347437"/>
                <a:ext cx="621522" cy="261610"/>
                <a:chOff x="7674198" y="3462175"/>
                <a:chExt cx="621522" cy="261610"/>
              </a:xfrm>
            </p:grpSpPr>
            <p:sp>
              <p:nvSpPr>
                <p:cNvPr id="219" name="Заголовок 1">
                  <a:extLst>
                    <a:ext uri="{FF2B5EF4-FFF2-40B4-BE49-F238E27FC236}">
                      <a16:creationId xmlns:a16="http://schemas.microsoft.com/office/drawing/2014/main" xmlns="" id="{4CEC2835-DAF9-4824-A780-07221C188D4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674198" y="3462175"/>
                  <a:ext cx="504430" cy="2616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sz="900" dirty="0">
                      <a:solidFill>
                        <a:srgbClr val="18CFA5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лет</a:t>
                  </a:r>
                  <a:endParaRPr lang="en-US" sz="900" dirty="0">
                    <a:solidFill>
                      <a:srgbClr val="18CFA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  <p:sp>
              <p:nvSpPr>
                <p:cNvPr id="220" name="Заголовок 1">
                  <a:extLst>
                    <a:ext uri="{FF2B5EF4-FFF2-40B4-BE49-F238E27FC236}">
                      <a16:creationId xmlns:a16="http://schemas.microsoft.com/office/drawing/2014/main" xmlns="" id="{80C00E30-C46B-49AA-9E39-0E19F1EE3748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891328" y="3462175"/>
                  <a:ext cx="404392" cy="261610"/>
                </a:xfrm>
                <a:prstGeom prst="rect">
                  <a:avLst/>
                </a:prstGeom>
              </p:spPr>
              <p:txBody>
                <a:bodyPr vert="horz" wrap="square" lIns="121920" tIns="60960" rIns="121920" bIns="60960" rtlCol="0" anchor="t">
                  <a:sp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ru-RU" sz="900" dirty="0">
                      <a:solidFill>
                        <a:srgbClr val="18CFA5"/>
                      </a:solidFill>
                      <a:latin typeface="Open Sans Light" panose="020B0306030504020204" pitchFamily="34" charset="0"/>
                      <a:ea typeface="Open Sans Light" panose="020B0306030504020204" pitchFamily="34" charset="0"/>
                      <a:cs typeface="Open Sans Light" panose="020B0306030504020204" pitchFamily="34" charset="0"/>
                    </a:rPr>
                    <a:t>**</a:t>
                  </a:r>
                  <a:endParaRPr lang="en-US" sz="900" dirty="0">
                    <a:solidFill>
                      <a:srgbClr val="18CFA5"/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endParaRPr>
                </a:p>
              </p:txBody>
            </p:sp>
          </p:grpSp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xmlns="" id="{A98CA36A-9FD3-4951-BE72-4B1015367DD0}"/>
                </a:ext>
              </a:extLst>
            </p:cNvPr>
            <p:cNvGrpSpPr/>
            <p:nvPr/>
          </p:nvGrpSpPr>
          <p:grpSpPr>
            <a:xfrm>
              <a:off x="9439282" y="3644494"/>
              <a:ext cx="1948709" cy="507831"/>
              <a:chOff x="7505873" y="4770596"/>
              <a:chExt cx="1948709" cy="507831"/>
            </a:xfrm>
          </p:grpSpPr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xmlns="" id="{700012E1-3D23-4997-ACCE-779203A07F9D}"/>
                  </a:ext>
                </a:extLst>
              </p:cNvPr>
              <p:cNvSpPr txBox="1"/>
              <p:nvPr/>
            </p:nvSpPr>
            <p:spPr>
              <a:xfrm>
                <a:off x="7789027" y="4770596"/>
                <a:ext cx="1665555" cy="5078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 момента включения </a:t>
                </a:r>
                <a:b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</a:br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в реестр, либо с 01.01.2016 по 01.01.2021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xmlns="" id="{EC7C7500-4E7B-4214-8390-FDD061D12EBD}"/>
                  </a:ext>
                </a:extLst>
              </p:cNvPr>
              <p:cNvSpPr txBox="1"/>
              <p:nvPr/>
            </p:nvSpPr>
            <p:spPr>
              <a:xfrm>
                <a:off x="7505873" y="4770596"/>
                <a:ext cx="390526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**</a:t>
                </a:r>
              </a:p>
            </p:txBody>
          </p:sp>
        </p:grpSp>
      </p:grpSp>
      <p:sp>
        <p:nvSpPr>
          <p:cNvPr id="293" name="Прямоугольник: скругленные углы 292">
            <a:extLst>
              <a:ext uri="{FF2B5EF4-FFF2-40B4-BE49-F238E27FC236}">
                <a16:creationId xmlns:a16="http://schemas.microsoft.com/office/drawing/2014/main" xmlns="" id="{471DE2D1-7AAA-4B10-B811-8531A115D329}"/>
              </a:ext>
            </a:extLst>
          </p:cNvPr>
          <p:cNvSpPr/>
          <p:nvPr/>
        </p:nvSpPr>
        <p:spPr>
          <a:xfrm>
            <a:off x="6202552" y="4482154"/>
            <a:ext cx="5400000" cy="1872788"/>
          </a:xfrm>
          <a:prstGeom prst="roundRect">
            <a:avLst>
              <a:gd name="adj" fmla="val 6514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xmlns="" id="{36E1E306-FFA7-4B0D-B2D3-170E7806B749}"/>
              </a:ext>
            </a:extLst>
          </p:cNvPr>
          <p:cNvSpPr txBox="1"/>
          <p:nvPr/>
        </p:nvSpPr>
        <p:spPr>
          <a:xfrm>
            <a:off x="6481860" y="4654001"/>
            <a:ext cx="3778775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600" dirty="0">
                <a:solidFill>
                  <a:srgbClr val="25C950"/>
                </a:solidFill>
                <a:latin typeface="Intro Bold" panose="02000000000000000000" pitchFamily="50" charset="0"/>
              </a:rPr>
              <a:t>НАЛОГ НА ИМУЩЕСТВО</a:t>
            </a: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E29251A2-84B6-482D-AA25-6EE7E08F8615}"/>
              </a:ext>
            </a:extLst>
          </p:cNvPr>
          <p:cNvGrpSpPr/>
          <p:nvPr/>
        </p:nvGrpSpPr>
        <p:grpSpPr>
          <a:xfrm>
            <a:off x="6481860" y="5084561"/>
            <a:ext cx="1690228" cy="1122471"/>
            <a:chOff x="6481860" y="5084561"/>
            <a:chExt cx="1690228" cy="1122471"/>
          </a:xfrm>
        </p:grpSpPr>
        <p:sp>
          <p:nvSpPr>
            <p:cNvPr id="337" name="TextBox 336">
              <a:extLst>
                <a:ext uri="{FF2B5EF4-FFF2-40B4-BE49-F238E27FC236}">
                  <a16:creationId xmlns:a16="http://schemas.microsoft.com/office/drawing/2014/main" xmlns="" id="{983393C6-C4F0-41D0-BC17-E60F1563AC1D}"/>
                </a:ext>
              </a:extLst>
            </p:cNvPr>
            <p:cNvSpPr txBox="1"/>
            <p:nvPr/>
          </p:nvSpPr>
          <p:spPr>
            <a:xfrm>
              <a:off x="6481860" y="5683812"/>
              <a:ext cx="16902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2800">
                  <a:solidFill>
                    <a:srgbClr val="0293DF"/>
                  </a:solidFill>
                  <a:latin typeface="Intro Regular"/>
                </a:defRPr>
              </a:lvl1pPr>
            </a:lstStyle>
            <a:p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Действующая </a:t>
              </a:r>
            </a:p>
            <a:p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</a:rPr>
                <a:t>ставка</a:t>
              </a:r>
            </a:p>
          </p:txBody>
        </p:sp>
        <p:grpSp>
          <p:nvGrpSpPr>
            <p:cNvPr id="339" name="Группа 338">
              <a:extLst>
                <a:ext uri="{FF2B5EF4-FFF2-40B4-BE49-F238E27FC236}">
                  <a16:creationId xmlns:a16="http://schemas.microsoft.com/office/drawing/2014/main" xmlns="" id="{FE939A8F-F7B7-4B4D-A5B3-AB8E8A768703}"/>
                </a:ext>
              </a:extLst>
            </p:cNvPr>
            <p:cNvGrpSpPr/>
            <p:nvPr/>
          </p:nvGrpSpPr>
          <p:grpSpPr>
            <a:xfrm>
              <a:off x="6566588" y="5084561"/>
              <a:ext cx="1192246" cy="564609"/>
              <a:chOff x="978700" y="2102095"/>
              <a:chExt cx="1192246" cy="564609"/>
            </a:xfrm>
          </p:grpSpPr>
          <p:sp>
            <p:nvSpPr>
              <p:cNvPr id="341" name="Прямоугольник: скругленные углы 340">
                <a:extLst>
                  <a:ext uri="{FF2B5EF4-FFF2-40B4-BE49-F238E27FC236}">
                    <a16:creationId xmlns:a16="http://schemas.microsoft.com/office/drawing/2014/main" xmlns="" id="{63677DBA-9AAB-49F0-9E8F-BE0A6B7CEF2B}"/>
                  </a:ext>
                </a:extLst>
              </p:cNvPr>
              <p:cNvSpPr/>
              <p:nvPr/>
            </p:nvSpPr>
            <p:spPr>
              <a:xfrm>
                <a:off x="978700" y="2102095"/>
                <a:ext cx="1192246" cy="562254"/>
              </a:xfrm>
              <a:prstGeom prst="roundRect">
                <a:avLst>
                  <a:gd name="adj" fmla="val 9018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127000" algn="ctr" rotWithShape="0">
                  <a:srgbClr val="25C950">
                    <a:alpha val="3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2" name="TextBox 341">
                <a:extLst>
                  <a:ext uri="{FF2B5EF4-FFF2-40B4-BE49-F238E27FC236}">
                    <a16:creationId xmlns:a16="http://schemas.microsoft.com/office/drawing/2014/main" xmlns="" id="{059BC98C-C196-4A9C-9926-0D8DCDF595C0}"/>
                  </a:ext>
                </a:extLst>
              </p:cNvPr>
              <p:cNvSpPr txBox="1"/>
              <p:nvPr/>
            </p:nvSpPr>
            <p:spPr>
              <a:xfrm>
                <a:off x="1020256" y="2158873"/>
                <a:ext cx="1150690" cy="507831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400"/>
                  </a:spcAft>
                  <a:buClr>
                    <a:srgbClr val="000000"/>
                  </a:buClr>
                </a:pPr>
                <a:r>
                  <a:rPr lang="ru-RU" sz="3000" dirty="0">
                    <a:solidFill>
                      <a:srgbClr val="25C950"/>
                    </a:solidFill>
                    <a:latin typeface="Intro Bold" panose="02000000000000000000" pitchFamily="50" charset="0"/>
                    <a:ea typeface="+mn-ea"/>
                    <a:cs typeface="+mn-cs"/>
                  </a:rPr>
                  <a:t>2,2%</a:t>
                </a:r>
              </a:p>
            </p:txBody>
          </p:sp>
        </p:grpSp>
      </p:grpSp>
      <p:sp>
        <p:nvSpPr>
          <p:cNvPr id="336" name="Равнобедренный треугольник 335">
            <a:extLst>
              <a:ext uri="{FF2B5EF4-FFF2-40B4-BE49-F238E27FC236}">
                <a16:creationId xmlns:a16="http://schemas.microsoft.com/office/drawing/2014/main" xmlns="" id="{28C3A3C8-ED05-4B3F-824F-7098A0952D5A}"/>
              </a:ext>
            </a:extLst>
          </p:cNvPr>
          <p:cNvSpPr/>
          <p:nvPr/>
        </p:nvSpPr>
        <p:spPr>
          <a:xfrm rot="5400000">
            <a:off x="7795130" y="5292641"/>
            <a:ext cx="196728" cy="169594"/>
          </a:xfrm>
          <a:prstGeom prst="triangle">
            <a:avLst/>
          </a:prstGeom>
          <a:solidFill>
            <a:srgbClr val="25C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8B54256E-0B2D-42B4-8D37-DE157BD122DA}"/>
              </a:ext>
            </a:extLst>
          </p:cNvPr>
          <p:cNvGrpSpPr/>
          <p:nvPr/>
        </p:nvGrpSpPr>
        <p:grpSpPr>
          <a:xfrm>
            <a:off x="7993970" y="5110605"/>
            <a:ext cx="3504992" cy="1171725"/>
            <a:chOff x="7993970" y="5110605"/>
            <a:chExt cx="3504992" cy="1171725"/>
          </a:xfrm>
        </p:grpSpPr>
        <p:sp>
          <p:nvSpPr>
            <p:cNvPr id="331" name="TextBox 330">
              <a:extLst>
                <a:ext uri="{FF2B5EF4-FFF2-40B4-BE49-F238E27FC236}">
                  <a16:creationId xmlns:a16="http://schemas.microsoft.com/office/drawing/2014/main" xmlns="" id="{656EC629-77A0-45B5-BAA2-682133049876}"/>
                </a:ext>
              </a:extLst>
            </p:cNvPr>
            <p:cNvSpPr txBox="1"/>
            <p:nvPr/>
          </p:nvSpPr>
          <p:spPr>
            <a:xfrm>
              <a:off x="8044647" y="5160318"/>
              <a:ext cx="126980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ru-RU" sz="20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Льгота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28" name="Заголовок 1">
              <a:extLst>
                <a:ext uri="{FF2B5EF4-FFF2-40B4-BE49-F238E27FC236}">
                  <a16:creationId xmlns:a16="http://schemas.microsoft.com/office/drawing/2014/main" xmlns="" id="{99CA87CE-9254-41B9-A30D-941BDBD12A92}"/>
                </a:ext>
              </a:extLst>
            </p:cNvPr>
            <p:cNvSpPr txBox="1">
              <a:spLocks/>
            </p:cNvSpPr>
            <p:nvPr/>
          </p:nvSpPr>
          <p:spPr>
            <a:xfrm>
              <a:off x="8007868" y="5560191"/>
              <a:ext cx="3491094" cy="461665"/>
            </a:xfrm>
            <a:prstGeom prst="rect">
              <a:avLst/>
            </a:prstGeom>
          </p:spPr>
          <p:txBody>
            <a:bodyPr vert="horz" wrap="square" lIns="121920" tIns="60960" rIns="121920" bIns="60960" rtlCol="0" anchor="t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проектов, включенных в реестр приоритетных инвестиционных проектов Югры</a:t>
              </a:r>
            </a:p>
          </p:txBody>
        </p:sp>
        <p:grpSp>
          <p:nvGrpSpPr>
            <p:cNvPr id="139" name="Группа 138">
              <a:extLst>
                <a:ext uri="{FF2B5EF4-FFF2-40B4-BE49-F238E27FC236}">
                  <a16:creationId xmlns:a16="http://schemas.microsoft.com/office/drawing/2014/main" xmlns="" id="{44641E92-FFAC-422D-8C3A-9741351AD057}"/>
                </a:ext>
              </a:extLst>
            </p:cNvPr>
            <p:cNvGrpSpPr/>
            <p:nvPr/>
          </p:nvGrpSpPr>
          <p:grpSpPr>
            <a:xfrm>
              <a:off x="9153316" y="5110605"/>
              <a:ext cx="2252259" cy="477054"/>
              <a:chOff x="8510438" y="5112986"/>
              <a:chExt cx="2252259" cy="477054"/>
            </a:xfrm>
          </p:grpSpPr>
          <p:sp>
            <p:nvSpPr>
              <p:cNvPr id="329" name="TextBox 328">
                <a:extLst>
                  <a:ext uri="{FF2B5EF4-FFF2-40B4-BE49-F238E27FC236}">
                    <a16:creationId xmlns:a16="http://schemas.microsoft.com/office/drawing/2014/main" xmlns="" id="{3F94FAC8-D1E3-48AE-8A9D-56C7232E2ADB}"/>
                  </a:ext>
                </a:extLst>
              </p:cNvPr>
              <p:cNvSpPr txBox="1"/>
              <p:nvPr/>
            </p:nvSpPr>
            <p:spPr>
              <a:xfrm>
                <a:off x="8510438" y="5112986"/>
                <a:ext cx="1081095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r>
                  <a:rPr lang="ru-RU" sz="2500" dirty="0">
                    <a:solidFill>
                      <a:srgbClr val="25C950"/>
                    </a:solidFill>
                  </a:rPr>
                  <a:t>0 </a:t>
                </a:r>
                <a:r>
                  <a:rPr lang="ru-RU" sz="2500" dirty="0" smtClean="0">
                    <a:solidFill>
                      <a:srgbClr val="25C9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</a:t>
                </a:r>
                <a:endParaRPr lang="ru-RU" sz="2500" dirty="0">
                  <a:solidFill>
                    <a:srgbClr val="25C950"/>
                  </a:solidFill>
                </a:endParaRPr>
              </a:p>
            </p:txBody>
          </p:sp>
          <p:sp>
            <p:nvSpPr>
              <p:cNvPr id="343" name="TextBox 342">
                <a:extLst>
                  <a:ext uri="{FF2B5EF4-FFF2-40B4-BE49-F238E27FC236}">
                    <a16:creationId xmlns:a16="http://schemas.microsoft.com/office/drawing/2014/main" xmlns="" id="{D77BD2F9-322B-4CFD-951D-2FB9FBD4D15D}"/>
                  </a:ext>
                </a:extLst>
              </p:cNvPr>
              <p:cNvSpPr txBox="1"/>
              <p:nvPr/>
            </p:nvSpPr>
            <p:spPr>
              <a:xfrm>
                <a:off x="9441428" y="5162279"/>
                <a:ext cx="13212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>
                  <a:defRPr sz="2800">
                    <a:solidFill>
                      <a:srgbClr val="0293DF"/>
                    </a:solidFill>
                    <a:latin typeface="Intro Regular"/>
                  </a:defRPr>
                </a:lvl1pPr>
              </a:lstStyle>
              <a:p>
                <a:pPr algn="r"/>
                <a:r>
                  <a:rPr lang="ru-RU" sz="2000" dirty="0">
                    <a:solidFill>
                      <a:srgbClr val="25C950"/>
                    </a:solidFill>
                  </a:rPr>
                  <a:t>3 года*</a:t>
                </a:r>
              </a:p>
            </p:txBody>
          </p:sp>
        </p:grpSp>
        <p:grpSp>
          <p:nvGrpSpPr>
            <p:cNvPr id="140" name="Группа 139">
              <a:extLst>
                <a:ext uri="{FF2B5EF4-FFF2-40B4-BE49-F238E27FC236}">
                  <a16:creationId xmlns:a16="http://schemas.microsoft.com/office/drawing/2014/main" xmlns="" id="{BB991B56-C466-47A7-8E9B-9819EC50A874}"/>
                </a:ext>
              </a:extLst>
            </p:cNvPr>
            <p:cNvGrpSpPr/>
            <p:nvPr/>
          </p:nvGrpSpPr>
          <p:grpSpPr>
            <a:xfrm>
              <a:off x="9919752" y="5324488"/>
              <a:ext cx="278266" cy="70766"/>
              <a:chOff x="4220518" y="4429115"/>
              <a:chExt cx="278266" cy="70766"/>
            </a:xfrm>
          </p:grpSpPr>
          <p:cxnSp>
            <p:nvCxnSpPr>
              <p:cNvPr id="344" name="Прямая соединительная линия 343">
                <a:extLst>
                  <a:ext uri="{FF2B5EF4-FFF2-40B4-BE49-F238E27FC236}">
                    <a16:creationId xmlns:a16="http://schemas.microsoft.com/office/drawing/2014/main" xmlns="" id="{F9BEA0E9-BFB6-4B2B-AAD4-24A5831D1A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0518" y="4464498"/>
                <a:ext cx="130041" cy="0"/>
              </a:xfrm>
              <a:prstGeom prst="line">
                <a:avLst/>
              </a:prstGeom>
              <a:ln w="12700">
                <a:solidFill>
                  <a:schemeClr val="bg1">
                    <a:lumMod val="8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Овал 344">
                <a:extLst>
                  <a:ext uri="{FF2B5EF4-FFF2-40B4-BE49-F238E27FC236}">
                    <a16:creationId xmlns:a16="http://schemas.microsoft.com/office/drawing/2014/main" xmlns="" id="{0A11F72D-CE3C-484E-93ED-1B9698FB04FC}"/>
                  </a:ext>
                </a:extLst>
              </p:cNvPr>
              <p:cNvSpPr/>
              <p:nvPr/>
            </p:nvSpPr>
            <p:spPr>
              <a:xfrm>
                <a:off x="4220518" y="4429115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25C9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46" name="Прямая соединительная линия 345">
                <a:extLst>
                  <a:ext uri="{FF2B5EF4-FFF2-40B4-BE49-F238E27FC236}">
                    <a16:creationId xmlns:a16="http://schemas.microsoft.com/office/drawing/2014/main" xmlns="" id="{F26158FA-3E15-4D05-85EF-C8F64E2D6C25}"/>
                  </a:ext>
                </a:extLst>
              </p:cNvPr>
              <p:cNvCxnSpPr>
                <a:cxnSpLocks/>
                <a:stCxn id="345" idx="6"/>
              </p:cNvCxnSpPr>
              <p:nvPr/>
            </p:nvCxnSpPr>
            <p:spPr>
              <a:xfrm>
                <a:off x="4291284" y="4464498"/>
                <a:ext cx="207500" cy="0"/>
              </a:xfrm>
              <a:prstGeom prst="line">
                <a:avLst/>
              </a:prstGeom>
              <a:ln w="12700">
                <a:solidFill>
                  <a:srgbClr val="25C9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Группа 144">
              <a:extLst>
                <a:ext uri="{FF2B5EF4-FFF2-40B4-BE49-F238E27FC236}">
                  <a16:creationId xmlns:a16="http://schemas.microsoft.com/office/drawing/2014/main" xmlns="" id="{0CCD9284-82D2-4591-941E-155A19A14330}"/>
                </a:ext>
              </a:extLst>
            </p:cNvPr>
            <p:cNvGrpSpPr/>
            <p:nvPr/>
          </p:nvGrpSpPr>
          <p:grpSpPr>
            <a:xfrm>
              <a:off x="7993970" y="6051498"/>
              <a:ext cx="2766269" cy="230832"/>
              <a:chOff x="7130741" y="6506539"/>
              <a:chExt cx="2766269" cy="230832"/>
            </a:xfrm>
          </p:grpSpPr>
          <p:sp>
            <p:nvSpPr>
              <p:cNvPr id="348" name="TextBox 347">
                <a:extLst>
                  <a:ext uri="{FF2B5EF4-FFF2-40B4-BE49-F238E27FC236}">
                    <a16:creationId xmlns:a16="http://schemas.microsoft.com/office/drawing/2014/main" xmlns="" id="{A6C86C43-FF4F-40CE-93D4-DFFE29726CB8}"/>
                  </a:ext>
                </a:extLst>
              </p:cNvPr>
              <p:cNvSpPr txBox="1"/>
              <p:nvPr/>
            </p:nvSpPr>
            <p:spPr>
              <a:xfrm>
                <a:off x="7308859" y="6506539"/>
                <a:ext cx="2588151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900" dirty="0">
                    <a:solidFill>
                      <a:schemeClr val="bg1">
                        <a:lumMod val="50000"/>
                      </a:schemeClr>
                    </a:solidFill>
                    <a:latin typeface="Open Sans Light" panose="020B0306030504020204" pitchFamily="34" charset="0"/>
                    <a:ea typeface="Open Sans Light" panose="020B0306030504020204" pitchFamily="34" charset="0"/>
                    <a:cs typeface="Open Sans Light" panose="020B0306030504020204" pitchFamily="34" charset="0"/>
                  </a:rPr>
                  <a:t>С момента ввода объекта в эксплуатацию</a:t>
                </a:r>
              </a:p>
            </p:txBody>
          </p:sp>
          <p:sp>
            <p:nvSpPr>
              <p:cNvPr id="349" name="TextBox 348">
                <a:extLst>
                  <a:ext uri="{FF2B5EF4-FFF2-40B4-BE49-F238E27FC236}">
                    <a16:creationId xmlns:a16="http://schemas.microsoft.com/office/drawing/2014/main" xmlns="" id="{86A42383-2D0A-42D1-8CFD-F9FBCA83F0B8}"/>
                  </a:ext>
                </a:extLst>
              </p:cNvPr>
              <p:cNvSpPr txBox="1"/>
              <p:nvPr/>
            </p:nvSpPr>
            <p:spPr>
              <a:xfrm>
                <a:off x="7130741" y="6506539"/>
                <a:ext cx="289224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900" dirty="0">
                    <a:solidFill>
                      <a:schemeClr val="bg1">
                        <a:lumMod val="75000"/>
                      </a:schemeClr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*</a:t>
                </a:r>
              </a:p>
            </p:txBody>
          </p:sp>
        </p:grpSp>
      </p:grpSp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36E6A20C-31F7-44F4-B330-69FD1B010DB5}"/>
              </a:ext>
            </a:extLst>
          </p:cNvPr>
          <p:cNvSpPr txBox="1"/>
          <p:nvPr/>
        </p:nvSpPr>
        <p:spPr>
          <a:xfrm>
            <a:off x="6105463" y="6423344"/>
            <a:ext cx="4066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ЗАКОН ЮГРЫ ОТ 25.11.2010 № 190 ОЗ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xmlns="" id="{942F273B-45EC-4D14-A4CA-3DDCC3BD30A5}"/>
              </a:ext>
            </a:extLst>
          </p:cNvPr>
          <p:cNvGrpSpPr/>
          <p:nvPr/>
        </p:nvGrpSpPr>
        <p:grpSpPr>
          <a:xfrm>
            <a:off x="5624514" y="2765918"/>
            <a:ext cx="942974" cy="942972"/>
            <a:chOff x="5624514" y="2498940"/>
            <a:chExt cx="942974" cy="942972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xmlns="" id="{2D62E225-23B4-4B5D-96E7-F90C68E3A40D}"/>
                </a:ext>
              </a:extLst>
            </p:cNvPr>
            <p:cNvSpPr/>
            <p:nvPr/>
          </p:nvSpPr>
          <p:spPr>
            <a:xfrm>
              <a:off x="5624514" y="2498940"/>
              <a:ext cx="942974" cy="942972"/>
            </a:xfrm>
            <a:prstGeom prst="ellipse">
              <a:avLst/>
            </a:prstGeom>
            <a:solidFill>
              <a:srgbClr val="18C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xmlns="" id="{9E80E182-4C81-460E-8019-918FDDB8A72F}"/>
                </a:ext>
              </a:extLst>
            </p:cNvPr>
            <p:cNvSpPr txBox="1"/>
            <p:nvPr/>
          </p:nvSpPr>
          <p:spPr>
            <a:xfrm>
              <a:off x="5672947" y="2809604"/>
              <a:ext cx="849338" cy="369332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2000" dirty="0">
                  <a:solidFill>
                    <a:schemeClr val="bg1"/>
                  </a:solidFill>
                  <a:latin typeface="Intro Bold" panose="02000000000000000000" pitchFamily="50" charset="0"/>
                </a:rPr>
                <a:t>РИП</a:t>
              </a:r>
              <a:endParaRPr lang="ru-RU" sz="2000" dirty="0">
                <a:solidFill>
                  <a:schemeClr val="bg1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22" name="Равнобедренный треугольник 121">
            <a:extLst>
              <a:ext uri="{FF2B5EF4-FFF2-40B4-BE49-F238E27FC236}">
                <a16:creationId xmlns:a16="http://schemas.microsoft.com/office/drawing/2014/main" xmlns="" id="{CD61D2BD-036A-4618-922B-55F5B96AA887}"/>
              </a:ext>
            </a:extLst>
          </p:cNvPr>
          <p:cNvSpPr/>
          <p:nvPr/>
        </p:nvSpPr>
        <p:spPr>
          <a:xfrm rot="10800000">
            <a:off x="3200999" y="2688984"/>
            <a:ext cx="167779" cy="144637"/>
          </a:xfrm>
          <a:prstGeom prst="triangle">
            <a:avLst/>
          </a:prstGeom>
          <a:solidFill>
            <a:srgbClr val="099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1DB11B9-D17F-4D1D-8327-3CFC62BC32C8}"/>
              </a:ext>
            </a:extLst>
          </p:cNvPr>
          <p:cNvSpPr txBox="1"/>
          <p:nvPr/>
        </p:nvSpPr>
        <p:spPr>
          <a:xfrm>
            <a:off x="497314" y="6423344"/>
            <a:ext cx="49601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ЗАКОН ЮГРЫ ОТ 30.09.2011 № 87 ОЗ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13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431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animMotion origin="layout" path="M -6.25E-7 2.59259E-6 L 0.04336 0.00162 " pathEditMode="relative" rAng="0" ptsTypes="AA">
                                      <p:cBhvr>
                                        <p:cTn id="79" dur="75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1" y="69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" grpId="0" animBg="1"/>
      <p:bldP spid="88" grpId="0"/>
      <p:bldP spid="178" grpId="0"/>
      <p:bldP spid="184" grpId="0" animBg="1"/>
      <p:bldP spid="211" grpId="0" animBg="1"/>
      <p:bldP spid="221" grpId="0"/>
      <p:bldP spid="295" grpId="0"/>
      <p:bldP spid="336" grpId="0" animBg="1"/>
      <p:bldP spid="336" grpId="1" animBg="1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верхние углы 31">
            <a:extLst>
              <a:ext uri="{FF2B5EF4-FFF2-40B4-BE49-F238E27FC236}">
                <a16:creationId xmlns:a16="http://schemas.microsoft.com/office/drawing/2014/main" xmlns="" id="{4E50DBB0-F8EE-492F-87AD-20651824BCB2}"/>
              </a:ext>
            </a:extLst>
          </p:cNvPr>
          <p:cNvSpPr/>
          <p:nvPr/>
        </p:nvSpPr>
        <p:spPr>
          <a:xfrm rot="16200000">
            <a:off x="10561914" y="3277810"/>
            <a:ext cx="1736600" cy="383028"/>
          </a:xfrm>
          <a:prstGeom prst="round2SameRect">
            <a:avLst>
              <a:gd name="adj1" fmla="val 0"/>
              <a:gd name="adj2" fmla="val 23987"/>
            </a:avLst>
          </a:prstGeom>
          <a:pattFill prst="wdUpDiag">
            <a:fgClr>
              <a:srgbClr val="0CA3D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верхние углы 32">
            <a:extLst>
              <a:ext uri="{FF2B5EF4-FFF2-40B4-BE49-F238E27FC236}">
                <a16:creationId xmlns:a16="http://schemas.microsoft.com/office/drawing/2014/main" xmlns="" id="{4DDF9252-3C7F-4C3D-B184-D1A8547C39B9}"/>
              </a:ext>
            </a:extLst>
          </p:cNvPr>
          <p:cNvSpPr/>
          <p:nvPr/>
        </p:nvSpPr>
        <p:spPr>
          <a:xfrm rot="16200000">
            <a:off x="10561914" y="1217396"/>
            <a:ext cx="1736600" cy="383028"/>
          </a:xfrm>
          <a:prstGeom prst="round2SameRect">
            <a:avLst>
              <a:gd name="adj1" fmla="val 0"/>
              <a:gd name="adj2" fmla="val 23987"/>
            </a:avLst>
          </a:prstGeom>
          <a:pattFill prst="wdUpDiag">
            <a:fgClr>
              <a:srgbClr val="0CA3D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6" name="TextBox 485">
            <a:extLst>
              <a:ext uri="{FF2B5EF4-FFF2-40B4-BE49-F238E27FC236}">
                <a16:creationId xmlns:a16="http://schemas.microsoft.com/office/drawing/2014/main" xmlns="" id="{E5EBC8EF-AB3F-44BE-82CE-99C56C070E44}"/>
              </a:ext>
            </a:extLst>
          </p:cNvPr>
          <p:cNvSpPr txBox="1"/>
          <p:nvPr/>
        </p:nvSpPr>
        <p:spPr>
          <a:xfrm>
            <a:off x="447675" y="406733"/>
            <a:ext cx="43783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latin typeface="Intro Bold" panose="02000000000000000000" pitchFamily="50" charset="0"/>
              </a:defRPr>
            </a:lvl1pPr>
          </a:lstStyle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КОНТАКТНАЯ ИНФОРМАЦИЯ</a:t>
            </a:r>
          </a:p>
        </p:txBody>
      </p:sp>
      <p:sp>
        <p:nvSpPr>
          <p:cNvPr id="492" name="TextBox 491">
            <a:extLst>
              <a:ext uri="{FF2B5EF4-FFF2-40B4-BE49-F238E27FC236}">
                <a16:creationId xmlns:a16="http://schemas.microsoft.com/office/drawing/2014/main" xmlns="" id="{64697D71-2B34-4693-9FD8-227076C32E51}"/>
              </a:ext>
            </a:extLst>
          </p:cNvPr>
          <p:cNvSpPr txBox="1"/>
          <p:nvPr/>
        </p:nvSpPr>
        <p:spPr>
          <a:xfrm>
            <a:off x="5725161" y="2650727"/>
            <a:ext cx="55135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Контакты: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Заместитель генерального директора Фонда развития Югры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2D704BF-C90D-4876-ACAD-F87491848AB9}"/>
              </a:ext>
            </a:extLst>
          </p:cNvPr>
          <p:cNvSpPr/>
          <p:nvPr/>
        </p:nvSpPr>
        <p:spPr>
          <a:xfrm>
            <a:off x="584992" y="2282883"/>
            <a:ext cx="3842848" cy="4108227"/>
          </a:xfrm>
          <a:prstGeom prst="rect">
            <a:avLst/>
          </a:prstGeom>
          <a:solidFill>
            <a:srgbClr val="0293DF"/>
          </a:solidFill>
          <a:ln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83B1AAE-D31B-4A9B-AADB-166F32CD0B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9" t="-160" r="-201"/>
          <a:stretch/>
        </p:blipFill>
        <p:spPr>
          <a:xfrm>
            <a:off x="594877" y="2282884"/>
            <a:ext cx="3832962" cy="3939554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xmlns="" id="{ED5A1002-A418-4C0A-86ED-C44D63FFF7FC}"/>
              </a:ext>
            </a:extLst>
          </p:cNvPr>
          <p:cNvSpPr txBox="1"/>
          <p:nvPr/>
        </p:nvSpPr>
        <p:spPr>
          <a:xfrm rot="21288488">
            <a:off x="1734868" y="5733706"/>
            <a:ext cx="17545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Intro Bold" panose="02000000000000000000" pitchFamily="50" charset="0"/>
              </a:rPr>
              <a:t>ул. Энгельса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F5CEB226-49AE-4584-9EA0-5FB54B20E015}"/>
              </a:ext>
            </a:extLst>
          </p:cNvPr>
          <p:cNvCxnSpPr>
            <a:cxnSpLocks/>
          </p:cNvCxnSpPr>
          <p:nvPr/>
        </p:nvCxnSpPr>
        <p:spPr>
          <a:xfrm flipH="1" flipV="1">
            <a:off x="3645842" y="4416105"/>
            <a:ext cx="375619" cy="203967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C438579D-1BB9-429A-AA5A-E5907B334A0C}"/>
              </a:ext>
            </a:extLst>
          </p:cNvPr>
          <p:cNvGrpSpPr/>
          <p:nvPr/>
        </p:nvGrpSpPr>
        <p:grpSpPr>
          <a:xfrm>
            <a:off x="3412136" y="3983965"/>
            <a:ext cx="331504" cy="412609"/>
            <a:chOff x="2377979" y="3455948"/>
            <a:chExt cx="263475" cy="327936"/>
          </a:xfrm>
        </p:grpSpPr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xmlns="" id="{69C2C02C-C708-4247-92B2-8880CE94BDFF}"/>
                </a:ext>
              </a:extLst>
            </p:cNvPr>
            <p:cNvSpPr/>
            <p:nvPr/>
          </p:nvSpPr>
          <p:spPr>
            <a:xfrm>
              <a:off x="2442945" y="3521167"/>
              <a:ext cx="133440" cy="133440"/>
            </a:xfrm>
            <a:custGeom>
              <a:avLst/>
              <a:gdLst>
                <a:gd name="connsiteX0" fmla="*/ 133441 w 133440"/>
                <a:gd name="connsiteY0" fmla="*/ 66733 h 133440"/>
                <a:gd name="connsiteX1" fmla="*/ 66733 w 133440"/>
                <a:gd name="connsiteY1" fmla="*/ 0 h 133440"/>
                <a:gd name="connsiteX2" fmla="*/ 0 w 133440"/>
                <a:gd name="connsiteY2" fmla="*/ 66708 h 133440"/>
                <a:gd name="connsiteX3" fmla="*/ 66708 w 133440"/>
                <a:gd name="connsiteY3" fmla="*/ 133441 h 133440"/>
                <a:gd name="connsiteX4" fmla="*/ 66720 w 133440"/>
                <a:gd name="connsiteY4" fmla="*/ 133441 h 133440"/>
                <a:gd name="connsiteX5" fmla="*/ 133441 w 133440"/>
                <a:gd name="connsiteY5" fmla="*/ 66733 h 133440"/>
                <a:gd name="connsiteX6" fmla="*/ 25244 w 133440"/>
                <a:gd name="connsiteY6" fmla="*/ 66733 h 133440"/>
                <a:gd name="connsiteX7" fmla="*/ 66708 w 133440"/>
                <a:gd name="connsiteY7" fmla="*/ 25244 h 133440"/>
                <a:gd name="connsiteX8" fmla="*/ 108197 w 133440"/>
                <a:gd name="connsiteY8" fmla="*/ 66708 h 133440"/>
                <a:gd name="connsiteX9" fmla="*/ 66733 w 133440"/>
                <a:gd name="connsiteY9" fmla="*/ 108197 h 133440"/>
                <a:gd name="connsiteX10" fmla="*/ 66720 w 133440"/>
                <a:gd name="connsiteY10" fmla="*/ 108197 h 133440"/>
                <a:gd name="connsiteX11" fmla="*/ 25244 w 133440"/>
                <a:gd name="connsiteY11" fmla="*/ 66733 h 133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3440" h="133440">
                  <a:moveTo>
                    <a:pt x="133441" y="66733"/>
                  </a:moveTo>
                  <a:cubicBezTo>
                    <a:pt x="133448" y="29884"/>
                    <a:pt x="103582" y="7"/>
                    <a:pt x="66733" y="0"/>
                  </a:cubicBezTo>
                  <a:cubicBezTo>
                    <a:pt x="29884" y="-7"/>
                    <a:pt x="8" y="29859"/>
                    <a:pt x="0" y="66708"/>
                  </a:cubicBezTo>
                  <a:cubicBezTo>
                    <a:pt x="-8" y="103557"/>
                    <a:pt x="29859" y="133433"/>
                    <a:pt x="66708" y="133441"/>
                  </a:cubicBezTo>
                  <a:cubicBezTo>
                    <a:pt x="66712" y="133441"/>
                    <a:pt x="66717" y="133441"/>
                    <a:pt x="66720" y="133441"/>
                  </a:cubicBezTo>
                  <a:cubicBezTo>
                    <a:pt x="103547" y="133399"/>
                    <a:pt x="133392" y="103559"/>
                    <a:pt x="133441" y="66733"/>
                  </a:cubicBezTo>
                  <a:close/>
                  <a:moveTo>
                    <a:pt x="25244" y="66733"/>
                  </a:moveTo>
                  <a:cubicBezTo>
                    <a:pt x="25237" y="43826"/>
                    <a:pt x="43801" y="25251"/>
                    <a:pt x="66708" y="25244"/>
                  </a:cubicBezTo>
                  <a:cubicBezTo>
                    <a:pt x="89614" y="25237"/>
                    <a:pt x="108189" y="43801"/>
                    <a:pt x="108197" y="66708"/>
                  </a:cubicBezTo>
                  <a:cubicBezTo>
                    <a:pt x="108204" y="89614"/>
                    <a:pt x="89640" y="108189"/>
                    <a:pt x="66733" y="108197"/>
                  </a:cubicBezTo>
                  <a:cubicBezTo>
                    <a:pt x="66729" y="108197"/>
                    <a:pt x="66724" y="108197"/>
                    <a:pt x="66720" y="108197"/>
                  </a:cubicBezTo>
                  <a:cubicBezTo>
                    <a:pt x="43830" y="108169"/>
                    <a:pt x="25280" y="89623"/>
                    <a:pt x="25244" y="66733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xmlns="" id="{4FD915CE-2BA0-42E2-A192-CB4D498EAE5E}"/>
                </a:ext>
              </a:extLst>
            </p:cNvPr>
            <p:cNvSpPr/>
            <p:nvPr/>
          </p:nvSpPr>
          <p:spPr>
            <a:xfrm>
              <a:off x="2377979" y="3455948"/>
              <a:ext cx="263475" cy="327936"/>
            </a:xfrm>
            <a:custGeom>
              <a:avLst/>
              <a:gdLst>
                <a:gd name="connsiteX0" fmla="*/ 131889 w 263475"/>
                <a:gd name="connsiteY0" fmla="*/ 25561 h 327936"/>
                <a:gd name="connsiteX1" fmla="*/ 119065 w 263475"/>
                <a:gd name="connsiteY1" fmla="*/ 26356 h 327936"/>
                <a:gd name="connsiteX2" fmla="*/ 59183 w 263475"/>
                <a:gd name="connsiteY2" fmla="*/ 53996 h 327936"/>
                <a:gd name="connsiteX3" fmla="*/ 53607 w 263475"/>
                <a:gd name="connsiteY3" fmla="*/ 204050 h 327936"/>
                <a:gd name="connsiteX4" fmla="*/ 61597 w 263475"/>
                <a:gd name="connsiteY4" fmla="*/ 212683 h 327936"/>
                <a:gd name="connsiteX5" fmla="*/ 87081 w 263475"/>
                <a:gd name="connsiteY5" fmla="*/ 241398 h 327936"/>
                <a:gd name="connsiteX6" fmla="*/ 131687 w 263475"/>
                <a:gd name="connsiteY6" fmla="*/ 295926 h 327936"/>
                <a:gd name="connsiteX7" fmla="*/ 177594 w 263475"/>
                <a:gd name="connsiteY7" fmla="*/ 239732 h 327936"/>
                <a:gd name="connsiteX8" fmla="*/ 202182 w 263475"/>
                <a:gd name="connsiteY8" fmla="*/ 212216 h 327936"/>
                <a:gd name="connsiteX9" fmla="*/ 209894 w 263475"/>
                <a:gd name="connsiteY9" fmla="*/ 203949 h 327936"/>
                <a:gd name="connsiteX10" fmla="*/ 211110 w 263475"/>
                <a:gd name="connsiteY10" fmla="*/ 202607 h 327936"/>
                <a:gd name="connsiteX11" fmla="*/ 202485 w 263475"/>
                <a:gd name="connsiteY11" fmla="*/ 52484 h 327936"/>
                <a:gd name="connsiteX12" fmla="*/ 131889 w 263475"/>
                <a:gd name="connsiteY12" fmla="*/ 25561 h 327936"/>
                <a:gd name="connsiteX13" fmla="*/ 126624 w 263475"/>
                <a:gd name="connsiteY13" fmla="*/ 100 h 327936"/>
                <a:gd name="connsiteX14" fmla="*/ 221203 w 263475"/>
                <a:gd name="connsiteY14" fmla="*/ 35040 h 327936"/>
                <a:gd name="connsiteX15" fmla="*/ 228436 w 263475"/>
                <a:gd name="connsiteY15" fmla="*/ 221203 h 327936"/>
                <a:gd name="connsiteX16" fmla="*/ 220610 w 263475"/>
                <a:gd name="connsiteY16" fmla="*/ 229609 h 327936"/>
                <a:gd name="connsiteX17" fmla="*/ 197145 w 263475"/>
                <a:gd name="connsiteY17" fmla="*/ 255838 h 327936"/>
                <a:gd name="connsiteX18" fmla="*/ 194015 w 263475"/>
                <a:gd name="connsiteY18" fmla="*/ 259625 h 327936"/>
                <a:gd name="connsiteX19" fmla="*/ 195080 w 263475"/>
                <a:gd name="connsiteY19" fmla="*/ 259965 h 327936"/>
                <a:gd name="connsiteX20" fmla="*/ 181297 w 263475"/>
                <a:gd name="connsiteY20" fmla="*/ 275471 h 327936"/>
                <a:gd name="connsiteX21" fmla="*/ 176538 w 263475"/>
                <a:gd name="connsiteY21" fmla="*/ 282081 h 327936"/>
                <a:gd name="connsiteX22" fmla="*/ 175865 w 263475"/>
                <a:gd name="connsiteY22" fmla="*/ 281865 h 327936"/>
                <a:gd name="connsiteX23" fmla="*/ 141457 w 263475"/>
                <a:gd name="connsiteY23" fmla="*/ 323859 h 327936"/>
                <a:gd name="connsiteX24" fmla="*/ 139680 w 263475"/>
                <a:gd name="connsiteY24" fmla="*/ 325636 h 327936"/>
                <a:gd name="connsiteX25" fmla="*/ 132057 w 263475"/>
                <a:gd name="connsiteY25" fmla="*/ 327936 h 327936"/>
                <a:gd name="connsiteX26" fmla="*/ 50328 w 263475"/>
                <a:gd name="connsiteY26" fmla="*/ 237371 h 327936"/>
                <a:gd name="connsiteX27" fmla="*/ 49827 w 263475"/>
                <a:gd name="connsiteY27" fmla="*/ 237498 h 327936"/>
                <a:gd name="connsiteX28" fmla="*/ 43093 w 263475"/>
                <a:gd name="connsiteY28" fmla="*/ 229925 h 327936"/>
                <a:gd name="connsiteX29" fmla="*/ 35040 w 263475"/>
                <a:gd name="connsiteY29" fmla="*/ 221203 h 327936"/>
                <a:gd name="connsiteX30" fmla="*/ 35040 w 263475"/>
                <a:gd name="connsiteY30" fmla="*/ 42272 h 327936"/>
                <a:gd name="connsiteX31" fmla="*/ 126624 w 263475"/>
                <a:gd name="connsiteY31" fmla="*/ 100 h 327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63475" h="327936">
                  <a:moveTo>
                    <a:pt x="131889" y="25561"/>
                  </a:moveTo>
                  <a:cubicBezTo>
                    <a:pt x="127603" y="25578"/>
                    <a:pt x="123321" y="25843"/>
                    <a:pt x="119065" y="26356"/>
                  </a:cubicBezTo>
                  <a:cubicBezTo>
                    <a:pt x="96676" y="28979"/>
                    <a:pt x="75704" y="38660"/>
                    <a:pt x="59183" y="53996"/>
                  </a:cubicBezTo>
                  <a:cubicBezTo>
                    <a:pt x="16208" y="93892"/>
                    <a:pt x="13711" y="161074"/>
                    <a:pt x="53607" y="204050"/>
                  </a:cubicBezTo>
                  <a:lnTo>
                    <a:pt x="61597" y="212683"/>
                  </a:lnTo>
                  <a:cubicBezTo>
                    <a:pt x="70129" y="221872"/>
                    <a:pt x="78939" y="231364"/>
                    <a:pt x="87081" y="241398"/>
                  </a:cubicBezTo>
                  <a:lnTo>
                    <a:pt x="131687" y="295926"/>
                  </a:lnTo>
                  <a:lnTo>
                    <a:pt x="177594" y="239732"/>
                  </a:lnTo>
                  <a:cubicBezTo>
                    <a:pt x="185419" y="230114"/>
                    <a:pt x="193939" y="221052"/>
                    <a:pt x="202182" y="212216"/>
                  </a:cubicBezTo>
                  <a:lnTo>
                    <a:pt x="209894" y="203949"/>
                  </a:lnTo>
                  <a:cubicBezTo>
                    <a:pt x="210303" y="203504"/>
                    <a:pt x="210708" y="203058"/>
                    <a:pt x="211110" y="202607"/>
                  </a:cubicBezTo>
                  <a:cubicBezTo>
                    <a:pt x="250183" y="158770"/>
                    <a:pt x="246322" y="91557"/>
                    <a:pt x="202485" y="52484"/>
                  </a:cubicBezTo>
                  <a:cubicBezTo>
                    <a:pt x="183100" y="35074"/>
                    <a:pt x="157944" y="25480"/>
                    <a:pt x="131889" y="25561"/>
                  </a:cubicBezTo>
                  <a:close/>
                  <a:moveTo>
                    <a:pt x="126624" y="100"/>
                  </a:moveTo>
                  <a:cubicBezTo>
                    <a:pt x="160313" y="-1209"/>
                    <a:pt x="194501" y="10335"/>
                    <a:pt x="221203" y="35040"/>
                  </a:cubicBezTo>
                  <a:cubicBezTo>
                    <a:pt x="274608" y="84450"/>
                    <a:pt x="277846" y="167798"/>
                    <a:pt x="228436" y="221203"/>
                  </a:cubicBezTo>
                  <a:lnTo>
                    <a:pt x="220610" y="229609"/>
                  </a:lnTo>
                  <a:cubicBezTo>
                    <a:pt x="212658" y="238091"/>
                    <a:pt x="204441" y="246864"/>
                    <a:pt x="197145" y="255838"/>
                  </a:cubicBezTo>
                  <a:lnTo>
                    <a:pt x="194015" y="259625"/>
                  </a:lnTo>
                  <a:lnTo>
                    <a:pt x="195080" y="259965"/>
                  </a:lnTo>
                  <a:lnTo>
                    <a:pt x="181297" y="275471"/>
                  </a:lnTo>
                  <a:lnTo>
                    <a:pt x="176538" y="282081"/>
                  </a:lnTo>
                  <a:lnTo>
                    <a:pt x="175865" y="281865"/>
                  </a:lnTo>
                  <a:lnTo>
                    <a:pt x="141457" y="323859"/>
                  </a:lnTo>
                  <a:cubicBezTo>
                    <a:pt x="140925" y="324509"/>
                    <a:pt x="140330" y="325104"/>
                    <a:pt x="139680" y="325636"/>
                  </a:cubicBezTo>
                  <a:lnTo>
                    <a:pt x="132057" y="327936"/>
                  </a:lnTo>
                  <a:lnTo>
                    <a:pt x="50328" y="237371"/>
                  </a:lnTo>
                  <a:lnTo>
                    <a:pt x="49827" y="237498"/>
                  </a:lnTo>
                  <a:lnTo>
                    <a:pt x="43093" y="229925"/>
                  </a:lnTo>
                  <a:lnTo>
                    <a:pt x="35040" y="221203"/>
                  </a:lnTo>
                  <a:cubicBezTo>
                    <a:pt x="-11679" y="170708"/>
                    <a:pt x="-11679" y="92767"/>
                    <a:pt x="35040" y="42272"/>
                  </a:cubicBezTo>
                  <a:cubicBezTo>
                    <a:pt x="59745" y="15570"/>
                    <a:pt x="92935" y="1409"/>
                    <a:pt x="126624" y="10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12700" cap="flat">
              <a:solidFill>
                <a:schemeClr val="tx1">
                  <a:lumMod val="95000"/>
                  <a:lumOff val="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8DBF3248-0D84-42CF-9700-95FAC8DAA21C}"/>
              </a:ext>
            </a:extLst>
          </p:cNvPr>
          <p:cNvSpPr txBox="1"/>
          <p:nvPr/>
        </p:nvSpPr>
        <p:spPr>
          <a:xfrm>
            <a:off x="5725161" y="801518"/>
            <a:ext cx="3491802" cy="320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>
                <a:solidFill>
                  <a:srgbClr val="25C950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Фонд развития Югры</a:t>
            </a:r>
          </a:p>
        </p:txBody>
      </p:sp>
      <p:sp>
        <p:nvSpPr>
          <p:cNvPr id="207" name="Прямоугольник: скругленные углы 206">
            <a:extLst>
              <a:ext uri="{FF2B5EF4-FFF2-40B4-BE49-F238E27FC236}">
                <a16:creationId xmlns:a16="http://schemas.microsoft.com/office/drawing/2014/main" xmlns="" id="{20E6D07C-A83E-41D1-96A7-E905F05517E6}"/>
              </a:ext>
            </a:extLst>
          </p:cNvPr>
          <p:cNvSpPr/>
          <p:nvPr/>
        </p:nvSpPr>
        <p:spPr>
          <a:xfrm>
            <a:off x="5334001" y="541238"/>
            <a:ext cx="6286500" cy="1735972"/>
          </a:xfrm>
          <a:prstGeom prst="roundRect">
            <a:avLst>
              <a:gd name="adj" fmla="val 7099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Прямоугольник 168">
            <a:extLst>
              <a:ext uri="{FF2B5EF4-FFF2-40B4-BE49-F238E27FC236}">
                <a16:creationId xmlns:a16="http://schemas.microsoft.com/office/drawing/2014/main" xmlns="" id="{A94CEC85-E76C-4222-AD16-7CEB7AE60175}"/>
              </a:ext>
            </a:extLst>
          </p:cNvPr>
          <p:cNvSpPr/>
          <p:nvPr/>
        </p:nvSpPr>
        <p:spPr>
          <a:xfrm>
            <a:off x="5725161" y="1215076"/>
            <a:ext cx="3669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г. Ханты-Мансийск,</a:t>
            </a:r>
          </a:p>
          <a:p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ул. Энгельса, 45, </a:t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корп. В, офис 220</a:t>
            </a: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8F9FF36D-0D75-415C-A20E-68ACCD2492F3}"/>
              </a:ext>
            </a:extLst>
          </p:cNvPr>
          <p:cNvSpPr/>
          <p:nvPr/>
        </p:nvSpPr>
        <p:spPr>
          <a:xfrm>
            <a:off x="8811420" y="1211446"/>
            <a:ext cx="27955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office@fondugra.ru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+7 (3467) 388-616</a:t>
            </a:r>
          </a:p>
        </p:txBody>
      </p:sp>
      <p:sp>
        <p:nvSpPr>
          <p:cNvPr id="499" name="TextBox 498">
            <a:extLst>
              <a:ext uri="{FF2B5EF4-FFF2-40B4-BE49-F238E27FC236}">
                <a16:creationId xmlns:a16="http://schemas.microsoft.com/office/drawing/2014/main" xmlns="" id="{F20383CF-E7C7-49DC-9307-8318F250E3FB}"/>
              </a:ext>
            </a:extLst>
          </p:cNvPr>
          <p:cNvSpPr txBox="1"/>
          <p:nvPr/>
        </p:nvSpPr>
        <p:spPr>
          <a:xfrm>
            <a:off x="5725161" y="3455530"/>
            <a:ext cx="2285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Алексей Павлович</a:t>
            </a:r>
          </a:p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Федяев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xmlns="" id="{4D179D4D-D0C3-4BA4-83FD-01D7D6F33EFF}"/>
              </a:ext>
            </a:extLst>
          </p:cNvPr>
          <p:cNvSpPr txBox="1"/>
          <p:nvPr/>
        </p:nvSpPr>
        <p:spPr>
          <a:xfrm>
            <a:off x="8728395" y="3469324"/>
            <a:ext cx="20056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+7909 043 06 96 </a:t>
            </a:r>
            <a:endParaRPr lang="ru-RU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0293DF"/>
                </a:solidFill>
                <a:latin typeface="Intro Bold" panose="02000000000000000000" pitchFamily="50" charset="0"/>
              </a:rPr>
              <a:t>fap</a:t>
            </a:r>
            <a:r>
              <a:rPr lang="ru-RU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@</a:t>
            </a:r>
            <a:r>
              <a:rPr lang="ru-RU" dirty="0" err="1" smtClean="0">
                <a:solidFill>
                  <a:srgbClr val="0293DF"/>
                </a:solidFill>
                <a:latin typeface="Intro Bold" panose="02000000000000000000" pitchFamily="50" charset="0"/>
              </a:rPr>
              <a:t>fondugra</a:t>
            </a:r>
            <a:r>
              <a:rPr lang="ru-RU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.</a:t>
            </a:r>
            <a:r>
              <a:rPr lang="en-US" dirty="0">
                <a:solidFill>
                  <a:srgbClr val="0293DF"/>
                </a:solidFill>
                <a:latin typeface="Intro Bold" panose="02000000000000000000" pitchFamily="50" charset="0"/>
              </a:rPr>
              <a:t>r</a:t>
            </a:r>
            <a:r>
              <a:rPr lang="ru-RU" dirty="0">
                <a:solidFill>
                  <a:srgbClr val="0293DF"/>
                </a:solidFill>
                <a:latin typeface="Intro Bold" panose="02000000000000000000" pitchFamily="50" charset="0"/>
              </a:rPr>
              <a:t>u</a:t>
            </a:r>
            <a:endParaRPr lang="en-US" dirty="0">
              <a:solidFill>
                <a:srgbClr val="0293DF"/>
              </a:solidFill>
              <a:latin typeface="Intro Bold" panose="02000000000000000000" pitchFamily="50" charset="0"/>
            </a:endParaRPr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xmlns="" id="{B2B5B382-12EC-49FA-A069-EB5FDC3DE103}"/>
              </a:ext>
            </a:extLst>
          </p:cNvPr>
          <p:cNvGrpSpPr/>
          <p:nvPr/>
        </p:nvGrpSpPr>
        <p:grpSpPr>
          <a:xfrm>
            <a:off x="5339732" y="4775260"/>
            <a:ext cx="2138462" cy="1633837"/>
            <a:chOff x="12760487" y="4374258"/>
            <a:chExt cx="2191642" cy="1674469"/>
          </a:xfrm>
        </p:grpSpPr>
        <p:pic>
          <p:nvPicPr>
            <p:cNvPr id="213" name="Рисунок 212" descr="Изображение выглядит как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A85EFB0C-F8BF-495A-A269-945F2CAA40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97" t="1994" r="16288"/>
            <a:stretch/>
          </p:blipFill>
          <p:spPr>
            <a:xfrm>
              <a:off x="12795649" y="4430608"/>
              <a:ext cx="2121311" cy="1550936"/>
            </a:xfrm>
            <a:prstGeom prst="rect">
              <a:avLst/>
            </a:prstGeom>
            <a:effectLst>
              <a:outerShdw blurRad="254000" algn="ctr" rotWithShape="0">
                <a:srgbClr val="0293DF">
                  <a:alpha val="50000"/>
                </a:srgbClr>
              </a:outerShdw>
            </a:effectLst>
          </p:spPr>
        </p:pic>
        <p:pic>
          <p:nvPicPr>
            <p:cNvPr id="214" name="Рисунок 213">
              <a:extLst>
                <a:ext uri="{FF2B5EF4-FFF2-40B4-BE49-F238E27FC236}">
                  <a16:creationId xmlns:a16="http://schemas.microsoft.com/office/drawing/2014/main" xmlns="" id="{AC9DA204-BFD9-452B-BAA8-F4FD40DA6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80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2760487" y="4374258"/>
              <a:ext cx="2191642" cy="1674469"/>
            </a:xfrm>
            <a:prstGeom prst="rect">
              <a:avLst/>
            </a:prstGeom>
            <a:effectLst/>
          </p:spPr>
        </p:pic>
      </p:grpSp>
      <p:sp>
        <p:nvSpPr>
          <p:cNvPr id="215" name="Прямоугольник 214">
            <a:extLst>
              <a:ext uri="{FF2B5EF4-FFF2-40B4-BE49-F238E27FC236}">
                <a16:creationId xmlns:a16="http://schemas.microsoft.com/office/drawing/2014/main" xmlns="" id="{445433F0-B374-40F3-A058-6C1BD7823485}"/>
              </a:ext>
            </a:extLst>
          </p:cNvPr>
          <p:cNvSpPr/>
          <p:nvPr/>
        </p:nvSpPr>
        <p:spPr>
          <a:xfrm>
            <a:off x="7724334" y="5152789"/>
            <a:ext cx="389739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0293D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fondugra.ru/</a:t>
            </a:r>
            <a:r>
              <a:rPr lang="en-US" sz="2000" dirty="0" err="1">
                <a:solidFill>
                  <a:srgbClr val="0293D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fpu</a:t>
            </a:r>
            <a:r>
              <a:rPr lang="en-US" sz="2000" dirty="0">
                <a:solidFill>
                  <a:srgbClr val="0293D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/navigator/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Навигатор мер поддержки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инвестора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xmlns="" id="{CE9E48B1-0915-4334-9B1A-24DD3F26C771}"/>
              </a:ext>
            </a:extLst>
          </p:cNvPr>
          <p:cNvSpPr txBox="1"/>
          <p:nvPr/>
        </p:nvSpPr>
        <p:spPr>
          <a:xfrm>
            <a:off x="7724334" y="4775260"/>
            <a:ext cx="2606674" cy="3201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lnSpc>
                <a:spcPct val="80000"/>
              </a:lnSpc>
              <a:defRPr sz="1400">
                <a:solidFill>
                  <a:srgbClr val="25C950"/>
                </a:solidFill>
                <a:latin typeface="Intro Bold" panose="02000000000000000000" pitchFamily="50" charset="0"/>
              </a:defRPr>
            </a:lvl1pPr>
          </a:lstStyle>
          <a:p>
            <a:r>
              <a:rPr lang="en-US" sz="1800" dirty="0">
                <a:solidFill>
                  <a:srgbClr val="0293DF"/>
                </a:solidFill>
              </a:rPr>
              <a:t>fondugra.ru</a:t>
            </a: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xmlns="" id="{0CCF4290-2BEA-45DE-A552-39A2DF50C947}"/>
              </a:ext>
            </a:extLst>
          </p:cNvPr>
          <p:cNvSpPr/>
          <p:nvPr/>
        </p:nvSpPr>
        <p:spPr>
          <a:xfrm>
            <a:off x="5334001" y="2601024"/>
            <a:ext cx="6286500" cy="1735972"/>
          </a:xfrm>
          <a:prstGeom prst="roundRect">
            <a:avLst>
              <a:gd name="adj" fmla="val 7099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xmlns="" id="{2C514F55-E88E-4780-8546-12BC0E5443A7}"/>
              </a:ext>
            </a:extLst>
          </p:cNvPr>
          <p:cNvSpPr/>
          <p:nvPr/>
        </p:nvSpPr>
        <p:spPr>
          <a:xfrm>
            <a:off x="1481328" y="4389120"/>
            <a:ext cx="1069848" cy="1453896"/>
          </a:xfrm>
          <a:custGeom>
            <a:avLst/>
            <a:gdLst>
              <a:gd name="connsiteX0" fmla="*/ 841248 w 1069848"/>
              <a:gd name="connsiteY0" fmla="*/ 0 h 1453896"/>
              <a:gd name="connsiteX1" fmla="*/ 1069848 w 1069848"/>
              <a:gd name="connsiteY1" fmla="*/ 137160 h 1453896"/>
              <a:gd name="connsiteX2" fmla="*/ 731520 w 1069848"/>
              <a:gd name="connsiteY2" fmla="*/ 1325880 h 1453896"/>
              <a:gd name="connsiteX3" fmla="*/ 557784 w 1069848"/>
              <a:gd name="connsiteY3" fmla="*/ 1426464 h 1453896"/>
              <a:gd name="connsiteX4" fmla="*/ 493776 w 1069848"/>
              <a:gd name="connsiteY4" fmla="*/ 1453896 h 1453896"/>
              <a:gd name="connsiteX5" fmla="*/ 237744 w 1069848"/>
              <a:gd name="connsiteY5" fmla="*/ 1380744 h 1453896"/>
              <a:gd name="connsiteX6" fmla="*/ 0 w 1069848"/>
              <a:gd name="connsiteY6" fmla="*/ 347472 h 1453896"/>
              <a:gd name="connsiteX7" fmla="*/ 841248 w 1069848"/>
              <a:gd name="connsiteY7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9848" h="1453896">
                <a:moveTo>
                  <a:pt x="841248" y="0"/>
                </a:moveTo>
                <a:lnTo>
                  <a:pt x="1069848" y="137160"/>
                </a:lnTo>
                <a:lnTo>
                  <a:pt x="731520" y="1325880"/>
                </a:lnTo>
                <a:lnTo>
                  <a:pt x="557784" y="1426464"/>
                </a:lnTo>
                <a:lnTo>
                  <a:pt x="493776" y="1453896"/>
                </a:lnTo>
                <a:lnTo>
                  <a:pt x="237744" y="1380744"/>
                </a:lnTo>
                <a:lnTo>
                  <a:pt x="0" y="347472"/>
                </a:lnTo>
                <a:lnTo>
                  <a:pt x="841248" y="0"/>
                </a:lnTo>
                <a:close/>
              </a:path>
            </a:pathLst>
          </a:custGeom>
          <a:solidFill>
            <a:srgbClr val="0293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2208224-DB67-4D9A-9E64-EB064693D7E6}"/>
              </a:ext>
            </a:extLst>
          </p:cNvPr>
          <p:cNvSpPr txBox="1"/>
          <p:nvPr/>
        </p:nvSpPr>
        <p:spPr>
          <a:xfrm>
            <a:off x="974563" y="4478917"/>
            <a:ext cx="1782352" cy="543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Intro Bold" panose="02000000000000000000" pitchFamily="50" charset="0"/>
              </a:rPr>
              <a:t>Гостиница</a:t>
            </a:r>
            <a:br>
              <a:rPr lang="ru-RU" sz="1400" dirty="0">
                <a:solidFill>
                  <a:schemeClr val="bg1"/>
                </a:solidFill>
                <a:latin typeface="Intro Bold" panose="02000000000000000000" pitchFamily="50" charset="0"/>
              </a:rPr>
            </a:br>
            <a:r>
              <a:rPr lang="ru-RU" sz="1400" dirty="0">
                <a:solidFill>
                  <a:schemeClr val="bg1"/>
                </a:solidFill>
                <a:latin typeface="Intro Bold" panose="02000000000000000000" pitchFamily="50" charset="0"/>
              </a:rPr>
              <a:t>«Олимпийская»</a:t>
            </a:r>
          </a:p>
        </p:txBody>
      </p:sp>
      <p:sp>
        <p:nvSpPr>
          <p:cNvPr id="34" name="Прямоугольник: скругленные верхние углы 33">
            <a:extLst>
              <a:ext uri="{FF2B5EF4-FFF2-40B4-BE49-F238E27FC236}">
                <a16:creationId xmlns:a16="http://schemas.microsoft.com/office/drawing/2014/main" xmlns="" id="{93DD8275-2265-4658-9436-1ADD3909A09C}"/>
              </a:ext>
            </a:extLst>
          </p:cNvPr>
          <p:cNvSpPr/>
          <p:nvPr/>
        </p:nvSpPr>
        <p:spPr>
          <a:xfrm rot="10800000">
            <a:off x="583765" y="1903461"/>
            <a:ext cx="3842848" cy="383028"/>
          </a:xfrm>
          <a:prstGeom prst="round2SameRect">
            <a:avLst>
              <a:gd name="adj1" fmla="val 0"/>
              <a:gd name="adj2" fmla="val 23987"/>
            </a:avLst>
          </a:prstGeom>
          <a:pattFill prst="wdUpDiag">
            <a:fgClr>
              <a:srgbClr val="0293DF"/>
            </a:fgClr>
            <a:bgClr>
              <a:schemeClr val="bg1"/>
            </a:bgClr>
          </a:pattFill>
          <a:ln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64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FC50E57-914C-4A80-BDB8-37AEC5EBEAAA}"/>
              </a:ext>
            </a:extLst>
          </p:cNvPr>
          <p:cNvSpPr/>
          <p:nvPr/>
        </p:nvSpPr>
        <p:spPr>
          <a:xfrm>
            <a:off x="4276725" y="1982535"/>
            <a:ext cx="3638550" cy="3638550"/>
          </a:xfrm>
          <a:prstGeom prst="ellipse">
            <a:avLst/>
          </a:prstGeom>
          <a:gradFill flip="none" rotWithShape="1">
            <a:gsLst>
              <a:gs pos="0">
                <a:srgbClr val="25C950"/>
              </a:gs>
              <a:gs pos="50000">
                <a:srgbClr val="18CFA5"/>
              </a:gs>
              <a:gs pos="100000">
                <a:srgbClr val="099EDE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sx="102000" sy="102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xmlns="" id="{3CA7833B-251A-4709-80A2-C58B44E41253}"/>
              </a:ext>
            </a:extLst>
          </p:cNvPr>
          <p:cNvSpPr/>
          <p:nvPr/>
        </p:nvSpPr>
        <p:spPr>
          <a:xfrm>
            <a:off x="5580811" y="3286621"/>
            <a:ext cx="1030378" cy="1030378"/>
          </a:xfrm>
          <a:prstGeom prst="ellipse">
            <a:avLst/>
          </a:prstGeom>
          <a:solidFill>
            <a:schemeClr val="bg1"/>
          </a:solidFill>
          <a:ln w="38100" cap="rnd">
            <a:solidFill>
              <a:schemeClr val="bg1">
                <a:lumMod val="65000"/>
                <a:alpha val="35000"/>
              </a:schemeClr>
            </a:solidFill>
            <a:prstDash val="solid"/>
            <a:round/>
          </a:ln>
          <a:effectLst>
            <a:outerShdw blurRad="139700" sx="109000" sy="109000" algn="ctr" rotWithShape="0">
              <a:srgbClr val="0887C0">
                <a:alpha val="62000"/>
              </a:srgbClr>
            </a:outerShdw>
          </a:effectLst>
        </p:spPr>
        <p:txBody>
          <a:bodyPr rtlCol="0" anchor="ctr"/>
          <a:lstStyle/>
          <a:p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3A746FC4-8C0A-415F-9532-95FCB7D4C459}"/>
              </a:ext>
            </a:extLst>
          </p:cNvPr>
          <p:cNvGrpSpPr/>
          <p:nvPr/>
        </p:nvGrpSpPr>
        <p:grpSpPr>
          <a:xfrm>
            <a:off x="5114964" y="2463520"/>
            <a:ext cx="785874" cy="785874"/>
            <a:chOff x="5114964" y="2463520"/>
            <a:chExt cx="785874" cy="785874"/>
          </a:xfrm>
        </p:grpSpPr>
        <p:sp>
          <p:nvSpPr>
            <p:cNvPr id="87" name="Овал 86">
              <a:extLst>
                <a:ext uri="{FF2B5EF4-FFF2-40B4-BE49-F238E27FC236}">
                  <a16:creationId xmlns:a16="http://schemas.microsoft.com/office/drawing/2014/main" xmlns="" id="{3DF64133-46A1-43DF-929F-272A74147205}"/>
                </a:ext>
              </a:extLst>
            </p:cNvPr>
            <p:cNvSpPr/>
            <p:nvPr/>
          </p:nvSpPr>
          <p:spPr>
            <a:xfrm>
              <a:off x="5114964" y="2463520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5A4FC2C9-78CF-4322-92B7-C77A06BBA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5398134" y="2746691"/>
              <a:ext cx="219534" cy="219531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2E52A2A-8786-4EC8-A7E7-A8ECB4FAFA93}"/>
              </a:ext>
            </a:extLst>
          </p:cNvPr>
          <p:cNvGrpSpPr/>
          <p:nvPr/>
        </p:nvGrpSpPr>
        <p:grpSpPr>
          <a:xfrm>
            <a:off x="6286783" y="2463518"/>
            <a:ext cx="785874" cy="785874"/>
            <a:chOff x="6286783" y="2463518"/>
            <a:chExt cx="785874" cy="785874"/>
          </a:xfrm>
        </p:grpSpPr>
        <p:sp>
          <p:nvSpPr>
            <p:cNvPr id="88" name="Овал 87">
              <a:extLst>
                <a:ext uri="{FF2B5EF4-FFF2-40B4-BE49-F238E27FC236}">
                  <a16:creationId xmlns:a16="http://schemas.microsoft.com/office/drawing/2014/main" xmlns="" id="{C0F54191-A228-4C6F-A110-AD6CDE5F1366}"/>
                </a:ext>
              </a:extLst>
            </p:cNvPr>
            <p:cNvSpPr/>
            <p:nvPr/>
          </p:nvSpPr>
          <p:spPr>
            <a:xfrm>
              <a:off x="6286783" y="2463518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xmlns="" id="{421D87DA-AAE3-4661-9403-7483EE5AF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6554490" y="2764940"/>
              <a:ext cx="250461" cy="183030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FC7D80BE-BBA4-49D7-8E82-40AF62BC7403}"/>
              </a:ext>
            </a:extLst>
          </p:cNvPr>
          <p:cNvGrpSpPr/>
          <p:nvPr/>
        </p:nvGrpSpPr>
        <p:grpSpPr>
          <a:xfrm>
            <a:off x="6292813" y="4354227"/>
            <a:ext cx="785874" cy="785874"/>
            <a:chOff x="6292813" y="4354227"/>
            <a:chExt cx="785874" cy="785874"/>
          </a:xfrm>
        </p:grpSpPr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xmlns="" id="{721608D0-9B35-459A-8374-343962015ECB}"/>
                </a:ext>
              </a:extLst>
            </p:cNvPr>
            <p:cNvSpPr/>
            <p:nvPr/>
          </p:nvSpPr>
          <p:spPr>
            <a:xfrm>
              <a:off x="6292813" y="4354227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xmlns="" id="{F057F6C2-88BF-47DE-8E49-8A0B15E8FB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6575643" y="4654281"/>
              <a:ext cx="229308" cy="229305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1A23AF8F-470C-43B8-BF9E-8B18589E88FC}"/>
              </a:ext>
            </a:extLst>
          </p:cNvPr>
          <p:cNvGrpSpPr/>
          <p:nvPr/>
        </p:nvGrpSpPr>
        <p:grpSpPr>
          <a:xfrm>
            <a:off x="6813871" y="3408872"/>
            <a:ext cx="785874" cy="785874"/>
            <a:chOff x="6813871" y="3408872"/>
            <a:chExt cx="785874" cy="785874"/>
          </a:xfrm>
        </p:grpSpPr>
        <p:sp>
          <p:nvSpPr>
            <p:cNvPr id="89" name="Овал 88">
              <a:extLst>
                <a:ext uri="{FF2B5EF4-FFF2-40B4-BE49-F238E27FC236}">
                  <a16:creationId xmlns:a16="http://schemas.microsoft.com/office/drawing/2014/main" xmlns="" id="{A8C8C51D-4155-4C3A-B7A7-1BCE3A5A297D}"/>
                </a:ext>
              </a:extLst>
            </p:cNvPr>
            <p:cNvSpPr/>
            <p:nvPr/>
          </p:nvSpPr>
          <p:spPr>
            <a:xfrm>
              <a:off x="6813871" y="3408872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xmlns="" id="{78C080DD-0632-453F-AC6F-B6AF0B80A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7096401" y="3691402"/>
              <a:ext cx="220814" cy="220814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AD1F0D6-0E32-44DE-9512-A0693C45C753}"/>
              </a:ext>
            </a:extLst>
          </p:cNvPr>
          <p:cNvGrpSpPr/>
          <p:nvPr/>
        </p:nvGrpSpPr>
        <p:grpSpPr>
          <a:xfrm>
            <a:off x="5114965" y="4350688"/>
            <a:ext cx="785874" cy="785874"/>
            <a:chOff x="5114965" y="4350688"/>
            <a:chExt cx="785874" cy="785874"/>
          </a:xfrm>
        </p:grpSpPr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xmlns="" id="{61E080D7-D016-4509-8EBD-E183B92F08C0}"/>
                </a:ext>
              </a:extLst>
            </p:cNvPr>
            <p:cNvSpPr/>
            <p:nvPr/>
          </p:nvSpPr>
          <p:spPr>
            <a:xfrm>
              <a:off x="5114965" y="4350688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xmlns="" id="{928E1F36-5578-4016-B505-900A67A0D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5393248" y="4628973"/>
              <a:ext cx="229308" cy="229305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9B0F30E8-CE34-40BD-A161-7CD4E0800118}"/>
              </a:ext>
            </a:extLst>
          </p:cNvPr>
          <p:cNvGrpSpPr/>
          <p:nvPr/>
        </p:nvGrpSpPr>
        <p:grpSpPr>
          <a:xfrm>
            <a:off x="4586177" y="3408873"/>
            <a:ext cx="785874" cy="785874"/>
            <a:chOff x="4586177" y="3408873"/>
            <a:chExt cx="785874" cy="785874"/>
          </a:xfrm>
        </p:grpSpPr>
        <p:sp>
          <p:nvSpPr>
            <p:cNvPr id="86" name="Овал 85">
              <a:extLst>
                <a:ext uri="{FF2B5EF4-FFF2-40B4-BE49-F238E27FC236}">
                  <a16:creationId xmlns:a16="http://schemas.microsoft.com/office/drawing/2014/main" xmlns="" id="{DD471C3C-77FF-4A76-AACF-FD064AE60474}"/>
                </a:ext>
              </a:extLst>
            </p:cNvPr>
            <p:cNvSpPr/>
            <p:nvPr/>
          </p:nvSpPr>
          <p:spPr>
            <a:xfrm>
              <a:off x="4586177" y="3408873"/>
              <a:ext cx="785874" cy="785874"/>
            </a:xfrm>
            <a:prstGeom prst="ellipse">
              <a:avLst/>
            </a:prstGeom>
            <a:solidFill>
              <a:schemeClr val="bg1"/>
            </a:solidFill>
            <a:ln w="38100" cap="rnd">
              <a:solidFill>
                <a:schemeClr val="bg1">
                  <a:lumMod val="65000"/>
                  <a:alpha val="35000"/>
                </a:schemeClr>
              </a:solidFill>
              <a:prstDash val="solid"/>
              <a:round/>
            </a:ln>
            <a:effectLst>
              <a:outerShdw blurRad="139700" sx="109000" sy="109000" algn="ctr" rotWithShape="0">
                <a:srgbClr val="0887C0">
                  <a:alpha val="62000"/>
                </a:srgbClr>
              </a:outerShdw>
            </a:effectLst>
          </p:spPr>
          <p:txBody>
            <a:bodyPr rtlCol="0" anchor="ctr"/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A0FF61F3-96FC-4E04-A39E-5F6A474F2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4855968" y="3678664"/>
              <a:ext cx="246295" cy="246292"/>
            </a:xfrm>
            <a:prstGeom prst="rect">
              <a:avLst/>
            </a:prstGeom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</p:pic>
      </p:grpSp>
      <p:pic>
        <p:nvPicPr>
          <p:cNvPr id="481" name="Рисунок 480">
            <a:extLst>
              <a:ext uri="{FF2B5EF4-FFF2-40B4-BE49-F238E27FC236}">
                <a16:creationId xmlns:a16="http://schemas.microsoft.com/office/drawing/2014/main" xmlns="" id="{1D8A3B24-B3D6-4FD8-A6CD-959538F686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 r="75426"/>
          <a:stretch/>
        </p:blipFill>
        <p:spPr>
          <a:xfrm>
            <a:off x="5839281" y="3622280"/>
            <a:ext cx="567228" cy="35906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0E1E1BD-8E79-4D95-B2C9-7DC571A28A23}"/>
              </a:ext>
            </a:extLst>
          </p:cNvPr>
          <p:cNvSpPr txBox="1"/>
          <p:nvPr/>
        </p:nvSpPr>
        <p:spPr>
          <a:xfrm>
            <a:off x="447675" y="406733"/>
            <a:ext cx="94696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НАПРАВЛЕНИЯ ДЕЯТЕЛЬНОСТИ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52D49C4-E81E-442B-B6C5-23A863ED188E}"/>
              </a:ext>
            </a:extLst>
          </p:cNvPr>
          <p:cNvGrpSpPr/>
          <p:nvPr/>
        </p:nvGrpSpPr>
        <p:grpSpPr>
          <a:xfrm>
            <a:off x="797827" y="2112041"/>
            <a:ext cx="3704672" cy="558134"/>
            <a:chOff x="797827" y="2112041"/>
            <a:chExt cx="3704672" cy="558134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xmlns="" id="{8067144D-B7C9-4E2C-BA17-024921CBF682}"/>
                </a:ext>
              </a:extLst>
            </p:cNvPr>
            <p:cNvGrpSpPr/>
            <p:nvPr/>
          </p:nvGrpSpPr>
          <p:grpSpPr>
            <a:xfrm>
              <a:off x="1290841" y="2599409"/>
              <a:ext cx="3211658" cy="70766"/>
              <a:chOff x="1290841" y="2599409"/>
              <a:chExt cx="3211658" cy="70766"/>
            </a:xfrm>
          </p:grpSpPr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xmlns="" id="{DCE9101E-D4AA-4CCD-86CA-6EEB8CC092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0841" y="2634461"/>
                <a:ext cx="317838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Овал 38">
                <a:extLst>
                  <a:ext uri="{FF2B5EF4-FFF2-40B4-BE49-F238E27FC236}">
                    <a16:creationId xmlns:a16="http://schemas.microsoft.com/office/drawing/2014/main" xmlns="" id="{83DC3681-CF5B-40C9-A895-69239BF2E606}"/>
                  </a:ext>
                </a:extLst>
              </p:cNvPr>
              <p:cNvSpPr/>
              <p:nvPr/>
            </p:nvSpPr>
            <p:spPr>
              <a:xfrm>
                <a:off x="4431733" y="2599409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13A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xmlns="" id="{D652F3C8-C3A7-4D4B-8A59-433A25375593}"/>
                </a:ext>
              </a:extLst>
            </p:cNvPr>
            <p:cNvSpPr txBox="1"/>
            <p:nvPr/>
          </p:nvSpPr>
          <p:spPr>
            <a:xfrm>
              <a:off x="797827" y="2112041"/>
              <a:ext cx="327216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РЕГИОНАЛЬНЫЙ ФОНД </a:t>
              </a:r>
              <a:endParaRPr lang="en-US" sz="1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pPr algn="r"/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РАЗВИТИЯ ПРОМЫШЛЕННОСТИ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358D56B0-3F6D-4BD1-AD7B-F328F41D753F}"/>
              </a:ext>
            </a:extLst>
          </p:cNvPr>
          <p:cNvGrpSpPr/>
          <p:nvPr/>
        </p:nvGrpSpPr>
        <p:grpSpPr>
          <a:xfrm>
            <a:off x="797827" y="3408873"/>
            <a:ext cx="3307024" cy="555387"/>
            <a:chOff x="797827" y="3408873"/>
            <a:chExt cx="3307024" cy="555387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xmlns="" id="{CBA9657A-A155-4488-9162-67A534ADE8B1}"/>
                </a:ext>
              </a:extLst>
            </p:cNvPr>
            <p:cNvGrpSpPr/>
            <p:nvPr/>
          </p:nvGrpSpPr>
          <p:grpSpPr>
            <a:xfrm>
              <a:off x="1290841" y="3893494"/>
              <a:ext cx="2814010" cy="70766"/>
              <a:chOff x="1290841" y="3893494"/>
              <a:chExt cx="2814010" cy="70766"/>
            </a:xfrm>
          </p:grpSpPr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xmlns="" id="{B1AD6C4B-9129-47E1-9411-A384292107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0841" y="3928877"/>
                <a:ext cx="2779147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Овал 106">
                <a:extLst>
                  <a:ext uri="{FF2B5EF4-FFF2-40B4-BE49-F238E27FC236}">
                    <a16:creationId xmlns:a16="http://schemas.microsoft.com/office/drawing/2014/main" xmlns="" id="{F03367A5-E339-4DA8-A337-B4365D73037B}"/>
                  </a:ext>
                </a:extLst>
              </p:cNvPr>
              <p:cNvSpPr/>
              <p:nvPr/>
            </p:nvSpPr>
            <p:spPr>
              <a:xfrm>
                <a:off x="4034085" y="3893494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13A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8B6D9EBE-9A29-40BC-BB76-AA1DBE598E17}"/>
                </a:ext>
              </a:extLst>
            </p:cNvPr>
            <p:cNvSpPr txBox="1"/>
            <p:nvPr/>
          </p:nvSpPr>
          <p:spPr>
            <a:xfrm>
              <a:off x="797827" y="3408873"/>
              <a:ext cx="327216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ЦЕНТР КОМПЕТЕНЦИЙ </a:t>
              </a:r>
            </a:p>
            <a:p>
              <a:pPr algn="r"/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В СФЕРЕ ТУРИЗМА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864F416D-6F61-4951-AEDD-46B8CB78D341}"/>
              </a:ext>
            </a:extLst>
          </p:cNvPr>
          <p:cNvGrpSpPr/>
          <p:nvPr/>
        </p:nvGrpSpPr>
        <p:grpSpPr>
          <a:xfrm>
            <a:off x="797827" y="4475725"/>
            <a:ext cx="3704672" cy="1071386"/>
            <a:chOff x="797827" y="4475725"/>
            <a:chExt cx="3704672" cy="107138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A824E9A0-F912-4732-97D4-784A887A45A2}"/>
                </a:ext>
              </a:extLst>
            </p:cNvPr>
            <p:cNvSpPr txBox="1"/>
            <p:nvPr/>
          </p:nvSpPr>
          <p:spPr>
            <a:xfrm>
              <a:off x="1336694" y="5085446"/>
              <a:ext cx="217518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pPr algn="r"/>
              <a:r>
                <a: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Рейтинг развития ГЧП – </a:t>
              </a:r>
              <a:r>
                <a:rPr lang="ru-RU" dirty="0">
                  <a:solidFill>
                    <a:srgbClr val="25C950"/>
                  </a:solidFill>
                  <a:latin typeface="Intro Regular"/>
                </a:rPr>
                <a:t>Лидер (</a:t>
              </a:r>
              <a:r>
                <a:rPr lang="ru-RU" dirty="0" smtClean="0">
                  <a:solidFill>
                    <a:srgbClr val="25C950"/>
                  </a:solidFill>
                  <a:latin typeface="Intro Regular"/>
                </a:rPr>
                <a:t>топ-8)</a:t>
              </a:r>
              <a:endParaRPr lang="ru-RU" dirty="0">
                <a:solidFill>
                  <a:srgbClr val="25C950"/>
                </a:solidFill>
                <a:latin typeface="Intro Regular"/>
              </a:endParaRPr>
            </a:p>
          </p:txBody>
        </p:sp>
        <p:pic>
          <p:nvPicPr>
            <p:cNvPr id="470" name="Picture 6">
              <a:extLst>
                <a:ext uri="{FF2B5EF4-FFF2-40B4-BE49-F238E27FC236}">
                  <a16:creationId xmlns:a16="http://schemas.microsoft.com/office/drawing/2014/main" xmlns="" id="{BE48D2EE-CFEB-40B4-AD8D-D6212F69E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680"/>
            <a:stretch/>
          </p:blipFill>
          <p:spPr bwMode="auto">
            <a:xfrm>
              <a:off x="3618835" y="5152456"/>
              <a:ext cx="382899" cy="374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xmlns="" id="{D9A18161-EC22-4BBF-A678-327601080182}"/>
                </a:ext>
              </a:extLst>
            </p:cNvPr>
            <p:cNvGrpSpPr/>
            <p:nvPr/>
          </p:nvGrpSpPr>
          <p:grpSpPr>
            <a:xfrm>
              <a:off x="1290841" y="4960347"/>
              <a:ext cx="3211658" cy="70766"/>
              <a:chOff x="1290841" y="4960347"/>
              <a:chExt cx="3211658" cy="70766"/>
            </a:xfrm>
          </p:grpSpPr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xmlns="" id="{FC7335AD-E3D0-4C90-BEB6-A14D292682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0841" y="4995730"/>
                <a:ext cx="317838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Овал 107">
                <a:extLst>
                  <a:ext uri="{FF2B5EF4-FFF2-40B4-BE49-F238E27FC236}">
                    <a16:creationId xmlns:a16="http://schemas.microsoft.com/office/drawing/2014/main" xmlns="" id="{20FF4539-AC2B-46F9-9C6D-782229661E92}"/>
                  </a:ext>
                </a:extLst>
              </p:cNvPr>
              <p:cNvSpPr/>
              <p:nvPr/>
            </p:nvSpPr>
            <p:spPr>
              <a:xfrm>
                <a:off x="4431733" y="4960347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13A53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xmlns="" id="{55AF1F22-5E01-4E41-A75B-05E896D41DF6}"/>
                </a:ext>
              </a:extLst>
            </p:cNvPr>
            <p:cNvSpPr txBox="1"/>
            <p:nvPr/>
          </p:nvSpPr>
          <p:spPr>
            <a:xfrm>
              <a:off x="797827" y="4475725"/>
              <a:ext cx="3272161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pPr algn="r"/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ЦЕНТР ГОСУДАРСТВЕННО-ЧАСТНОГО ПАРТНЕРСТВА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B89A155-7725-4FDF-9433-FFFB431652C1}"/>
              </a:ext>
            </a:extLst>
          </p:cNvPr>
          <p:cNvGrpSpPr/>
          <p:nvPr/>
        </p:nvGrpSpPr>
        <p:grpSpPr>
          <a:xfrm>
            <a:off x="7689674" y="1890617"/>
            <a:ext cx="4573084" cy="1132687"/>
            <a:chOff x="7689674" y="1890617"/>
            <a:chExt cx="4573084" cy="113268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05744B4B-F3E8-45DA-8572-DCC95C0825FC}"/>
                </a:ext>
              </a:extLst>
            </p:cNvPr>
            <p:cNvSpPr txBox="1"/>
            <p:nvPr/>
          </p:nvSpPr>
          <p:spPr>
            <a:xfrm>
              <a:off x="8555275" y="2712684"/>
              <a:ext cx="2345884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Рейтинг АСИ – </a:t>
              </a:r>
              <a:r>
                <a:rPr lang="ru-RU" dirty="0">
                  <a:solidFill>
                    <a:srgbClr val="099EDE"/>
                  </a:solidFill>
                  <a:latin typeface="Intro Regular"/>
                </a:rPr>
                <a:t>Группа «А»</a:t>
              </a:r>
            </a:p>
          </p:txBody>
        </p:sp>
        <p:grpSp>
          <p:nvGrpSpPr>
            <p:cNvPr id="466" name="Группа 465">
              <a:extLst>
                <a:ext uri="{FF2B5EF4-FFF2-40B4-BE49-F238E27FC236}">
                  <a16:creationId xmlns:a16="http://schemas.microsoft.com/office/drawing/2014/main" xmlns="" id="{4C1D949A-DF5E-45DE-AC34-B0B3D2BC2616}"/>
                </a:ext>
              </a:extLst>
            </p:cNvPr>
            <p:cNvGrpSpPr/>
            <p:nvPr/>
          </p:nvGrpSpPr>
          <p:grpSpPr>
            <a:xfrm>
              <a:off x="8159609" y="2734999"/>
              <a:ext cx="395668" cy="288305"/>
              <a:chOff x="2111788" y="902320"/>
              <a:chExt cx="395668" cy="288305"/>
            </a:xfrm>
          </p:grpSpPr>
          <p:pic>
            <p:nvPicPr>
              <p:cNvPr id="455" name="Picture 4" descr="Картинки по запросу &quot;лого АСИ&quot;&quot;">
                <a:extLst>
                  <a:ext uri="{FF2B5EF4-FFF2-40B4-BE49-F238E27FC236}">
                    <a16:creationId xmlns:a16="http://schemas.microsoft.com/office/drawing/2014/main" xmlns="" id="{DEA14FB3-552F-42AF-AF81-F8F0BA2726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4919" b="38899"/>
              <a:stretch/>
            </p:blipFill>
            <p:spPr bwMode="auto">
              <a:xfrm>
                <a:off x="2111788" y="902320"/>
                <a:ext cx="369476" cy="288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5" name="Прямоугольник: скругленные углы 464">
                <a:extLst>
                  <a:ext uri="{FF2B5EF4-FFF2-40B4-BE49-F238E27FC236}">
                    <a16:creationId xmlns:a16="http://schemas.microsoft.com/office/drawing/2014/main" xmlns="" id="{3FCA7FB9-BEC9-4D9E-9036-70C49C11F8BC}"/>
                  </a:ext>
                </a:extLst>
              </p:cNvPr>
              <p:cNvSpPr/>
              <p:nvPr/>
            </p:nvSpPr>
            <p:spPr>
              <a:xfrm>
                <a:off x="2435545" y="1081088"/>
                <a:ext cx="71911" cy="10953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xmlns="" id="{C393E8C2-328A-4835-BE18-F28C8A739F32}"/>
                </a:ext>
              </a:extLst>
            </p:cNvPr>
            <p:cNvGrpSpPr/>
            <p:nvPr/>
          </p:nvGrpSpPr>
          <p:grpSpPr>
            <a:xfrm>
              <a:off x="7689674" y="2599409"/>
              <a:ext cx="3212307" cy="70766"/>
              <a:chOff x="7689674" y="2599409"/>
              <a:chExt cx="3212307" cy="70766"/>
            </a:xfrm>
          </p:grpSpPr>
          <p:cxnSp>
            <p:nvCxnSpPr>
              <p:cNvPr id="91" name="Прямая соединительная линия 90">
                <a:extLst>
                  <a:ext uri="{FF2B5EF4-FFF2-40B4-BE49-F238E27FC236}">
                    <a16:creationId xmlns:a16="http://schemas.microsoft.com/office/drawing/2014/main" xmlns="" id="{7CD810BF-15BA-4D46-8230-0479475F0D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23601" y="2634461"/>
                <a:ext cx="317838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Овал 109">
                <a:extLst>
                  <a:ext uri="{FF2B5EF4-FFF2-40B4-BE49-F238E27FC236}">
                    <a16:creationId xmlns:a16="http://schemas.microsoft.com/office/drawing/2014/main" xmlns="" id="{03DB1F8C-ECE1-4686-97CC-828B3245D1B9}"/>
                  </a:ext>
                </a:extLst>
              </p:cNvPr>
              <p:cNvSpPr/>
              <p:nvPr/>
            </p:nvSpPr>
            <p:spPr>
              <a:xfrm>
                <a:off x="7689674" y="2599409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887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F43E111-23FA-4506-94EC-4EE427412211}"/>
                </a:ext>
              </a:extLst>
            </p:cNvPr>
            <p:cNvSpPr txBox="1"/>
            <p:nvPr/>
          </p:nvSpPr>
          <p:spPr>
            <a:xfrm>
              <a:off x="8127067" y="1890617"/>
              <a:ext cx="4135691" cy="6924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СПЕЦИАЛИЗИРОВАННАЯ ОРГАНИЗАЦИЯ</a:t>
              </a:r>
            </a:p>
            <a:p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ПО ПРИВЛЕЧЕНИЮ ИНВЕСТИЦИЙ </a:t>
              </a:r>
              <a:b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И РАБОТЕ С ИНВЕСТОРАМИ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64545622-8D2F-469E-A3AC-8FD1997F30E7}"/>
              </a:ext>
            </a:extLst>
          </p:cNvPr>
          <p:cNvGrpSpPr/>
          <p:nvPr/>
        </p:nvGrpSpPr>
        <p:grpSpPr>
          <a:xfrm>
            <a:off x="8087205" y="3442640"/>
            <a:ext cx="3673403" cy="521620"/>
            <a:chOff x="8087205" y="3442640"/>
            <a:chExt cx="3673403" cy="52162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xmlns="" id="{CEE9A6A9-434B-471C-B6F8-8C6016E7E862}"/>
                </a:ext>
              </a:extLst>
            </p:cNvPr>
            <p:cNvGrpSpPr/>
            <p:nvPr/>
          </p:nvGrpSpPr>
          <p:grpSpPr>
            <a:xfrm>
              <a:off x="8087205" y="3893494"/>
              <a:ext cx="2814776" cy="70766"/>
              <a:chOff x="8087205" y="3893494"/>
              <a:chExt cx="2814776" cy="70766"/>
            </a:xfrm>
          </p:grpSpPr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xmlns="" id="{95E1015C-D022-4106-B896-45301F1162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22834" y="3928877"/>
                <a:ext cx="2779147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Овал 111">
                <a:extLst>
                  <a:ext uri="{FF2B5EF4-FFF2-40B4-BE49-F238E27FC236}">
                    <a16:creationId xmlns:a16="http://schemas.microsoft.com/office/drawing/2014/main" xmlns="" id="{9FDD2F84-5A37-468A-847D-29DBBAF8466C}"/>
                  </a:ext>
                </a:extLst>
              </p:cNvPr>
              <p:cNvSpPr/>
              <p:nvPr/>
            </p:nvSpPr>
            <p:spPr>
              <a:xfrm>
                <a:off x="8087205" y="3893494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887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xmlns="" id="{C7F5CAE8-E31B-4025-BB73-19A7D41D461A}"/>
                </a:ext>
              </a:extLst>
            </p:cNvPr>
            <p:cNvSpPr txBox="1"/>
            <p:nvPr/>
          </p:nvSpPr>
          <p:spPr>
            <a:xfrm>
              <a:off x="8127068" y="3442640"/>
              <a:ext cx="3633540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ПРОДВИЖЕНИЕ, </a:t>
              </a:r>
              <a:endParaRPr lang="en-US" sz="1300" dirty="0">
                <a:solidFill>
                  <a:schemeClr val="bg2">
                    <a:lumMod val="25000"/>
                  </a:schemeClr>
                </a:solidFill>
              </a:endParaRPr>
            </a:p>
            <a:p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ПОЗИЦИОНИРОВАНИЕ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465D53E5-9A4B-4FBD-93FA-27D20B7CFBF2}"/>
              </a:ext>
            </a:extLst>
          </p:cNvPr>
          <p:cNvGrpSpPr/>
          <p:nvPr/>
        </p:nvGrpSpPr>
        <p:grpSpPr>
          <a:xfrm>
            <a:off x="7689674" y="4503556"/>
            <a:ext cx="4282798" cy="1043555"/>
            <a:chOff x="7689674" y="4503556"/>
            <a:chExt cx="4282798" cy="104355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7EB4691-D3AD-4461-A324-EF2B004C91C9}"/>
                </a:ext>
              </a:extLst>
            </p:cNvPr>
            <p:cNvSpPr txBox="1"/>
            <p:nvPr/>
          </p:nvSpPr>
          <p:spPr>
            <a:xfrm>
              <a:off x="8644439" y="5085446"/>
              <a:ext cx="264274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120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defRPr>
              </a:lvl1pPr>
            </a:lstStyle>
            <a:p>
              <a:r>
                <a: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Рейтинг МСП по уровню</a:t>
              </a:r>
              <a:br>
                <a: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</a:br>
              <a:r>
                <a:rPr lang="ru-RU" dirty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информированности – </a:t>
              </a:r>
              <a:r>
                <a:rPr lang="ru-RU" dirty="0">
                  <a:solidFill>
                    <a:srgbClr val="099EDE"/>
                  </a:solidFill>
                  <a:latin typeface="Intro Regular"/>
                </a:rPr>
                <a:t>18 место</a:t>
              </a:r>
            </a:p>
          </p:txBody>
        </p:sp>
        <p:pic>
          <p:nvPicPr>
            <p:cNvPr id="472" name="Picture 8" descr="Картинки по запросу &quot;лого мсп&quot;&quot;">
              <a:extLst>
                <a:ext uri="{FF2B5EF4-FFF2-40B4-BE49-F238E27FC236}">
                  <a16:creationId xmlns:a16="http://schemas.microsoft.com/office/drawing/2014/main" xmlns="" id="{46723DA8-8603-4017-9BCA-15B329E4115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24"/>
            <a:stretch/>
          </p:blipFill>
          <p:spPr bwMode="auto">
            <a:xfrm>
              <a:off x="8251864" y="5174539"/>
              <a:ext cx="305254" cy="302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FC5DFDE6-B0C7-4C37-B135-43EE7718A17C}"/>
                </a:ext>
              </a:extLst>
            </p:cNvPr>
            <p:cNvGrpSpPr/>
            <p:nvPr/>
          </p:nvGrpSpPr>
          <p:grpSpPr>
            <a:xfrm>
              <a:off x="7689674" y="4960347"/>
              <a:ext cx="3212307" cy="70766"/>
              <a:chOff x="7689674" y="4960347"/>
              <a:chExt cx="3212307" cy="70766"/>
            </a:xfrm>
          </p:grpSpPr>
          <p:cxnSp>
            <p:nvCxnSpPr>
              <p:cNvPr id="440" name="Прямая соединительная линия 439">
                <a:extLst>
                  <a:ext uri="{FF2B5EF4-FFF2-40B4-BE49-F238E27FC236}">
                    <a16:creationId xmlns:a16="http://schemas.microsoft.com/office/drawing/2014/main" xmlns="" id="{2E64B674-5437-4CA5-B7E8-A75914F4D4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23601" y="4995730"/>
                <a:ext cx="3178380" cy="0"/>
              </a:xfrm>
              <a:prstGeom prst="line">
                <a:avLst/>
              </a:prstGeom>
              <a:ln w="6350">
                <a:solidFill>
                  <a:schemeClr val="bg1">
                    <a:lumMod val="65000"/>
                  </a:schemeClr>
                </a:solidFill>
                <a:headEnd type="oval" w="sm" len="sm"/>
                <a:tailEnd type="oval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Овал 110">
                <a:extLst>
                  <a:ext uri="{FF2B5EF4-FFF2-40B4-BE49-F238E27FC236}">
                    <a16:creationId xmlns:a16="http://schemas.microsoft.com/office/drawing/2014/main" xmlns="" id="{4DF8EB98-434A-44F5-9F98-CDAE73BDF4E7}"/>
                  </a:ext>
                </a:extLst>
              </p:cNvPr>
              <p:cNvSpPr/>
              <p:nvPr/>
            </p:nvSpPr>
            <p:spPr>
              <a:xfrm>
                <a:off x="7689674" y="4960347"/>
                <a:ext cx="70766" cy="70766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0887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xmlns="" id="{372B72C5-2135-4D64-8D34-E8702ACBCE89}"/>
                </a:ext>
              </a:extLst>
            </p:cNvPr>
            <p:cNvSpPr txBox="1"/>
            <p:nvPr/>
          </p:nvSpPr>
          <p:spPr>
            <a:xfrm>
              <a:off x="8127068" y="4503556"/>
              <a:ext cx="3845404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>
                  <a:latin typeface="Intro Bold" panose="02000000000000000000" pitchFamily="50" charset="0"/>
                </a:defRPr>
              </a:lvl1pPr>
            </a:lstStyle>
            <a:p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ЦЕНТР КОМПЕТЕНЦИЙ В СФЕРЕ</a:t>
              </a:r>
              <a:r>
                <a:rPr lang="en-US" sz="1300" dirty="0">
                  <a:solidFill>
                    <a:schemeClr val="bg2">
                      <a:lumMod val="25000"/>
                    </a:schemeClr>
                  </a:solidFill>
                </a:rPr>
                <a:t> </a:t>
              </a:r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сельхоз</a:t>
              </a:r>
              <a:b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</a:br>
              <a:r>
                <a:rPr lang="ru-RU" sz="1300" dirty="0">
                  <a:solidFill>
                    <a:schemeClr val="bg2">
                      <a:lumMod val="25000"/>
                    </a:schemeClr>
                  </a:solidFill>
                </a:rPr>
                <a:t>КООПЕРАЦИИ И ПОДДЕРЖКИ ФЕРМЕРОВ</a:t>
              </a:r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xmlns="" id="{BD95454C-4747-410A-B7C3-8B9FEF43EAEB}"/>
              </a:ext>
            </a:extLst>
          </p:cNvPr>
          <p:cNvGrpSpPr/>
          <p:nvPr/>
        </p:nvGrpSpPr>
        <p:grpSpPr>
          <a:xfrm rot="21323075" flipH="1">
            <a:off x="-474440" y="4765670"/>
            <a:ext cx="7378392" cy="2546350"/>
            <a:chOff x="1758167" y="3263892"/>
            <a:chExt cx="10564461" cy="3645891"/>
          </a:xfrm>
        </p:grpSpPr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xmlns="" id="{2608CDC2-FCA5-4CD4-B18A-C93246D73839}"/>
                </a:ext>
              </a:extLst>
            </p:cNvPr>
            <p:cNvSpPr/>
            <p:nvPr/>
          </p:nvSpPr>
          <p:spPr>
            <a:xfrm>
              <a:off x="2530689" y="3365492"/>
              <a:ext cx="9791938" cy="3544291"/>
            </a:xfrm>
            <a:custGeom>
              <a:avLst/>
              <a:gdLst>
                <a:gd name="connsiteX0" fmla="*/ 8924711 w 9791938"/>
                <a:gd name="connsiteY0" fmla="*/ 9 h 3544291"/>
                <a:gd name="connsiteX1" fmla="*/ 9696385 w 9791938"/>
                <a:gd name="connsiteY1" fmla="*/ 372452 h 3544291"/>
                <a:gd name="connsiteX2" fmla="*/ 9791938 w 9791938"/>
                <a:gd name="connsiteY2" fmla="*/ 466273 h 3544291"/>
                <a:gd name="connsiteX3" fmla="*/ 9791938 w 9791938"/>
                <a:gd name="connsiteY3" fmla="*/ 3544291 h 3544291"/>
                <a:gd name="connsiteX4" fmla="*/ 0 w 9791938"/>
                <a:gd name="connsiteY4" fmla="*/ 3544291 h 3544291"/>
                <a:gd name="connsiteX5" fmla="*/ 144249 w 9791938"/>
                <a:gd name="connsiteY5" fmla="*/ 3523465 h 3544291"/>
                <a:gd name="connsiteX6" fmla="*/ 1025311 w 9791938"/>
                <a:gd name="connsiteY6" fmla="*/ 3327409 h 3544291"/>
                <a:gd name="connsiteX7" fmla="*/ 2079411 w 9791938"/>
                <a:gd name="connsiteY7" fmla="*/ 2552709 h 3544291"/>
                <a:gd name="connsiteX8" fmla="*/ 3705011 w 9791938"/>
                <a:gd name="connsiteY8" fmla="*/ 2743209 h 3544291"/>
                <a:gd name="connsiteX9" fmla="*/ 4924212 w 9791938"/>
                <a:gd name="connsiteY9" fmla="*/ 1765309 h 3544291"/>
                <a:gd name="connsiteX10" fmla="*/ 6333911 w 9791938"/>
                <a:gd name="connsiteY10" fmla="*/ 1689109 h 3544291"/>
                <a:gd name="connsiteX11" fmla="*/ 8924711 w 9791938"/>
                <a:gd name="connsiteY11" fmla="*/ 9 h 35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91938" h="3544291">
                  <a:moveTo>
                    <a:pt x="8924711" y="9"/>
                  </a:moveTo>
                  <a:cubicBezTo>
                    <a:pt x="9189824" y="1597"/>
                    <a:pt x="9455532" y="151417"/>
                    <a:pt x="9696385" y="372452"/>
                  </a:cubicBezTo>
                  <a:lnTo>
                    <a:pt x="9791938" y="466273"/>
                  </a:lnTo>
                  <a:lnTo>
                    <a:pt x="9791938" y="3544291"/>
                  </a:lnTo>
                  <a:lnTo>
                    <a:pt x="0" y="3544291"/>
                  </a:lnTo>
                  <a:lnTo>
                    <a:pt x="144249" y="3523465"/>
                  </a:lnTo>
                  <a:cubicBezTo>
                    <a:pt x="462278" y="3476634"/>
                    <a:pt x="800945" y="3419484"/>
                    <a:pt x="1025311" y="3327409"/>
                  </a:cubicBezTo>
                  <a:cubicBezTo>
                    <a:pt x="1474044" y="3143259"/>
                    <a:pt x="1632794" y="2650076"/>
                    <a:pt x="2079411" y="2552709"/>
                  </a:cubicBezTo>
                  <a:cubicBezTo>
                    <a:pt x="2526028" y="2455342"/>
                    <a:pt x="3230879" y="2874442"/>
                    <a:pt x="3705011" y="2743209"/>
                  </a:cubicBezTo>
                  <a:cubicBezTo>
                    <a:pt x="4179145" y="2611976"/>
                    <a:pt x="4486061" y="1940992"/>
                    <a:pt x="4924212" y="1765309"/>
                  </a:cubicBezTo>
                  <a:cubicBezTo>
                    <a:pt x="5362362" y="1589626"/>
                    <a:pt x="5667162" y="1983326"/>
                    <a:pt x="6333911" y="1689109"/>
                  </a:cubicBezTo>
                  <a:cubicBezTo>
                    <a:pt x="7000661" y="1394892"/>
                    <a:pt x="8217744" y="-4224"/>
                    <a:pt x="8924711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49804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xmlns="" id="{5525F275-63B3-450C-BDA7-98CD03E0858F}"/>
                </a:ext>
              </a:extLst>
            </p:cNvPr>
            <p:cNvSpPr/>
            <p:nvPr/>
          </p:nvSpPr>
          <p:spPr>
            <a:xfrm>
              <a:off x="1758167" y="3263892"/>
              <a:ext cx="10564461" cy="3645891"/>
            </a:xfrm>
            <a:custGeom>
              <a:avLst/>
              <a:gdLst>
                <a:gd name="connsiteX0" fmla="*/ 9494034 w 10564461"/>
                <a:gd name="connsiteY0" fmla="*/ 9 h 3645891"/>
                <a:gd name="connsiteX1" fmla="*/ 10497334 w 10564461"/>
                <a:gd name="connsiteY1" fmla="*/ 614372 h 3645891"/>
                <a:gd name="connsiteX2" fmla="*/ 10564461 w 10564461"/>
                <a:gd name="connsiteY2" fmla="*/ 697424 h 3645891"/>
                <a:gd name="connsiteX3" fmla="*/ 10564461 w 10564461"/>
                <a:gd name="connsiteY3" fmla="*/ 3645891 h 3645891"/>
                <a:gd name="connsiteX4" fmla="*/ 0 w 10564461"/>
                <a:gd name="connsiteY4" fmla="*/ 3645891 h 3645891"/>
                <a:gd name="connsiteX5" fmla="*/ 89759 w 10564461"/>
                <a:gd name="connsiteY5" fmla="*/ 3621804 h 3645891"/>
                <a:gd name="connsiteX6" fmla="*/ 1594634 w 10564461"/>
                <a:gd name="connsiteY6" fmla="*/ 3327409 h 3645891"/>
                <a:gd name="connsiteX7" fmla="*/ 2648735 w 10564461"/>
                <a:gd name="connsiteY7" fmla="*/ 2552709 h 3645891"/>
                <a:gd name="connsiteX8" fmla="*/ 4274335 w 10564461"/>
                <a:gd name="connsiteY8" fmla="*/ 2743209 h 3645891"/>
                <a:gd name="connsiteX9" fmla="*/ 5493534 w 10564461"/>
                <a:gd name="connsiteY9" fmla="*/ 1765309 h 3645891"/>
                <a:gd name="connsiteX10" fmla="*/ 6903234 w 10564461"/>
                <a:gd name="connsiteY10" fmla="*/ 1689109 h 3645891"/>
                <a:gd name="connsiteX11" fmla="*/ 9494034 w 10564461"/>
                <a:gd name="connsiteY11" fmla="*/ 9 h 364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64461" h="3645891">
                  <a:moveTo>
                    <a:pt x="9494034" y="9"/>
                  </a:moveTo>
                  <a:cubicBezTo>
                    <a:pt x="9847517" y="2126"/>
                    <a:pt x="10202059" y="267767"/>
                    <a:pt x="10497334" y="614372"/>
                  </a:cubicBezTo>
                  <a:lnTo>
                    <a:pt x="10564461" y="697424"/>
                  </a:lnTo>
                  <a:lnTo>
                    <a:pt x="10564461" y="3645891"/>
                  </a:lnTo>
                  <a:lnTo>
                    <a:pt x="0" y="3645891"/>
                  </a:lnTo>
                  <a:lnTo>
                    <a:pt x="89759" y="3621804"/>
                  </a:lnTo>
                  <a:cubicBezTo>
                    <a:pt x="459307" y="3542714"/>
                    <a:pt x="1201993" y="3488540"/>
                    <a:pt x="1594634" y="3327409"/>
                  </a:cubicBezTo>
                  <a:cubicBezTo>
                    <a:pt x="2043367" y="3143259"/>
                    <a:pt x="2202117" y="2650076"/>
                    <a:pt x="2648735" y="2552709"/>
                  </a:cubicBezTo>
                  <a:cubicBezTo>
                    <a:pt x="3095352" y="2455342"/>
                    <a:pt x="3800201" y="2874442"/>
                    <a:pt x="4274335" y="2743209"/>
                  </a:cubicBezTo>
                  <a:cubicBezTo>
                    <a:pt x="4748467" y="2611976"/>
                    <a:pt x="5055385" y="1940992"/>
                    <a:pt x="5493534" y="1765309"/>
                  </a:cubicBezTo>
                  <a:cubicBezTo>
                    <a:pt x="5931685" y="1589626"/>
                    <a:pt x="6236485" y="1983326"/>
                    <a:pt x="6903234" y="1689109"/>
                  </a:cubicBezTo>
                  <a:cubicBezTo>
                    <a:pt x="7569984" y="1394892"/>
                    <a:pt x="8787067" y="-4224"/>
                    <a:pt x="9494034" y="9"/>
                  </a:cubicBezTo>
                  <a:close/>
                </a:path>
              </a:pathLst>
            </a:custGeom>
            <a:gradFill flip="none" rotWithShape="0">
              <a:gsLst>
                <a:gs pos="0">
                  <a:srgbClr val="1DDD46">
                    <a:alpha val="52000"/>
                  </a:srgbClr>
                </a:gs>
                <a:gs pos="100000">
                  <a:srgbClr val="0293DF">
                    <a:alpha val="49804"/>
                  </a:srgbClr>
                </a:gs>
              </a:gsLst>
              <a:lin ang="0" scaled="1"/>
              <a:tileRect/>
            </a:gradFill>
            <a:ln w="364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BED12DF4-04CD-4F1B-89DE-5A01E9C91921}"/>
              </a:ext>
            </a:extLst>
          </p:cNvPr>
          <p:cNvSpPr txBox="1"/>
          <p:nvPr/>
        </p:nvSpPr>
        <p:spPr>
          <a:xfrm>
            <a:off x="11649723" y="503058"/>
            <a:ext cx="93106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tx1">
                    <a:lumMod val="85000"/>
                    <a:lumOff val="15000"/>
                  </a:schemeClr>
                </a:solidFill>
                <a:latin typeface="Intro Regular"/>
              </a:defRPr>
            </a:lvl1pPr>
          </a:lstStyle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0</a:t>
            </a:r>
            <a:r>
              <a:rPr lang="ru-RU" sz="1200" dirty="0">
                <a:solidFill>
                  <a:schemeClr val="bg1">
                    <a:lumMod val="65000"/>
                  </a:schemeClr>
                </a:solidFill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2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721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: фигура 51">
            <a:extLst>
              <a:ext uri="{FF2B5EF4-FFF2-40B4-BE49-F238E27FC236}">
                <a16:creationId xmlns:a16="http://schemas.microsoft.com/office/drawing/2014/main" xmlns="" id="{E377E06D-EF05-41B9-83E0-85E9CD33B415}"/>
              </a:ext>
            </a:extLst>
          </p:cNvPr>
          <p:cNvSpPr/>
          <p:nvPr/>
        </p:nvSpPr>
        <p:spPr>
          <a:xfrm rot="10800000">
            <a:off x="0" y="2891246"/>
            <a:ext cx="12192000" cy="3966754"/>
          </a:xfrm>
          <a:custGeom>
            <a:avLst/>
            <a:gdLst>
              <a:gd name="connsiteX0" fmla="*/ 0 w 12412144"/>
              <a:gd name="connsiteY0" fmla="*/ 0 h 3537328"/>
              <a:gd name="connsiteX1" fmla="*/ 12412144 w 12412144"/>
              <a:gd name="connsiteY1" fmla="*/ 0 h 3537328"/>
              <a:gd name="connsiteX2" fmla="*/ 12412144 w 12412144"/>
              <a:gd name="connsiteY2" fmla="*/ 2954991 h 3537328"/>
              <a:gd name="connsiteX3" fmla="*/ 12390920 w 12412144"/>
              <a:gd name="connsiteY3" fmla="*/ 2958226 h 3537328"/>
              <a:gd name="connsiteX4" fmla="*/ 11048999 w 12412144"/>
              <a:gd name="connsiteY4" fmla="*/ 3459677 h 3537328"/>
              <a:gd name="connsiteX5" fmla="*/ 9461499 w 12412144"/>
              <a:gd name="connsiteY5" fmla="*/ 3129477 h 3537328"/>
              <a:gd name="connsiteX6" fmla="*/ 8089899 w 12412144"/>
              <a:gd name="connsiteY6" fmla="*/ 3459677 h 3537328"/>
              <a:gd name="connsiteX7" fmla="*/ 6235699 w 12412144"/>
              <a:gd name="connsiteY7" fmla="*/ 3065977 h 3537328"/>
              <a:gd name="connsiteX8" fmla="*/ 4800599 w 12412144"/>
              <a:gd name="connsiteY8" fmla="*/ 3408877 h 3537328"/>
              <a:gd name="connsiteX9" fmla="*/ 3149599 w 12412144"/>
              <a:gd name="connsiteY9" fmla="*/ 3218377 h 3537328"/>
              <a:gd name="connsiteX10" fmla="*/ 1663699 w 12412144"/>
              <a:gd name="connsiteY10" fmla="*/ 3485077 h 3537328"/>
              <a:gd name="connsiteX11" fmla="*/ 533399 w 12412144"/>
              <a:gd name="connsiteY11" fmla="*/ 3269177 h 3537328"/>
              <a:gd name="connsiteX12" fmla="*/ 89817 w 12412144"/>
              <a:gd name="connsiteY12" fmla="*/ 3477648 h 3537328"/>
              <a:gd name="connsiteX13" fmla="*/ 0 w 12412144"/>
              <a:gd name="connsiteY13" fmla="*/ 3537328 h 353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412144" h="3537328">
                <a:moveTo>
                  <a:pt x="0" y="0"/>
                </a:moveTo>
                <a:lnTo>
                  <a:pt x="12412144" y="0"/>
                </a:lnTo>
                <a:lnTo>
                  <a:pt x="12412144" y="2954991"/>
                </a:lnTo>
                <a:lnTo>
                  <a:pt x="12390920" y="2958226"/>
                </a:lnTo>
                <a:cubicBezTo>
                  <a:pt x="11939156" y="3049209"/>
                  <a:pt x="11504612" y="3431896"/>
                  <a:pt x="11048999" y="3459677"/>
                </a:cubicBezTo>
                <a:cubicBezTo>
                  <a:pt x="10528299" y="3491427"/>
                  <a:pt x="9954682" y="3129477"/>
                  <a:pt x="9461499" y="3129477"/>
                </a:cubicBezTo>
                <a:cubicBezTo>
                  <a:pt x="8968316" y="3129477"/>
                  <a:pt x="8627532" y="3470260"/>
                  <a:pt x="8089899" y="3459677"/>
                </a:cubicBezTo>
                <a:cubicBezTo>
                  <a:pt x="7552266" y="3449094"/>
                  <a:pt x="6783916" y="3074444"/>
                  <a:pt x="6235699" y="3065977"/>
                </a:cubicBezTo>
                <a:cubicBezTo>
                  <a:pt x="5687482" y="3057510"/>
                  <a:pt x="5314949" y="3383477"/>
                  <a:pt x="4800599" y="3408877"/>
                </a:cubicBezTo>
                <a:cubicBezTo>
                  <a:pt x="4286249" y="3434277"/>
                  <a:pt x="3672416" y="3205677"/>
                  <a:pt x="3149599" y="3218377"/>
                </a:cubicBezTo>
                <a:cubicBezTo>
                  <a:pt x="2626782" y="3231077"/>
                  <a:pt x="2099732" y="3476610"/>
                  <a:pt x="1663699" y="3485077"/>
                </a:cubicBezTo>
                <a:cubicBezTo>
                  <a:pt x="1227666" y="3493544"/>
                  <a:pt x="888999" y="3271294"/>
                  <a:pt x="533399" y="3269177"/>
                </a:cubicBezTo>
                <a:cubicBezTo>
                  <a:pt x="400049" y="3268383"/>
                  <a:pt x="241696" y="3374150"/>
                  <a:pt x="89817" y="3477648"/>
                </a:cubicBezTo>
                <a:lnTo>
                  <a:pt x="0" y="3537328"/>
                </a:lnTo>
                <a:close/>
              </a:path>
            </a:pathLst>
          </a:custGeom>
          <a:gradFill>
            <a:gsLst>
              <a:gs pos="0">
                <a:srgbClr val="1DDD46">
                  <a:alpha val="15000"/>
                </a:srgbClr>
              </a:gs>
              <a:gs pos="100000">
                <a:srgbClr val="0293DF">
                  <a:alpha val="50000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  <a:scene3d>
            <a:camera prst="orthographicFront">
              <a:rot lat="0" lon="10799999" rev="0"/>
            </a:camera>
            <a:lightRig rig="threePt" dir="t"/>
          </a:scene3d>
        </p:spPr>
        <p:txBody>
          <a:bodyPr wrap="square" rtlCol="0" anchor="ctr"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3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  <p:sp>
        <p:nvSpPr>
          <p:cNvPr id="351" name="Прямоугольник 350">
            <a:extLst>
              <a:ext uri="{FF2B5EF4-FFF2-40B4-BE49-F238E27FC236}">
                <a16:creationId xmlns:a16="http://schemas.microsoft.com/office/drawing/2014/main" xmlns="" id="{17DDC915-165E-44CB-B468-930DCA2EFAFD}"/>
              </a:ext>
            </a:extLst>
          </p:cNvPr>
          <p:cNvSpPr/>
          <p:nvPr/>
        </p:nvSpPr>
        <p:spPr>
          <a:xfrm>
            <a:off x="1880548" y="347584"/>
            <a:ext cx="70229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ИНВЕСТИЦИОННЫЙ БЮДЖЕТ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 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Akrobat Black" panose="00000A00000000000000" pitchFamily="50" charset="-52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5314" y="1077138"/>
            <a:ext cx="9193417" cy="235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Отбор наиболее подготовленных к реализации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Прозрачность отбора инвестиционных проектов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Повышение эффективности использования бюджетных средств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Достижение целевых показателей государственных программ и прогноза социально-экономического развития региона </a:t>
            </a:r>
          </a:p>
        </p:txBody>
      </p:sp>
      <p:sp>
        <p:nvSpPr>
          <p:cNvPr id="524" name="Прямоугольник 523"/>
          <p:cNvSpPr/>
          <p:nvPr/>
        </p:nvSpPr>
        <p:spPr>
          <a:xfrm>
            <a:off x="864556" y="4233054"/>
            <a:ext cx="51506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Инвестиционный бюджет 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– система ранжирования проектов и последующего анализа влияния принимаемых  решений по инвестированию на  показатели прогноза социально-экономические развития округа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7" r="1791" b="3947"/>
          <a:stretch/>
        </p:blipFill>
        <p:spPr bwMode="auto">
          <a:xfrm>
            <a:off x="5583399" y="3477795"/>
            <a:ext cx="6066734" cy="3194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 descr="https://img2.freepng.ru/20190218/fxe/kisspng-digital-yalo-portable-network-graphics-check-mark-checkmark-png-yalo-5c6b59b73f21a1.394038421550539191258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9" y="1287677"/>
            <a:ext cx="295596" cy="288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0C6BD6F2-BE44-4787-AEA3-DB051037B3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28488" y="2583191"/>
            <a:ext cx="261478" cy="261478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B4181F08-A295-4117-A1E3-26246DCF40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8383" y="2169963"/>
            <a:ext cx="272102" cy="27210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02B83F09-5EF1-455D-B20E-10D328F222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68454" y="1715185"/>
            <a:ext cx="278081" cy="278081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AAFA659-8881-4387-BA71-5D715F0048D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8488" y="4292019"/>
            <a:ext cx="358014" cy="358014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262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33685A1E-7802-4ED1-B6CD-411C77303F6E}"/>
              </a:ext>
            </a:extLst>
          </p:cNvPr>
          <p:cNvSpPr/>
          <p:nvPr/>
        </p:nvSpPr>
        <p:spPr>
          <a:xfrm>
            <a:off x="2073765" y="187828"/>
            <a:ext cx="449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Описание продукта 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xmlns="" id="{BC36F55E-C6CB-4890-9071-5F62777E754A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6385220" y="1041650"/>
            <a:ext cx="56381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Программное обеспечение «Оценка инвестиционных проектов автономного округа» </a:t>
            </a:r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- позволяет произвести отбор наиболее подготовленных и эффективных инвестиционных проектов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1269519" y="3931622"/>
            <a:ext cx="2937794" cy="1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Прямая соединительная линия 246"/>
          <p:cNvCxnSpPr/>
          <p:nvPr/>
        </p:nvCxnSpPr>
        <p:spPr>
          <a:xfrm>
            <a:off x="4725687" y="3929223"/>
            <a:ext cx="2937794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4725687" y="3446243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кого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216623" y="3465015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Где использовать 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1229537" y="4037428"/>
            <a:ext cx="29377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оценки социальных и коммерческих инвестиционных проектов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sp>
        <p:nvSpPr>
          <p:cNvPr id="282" name="TextBox 281">
            <a:extLst>
              <a:ext uri="{FF2B5EF4-FFF2-40B4-BE49-F238E27FC236}">
                <a16:creationId xmlns:a16="http://schemas.microsoft.com/office/drawing/2014/main" xmlns="" id="{C5AE8BDA-EDB9-445D-8DD3-5990DE83020B}"/>
              </a:ext>
            </a:extLst>
          </p:cNvPr>
          <p:cNvSpPr txBox="1"/>
          <p:nvPr/>
        </p:nvSpPr>
        <p:spPr>
          <a:xfrm>
            <a:off x="4417462" y="3956481"/>
            <a:ext cx="3441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инвесторов, желающих получить финансовую поддержку автономного округа</a:t>
            </a:r>
          </a:p>
          <a:p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Для ИОГВ и МО, осуществляющих запуск коммерческих и социальных инвестиционных проектов</a:t>
            </a:r>
            <a:endParaRPr lang="ru-RU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1" r="1194" b="24463"/>
          <a:stretch/>
        </p:blipFill>
        <p:spPr bwMode="auto">
          <a:xfrm>
            <a:off x="168648" y="1113431"/>
            <a:ext cx="5139536" cy="214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Рисунок 48" descr="https://im0-tub-ru.yandex.net/i?id=beac16defc8938c37b734eaa9e9ae656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997" y="3443376"/>
            <a:ext cx="409575" cy="40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9E9E62A2-D49B-4C42-BF59-34FE36335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686042" y="3522932"/>
            <a:ext cx="302127" cy="302127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52" name="Рисунок 51" descr="https://img2.freepng.ru/20180920/we/kisspng-computer-icons-clip-art-icon-design-computer-softw-design-automation-associates-inc-5ba32b91f387c6.0406673315374201779975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141902"/>
            <a:ext cx="361950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Полилиния: фигура 91">
            <a:extLst>
              <a:ext uri="{FF2B5EF4-FFF2-40B4-BE49-F238E27FC236}">
                <a16:creationId xmlns:a16="http://schemas.microsoft.com/office/drawing/2014/main" xmlns="" id="{07D1D6F2-CB7A-4975-9218-8D5BDB549311}"/>
              </a:ext>
            </a:extLst>
          </p:cNvPr>
          <p:cNvSpPr/>
          <p:nvPr/>
        </p:nvSpPr>
        <p:spPr>
          <a:xfrm>
            <a:off x="-16289" y="3759479"/>
            <a:ext cx="5340765" cy="3108641"/>
          </a:xfrm>
          <a:custGeom>
            <a:avLst/>
            <a:gdLst>
              <a:gd name="connsiteX0" fmla="*/ 5213431 w 5340765"/>
              <a:gd name="connsiteY0" fmla="*/ 3107821 h 3108641"/>
              <a:gd name="connsiteX1" fmla="*/ 5340765 w 5340765"/>
              <a:gd name="connsiteY1" fmla="*/ 3108046 h 3108641"/>
              <a:gd name="connsiteX2" fmla="*/ 5220968 w 5340765"/>
              <a:gd name="connsiteY2" fmla="*/ 3108046 h 3108641"/>
              <a:gd name="connsiteX3" fmla="*/ 29443 w 5340765"/>
              <a:gd name="connsiteY3" fmla="*/ 608 h 3108641"/>
              <a:gd name="connsiteX4" fmla="*/ 216315 w 5340765"/>
              <a:gd name="connsiteY4" fmla="*/ 1031596 h 3108641"/>
              <a:gd name="connsiteX5" fmla="*/ 816390 w 5340765"/>
              <a:gd name="connsiteY5" fmla="*/ 1536421 h 3108641"/>
              <a:gd name="connsiteX6" fmla="*/ 1197390 w 5340765"/>
              <a:gd name="connsiteY6" fmla="*/ 2412721 h 3108641"/>
              <a:gd name="connsiteX7" fmla="*/ 2416590 w 5340765"/>
              <a:gd name="connsiteY7" fmla="*/ 2498446 h 3108641"/>
              <a:gd name="connsiteX8" fmla="*/ 3292890 w 5340765"/>
              <a:gd name="connsiteY8" fmla="*/ 2850871 h 3108641"/>
              <a:gd name="connsiteX9" fmla="*/ 3883440 w 5340765"/>
              <a:gd name="connsiteY9" fmla="*/ 2765146 h 3108641"/>
              <a:gd name="connsiteX10" fmla="*/ 4759740 w 5340765"/>
              <a:gd name="connsiteY10" fmla="*/ 3060421 h 3108641"/>
              <a:gd name="connsiteX11" fmla="*/ 5141335 w 5340765"/>
              <a:gd name="connsiteY11" fmla="*/ 3105665 h 3108641"/>
              <a:gd name="connsiteX12" fmla="*/ 5213431 w 5340765"/>
              <a:gd name="connsiteY12" fmla="*/ 3107821 h 3108641"/>
              <a:gd name="connsiteX13" fmla="*/ 590965 w 5340765"/>
              <a:gd name="connsiteY13" fmla="*/ 3099639 h 3108641"/>
              <a:gd name="connsiteX14" fmla="*/ 590965 w 5340765"/>
              <a:gd name="connsiteY14" fmla="*/ 3098521 h 3108641"/>
              <a:gd name="connsiteX15" fmla="*/ 7112 w 5340765"/>
              <a:gd name="connsiteY15" fmla="*/ 3098521 h 3108641"/>
              <a:gd name="connsiteX16" fmla="*/ 7392 w 5340765"/>
              <a:gd name="connsiteY16" fmla="*/ 3075460 h 3108641"/>
              <a:gd name="connsiteX17" fmla="*/ 16290 w 5340765"/>
              <a:gd name="connsiteY17" fmla="*/ 69571 h 3108641"/>
              <a:gd name="connsiteX18" fmla="*/ 29443 w 5340765"/>
              <a:gd name="connsiteY18" fmla="*/ 608 h 3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40765" h="3108641">
                <a:moveTo>
                  <a:pt x="5213431" y="3107821"/>
                </a:moveTo>
                <a:lnTo>
                  <a:pt x="5340765" y="3108046"/>
                </a:lnTo>
                <a:cubicBezTo>
                  <a:pt x="5340765" y="3108046"/>
                  <a:pt x="5293215" y="3109386"/>
                  <a:pt x="5220968" y="3108046"/>
                </a:cubicBezTo>
                <a:close/>
                <a:moveTo>
                  <a:pt x="29443" y="608"/>
                </a:moveTo>
                <a:cubicBezTo>
                  <a:pt x="60740" y="-25828"/>
                  <a:pt x="99634" y="817681"/>
                  <a:pt x="216315" y="1031596"/>
                </a:cubicBezTo>
                <a:cubicBezTo>
                  <a:pt x="349665" y="1276071"/>
                  <a:pt x="652877" y="1306233"/>
                  <a:pt x="816390" y="1536421"/>
                </a:cubicBezTo>
                <a:cubicBezTo>
                  <a:pt x="979903" y="1766609"/>
                  <a:pt x="930690" y="2252384"/>
                  <a:pt x="1197390" y="2412721"/>
                </a:cubicBezTo>
                <a:cubicBezTo>
                  <a:pt x="1464090" y="2573058"/>
                  <a:pt x="2067340" y="2425421"/>
                  <a:pt x="2416590" y="2498446"/>
                </a:cubicBezTo>
                <a:cubicBezTo>
                  <a:pt x="2765840" y="2571471"/>
                  <a:pt x="3048415" y="2806421"/>
                  <a:pt x="3292890" y="2850871"/>
                </a:cubicBezTo>
                <a:cubicBezTo>
                  <a:pt x="3537365" y="2895321"/>
                  <a:pt x="3638965" y="2730221"/>
                  <a:pt x="3883440" y="2765146"/>
                </a:cubicBezTo>
                <a:cubicBezTo>
                  <a:pt x="4127915" y="2800071"/>
                  <a:pt x="4516853" y="3003271"/>
                  <a:pt x="4759740" y="3060421"/>
                </a:cubicBezTo>
                <a:cubicBezTo>
                  <a:pt x="4881184" y="3088996"/>
                  <a:pt x="5026440" y="3100902"/>
                  <a:pt x="5141335" y="3105665"/>
                </a:cubicBezTo>
                <a:lnTo>
                  <a:pt x="5213431" y="3107821"/>
                </a:lnTo>
                <a:lnTo>
                  <a:pt x="590965" y="3099639"/>
                </a:lnTo>
                <a:lnTo>
                  <a:pt x="590965" y="3098521"/>
                </a:lnTo>
                <a:lnTo>
                  <a:pt x="7112" y="3098521"/>
                </a:lnTo>
                <a:lnTo>
                  <a:pt x="7392" y="3075460"/>
                </a:lnTo>
                <a:cubicBezTo>
                  <a:pt x="12685" y="2492326"/>
                  <a:pt x="-17543" y="407907"/>
                  <a:pt x="16290" y="69571"/>
                </a:cubicBezTo>
                <a:cubicBezTo>
                  <a:pt x="20656" y="25915"/>
                  <a:pt x="24972" y="4384"/>
                  <a:pt x="29443" y="608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Полилиния: фигура 87">
            <a:extLst>
              <a:ext uri="{FF2B5EF4-FFF2-40B4-BE49-F238E27FC236}">
                <a16:creationId xmlns:a16="http://schemas.microsoft.com/office/drawing/2014/main" xmlns="" id="{EE5AFE8F-C503-4159-8904-842274CB8432}"/>
              </a:ext>
            </a:extLst>
          </p:cNvPr>
          <p:cNvSpPr/>
          <p:nvPr/>
        </p:nvSpPr>
        <p:spPr>
          <a:xfrm flipH="1">
            <a:off x="6976417" y="3768306"/>
            <a:ext cx="5340765" cy="3108641"/>
          </a:xfrm>
          <a:custGeom>
            <a:avLst/>
            <a:gdLst>
              <a:gd name="connsiteX0" fmla="*/ 5213431 w 5340765"/>
              <a:gd name="connsiteY0" fmla="*/ 3107821 h 3108641"/>
              <a:gd name="connsiteX1" fmla="*/ 5220968 w 5340765"/>
              <a:gd name="connsiteY1" fmla="*/ 3108046 h 3108641"/>
              <a:gd name="connsiteX2" fmla="*/ 5340765 w 5340765"/>
              <a:gd name="connsiteY2" fmla="*/ 3108046 h 3108641"/>
              <a:gd name="connsiteX3" fmla="*/ 29443 w 5340765"/>
              <a:gd name="connsiteY3" fmla="*/ 608 h 3108641"/>
              <a:gd name="connsiteX4" fmla="*/ 16290 w 5340765"/>
              <a:gd name="connsiteY4" fmla="*/ 69571 h 3108641"/>
              <a:gd name="connsiteX5" fmla="*/ 7796 w 5340765"/>
              <a:gd name="connsiteY5" fmla="*/ 3014450 h 3108641"/>
              <a:gd name="connsiteX6" fmla="*/ 7705 w 5340765"/>
              <a:gd name="connsiteY6" fmla="*/ 3028197 h 3108641"/>
              <a:gd name="connsiteX7" fmla="*/ 7705 w 5340765"/>
              <a:gd name="connsiteY7" fmla="*/ 3098607 h 3108641"/>
              <a:gd name="connsiteX8" fmla="*/ 5213431 w 5340765"/>
              <a:gd name="connsiteY8" fmla="*/ 3107821 h 3108641"/>
              <a:gd name="connsiteX9" fmla="*/ 5141335 w 5340765"/>
              <a:gd name="connsiteY9" fmla="*/ 3105665 h 3108641"/>
              <a:gd name="connsiteX10" fmla="*/ 4759740 w 5340765"/>
              <a:gd name="connsiteY10" fmla="*/ 3060421 h 3108641"/>
              <a:gd name="connsiteX11" fmla="*/ 3883440 w 5340765"/>
              <a:gd name="connsiteY11" fmla="*/ 2765146 h 3108641"/>
              <a:gd name="connsiteX12" fmla="*/ 3292890 w 5340765"/>
              <a:gd name="connsiteY12" fmla="*/ 2850871 h 3108641"/>
              <a:gd name="connsiteX13" fmla="*/ 2416590 w 5340765"/>
              <a:gd name="connsiteY13" fmla="*/ 2498446 h 3108641"/>
              <a:gd name="connsiteX14" fmla="*/ 1197390 w 5340765"/>
              <a:gd name="connsiteY14" fmla="*/ 2412721 h 3108641"/>
              <a:gd name="connsiteX15" fmla="*/ 816390 w 5340765"/>
              <a:gd name="connsiteY15" fmla="*/ 1536421 h 3108641"/>
              <a:gd name="connsiteX16" fmla="*/ 216315 w 5340765"/>
              <a:gd name="connsiteY16" fmla="*/ 1031596 h 3108641"/>
              <a:gd name="connsiteX17" fmla="*/ 29443 w 5340765"/>
              <a:gd name="connsiteY17" fmla="*/ 608 h 3108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340765" h="3108641">
                <a:moveTo>
                  <a:pt x="5213431" y="3107821"/>
                </a:moveTo>
                <a:lnTo>
                  <a:pt x="5220968" y="3108046"/>
                </a:lnTo>
                <a:cubicBezTo>
                  <a:pt x="5293215" y="3109386"/>
                  <a:pt x="5340765" y="3108046"/>
                  <a:pt x="5340765" y="3108046"/>
                </a:cubicBezTo>
                <a:close/>
                <a:moveTo>
                  <a:pt x="29443" y="608"/>
                </a:moveTo>
                <a:cubicBezTo>
                  <a:pt x="24972" y="4384"/>
                  <a:pt x="20656" y="25915"/>
                  <a:pt x="16290" y="69571"/>
                </a:cubicBezTo>
                <a:cubicBezTo>
                  <a:pt x="-16452" y="396993"/>
                  <a:pt x="10802" y="2359664"/>
                  <a:pt x="7796" y="3014450"/>
                </a:cubicBezTo>
                <a:lnTo>
                  <a:pt x="7705" y="3028197"/>
                </a:lnTo>
                <a:lnTo>
                  <a:pt x="7705" y="3098607"/>
                </a:lnTo>
                <a:lnTo>
                  <a:pt x="5213431" y="3107821"/>
                </a:lnTo>
                <a:lnTo>
                  <a:pt x="5141335" y="3105665"/>
                </a:lnTo>
                <a:cubicBezTo>
                  <a:pt x="5026440" y="3100903"/>
                  <a:pt x="4881184" y="3088996"/>
                  <a:pt x="4759740" y="3060421"/>
                </a:cubicBezTo>
                <a:cubicBezTo>
                  <a:pt x="4516853" y="3003271"/>
                  <a:pt x="4127915" y="2800071"/>
                  <a:pt x="3883440" y="2765146"/>
                </a:cubicBezTo>
                <a:cubicBezTo>
                  <a:pt x="3638965" y="2730221"/>
                  <a:pt x="3537365" y="2895321"/>
                  <a:pt x="3292890" y="2850871"/>
                </a:cubicBezTo>
                <a:cubicBezTo>
                  <a:pt x="3048415" y="2806421"/>
                  <a:pt x="2765840" y="2571471"/>
                  <a:pt x="2416590" y="2498446"/>
                </a:cubicBezTo>
                <a:cubicBezTo>
                  <a:pt x="2067340" y="2425421"/>
                  <a:pt x="1464090" y="2573058"/>
                  <a:pt x="1197390" y="2412721"/>
                </a:cubicBezTo>
                <a:cubicBezTo>
                  <a:pt x="930690" y="2252384"/>
                  <a:pt x="979903" y="1766609"/>
                  <a:pt x="816390" y="1536421"/>
                </a:cubicBezTo>
                <a:cubicBezTo>
                  <a:pt x="652877" y="1306233"/>
                  <a:pt x="349665" y="1276071"/>
                  <a:pt x="216315" y="1031596"/>
                </a:cubicBezTo>
                <a:cubicBezTo>
                  <a:pt x="99634" y="817681"/>
                  <a:pt x="60740" y="-25828"/>
                  <a:pt x="29443" y="608"/>
                </a:cubicBez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140564D-5352-4C4A-8326-046F1E7DBF3C}"/>
              </a:ext>
            </a:extLst>
          </p:cNvPr>
          <p:cNvSpPr txBox="1"/>
          <p:nvPr/>
        </p:nvSpPr>
        <p:spPr>
          <a:xfrm>
            <a:off x="8136192" y="3424949"/>
            <a:ext cx="2937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Перспектива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xmlns="" id="{BB1C09B4-529C-4EFD-821B-365DF42E2228}"/>
              </a:ext>
            </a:extLst>
          </p:cNvPr>
          <p:cNvCxnSpPr/>
          <p:nvPr/>
        </p:nvCxnSpPr>
        <p:spPr>
          <a:xfrm>
            <a:off x="8136192" y="3929223"/>
            <a:ext cx="2937794" cy="0"/>
          </a:xfrm>
          <a:prstGeom prst="line">
            <a:avLst/>
          </a:prstGeom>
          <a:ln w="571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075363B-A486-4F31-B182-93C5B12D86F5}"/>
              </a:ext>
            </a:extLst>
          </p:cNvPr>
          <p:cNvSpPr txBox="1"/>
          <p:nvPr/>
        </p:nvSpPr>
        <p:spPr>
          <a:xfrm>
            <a:off x="6976417" y="2658809"/>
            <a:ext cx="4224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rgbClr val="65D454"/>
                </a:solidFill>
                <a:latin typeface="Akrobat Black" panose="00000A00000000000000" charset="-52"/>
              </a:rPr>
              <a:t>https://investbudget.admhmao.ru</a:t>
            </a:r>
            <a:endParaRPr lang="ru-RU" sz="2000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714B18CE-FC88-4696-A441-18D6B0269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74122" y="2679049"/>
            <a:ext cx="386180" cy="35963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7FE0535-869C-43FE-90C6-3D68D1DD52AB}"/>
              </a:ext>
            </a:extLst>
          </p:cNvPr>
          <p:cNvSpPr txBox="1"/>
          <p:nvPr/>
        </p:nvSpPr>
        <p:spPr>
          <a:xfrm>
            <a:off x="8332265" y="3992952"/>
            <a:ext cx="38597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Блок оценки проектов жилищно-коммунального комплекса</a:t>
            </a:r>
          </a:p>
          <a:p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Блок оценки влияния на прогноз социально-экономического развития автономного округа</a:t>
            </a:r>
          </a:p>
          <a:p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Оценка проектов на соответствие принципам </a:t>
            </a:r>
            <a:r>
              <a:rPr lang="en-US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ESG</a:t>
            </a:r>
            <a:r>
              <a:rPr lang="ru-RU" dirty="0">
                <a:ln w="0"/>
                <a:solidFill>
                  <a:schemeClr val="bg2">
                    <a:lumMod val="25000"/>
                  </a:schemeClr>
                </a:solidFill>
                <a:latin typeface="Akrobat" panose="020B0604020202020204" charset="-52"/>
              </a:rPr>
              <a:t> </a:t>
            </a:r>
            <a:endParaRPr lang="ru-RU" dirty="0">
              <a:ln w="0"/>
              <a:solidFill>
                <a:srgbClr val="65D454"/>
              </a:solidFill>
              <a:latin typeface="Akrobat Black" panose="00000A00000000000000" charset="-52"/>
            </a:endParaRPr>
          </a:p>
        </p:txBody>
      </p:sp>
      <p:pic>
        <p:nvPicPr>
          <p:cNvPr id="27" name="Рисунок 26" descr="https://www.xn--80aafydcbdb8aegxk8f.xn--p1ai/upload/medialibrary/6d4/6d4261710969c5cea83359221c4cd3c7.jpg">
            <a:extLst>
              <a:ext uri="{FF2B5EF4-FFF2-40B4-BE49-F238E27FC236}">
                <a16:creationId xmlns:a16="http://schemas.microsoft.com/office/drawing/2014/main" xmlns="" id="{F1A7A57F-D473-4E4E-881B-44821BB7B00D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6" r="21922"/>
          <a:stretch/>
        </p:blipFill>
        <p:spPr bwMode="auto">
          <a:xfrm>
            <a:off x="8060880" y="4138325"/>
            <a:ext cx="271385" cy="3677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366FAFA6-6633-4E98-9466-801830C42E2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35318" y="4846397"/>
            <a:ext cx="269712" cy="269712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A17944D-859E-4253-B1F4-7F398FAF21A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9" t="1978" r="17199" b="16020"/>
          <a:stretch/>
        </p:blipFill>
        <p:spPr bwMode="auto">
          <a:xfrm>
            <a:off x="7986036" y="5668038"/>
            <a:ext cx="346229" cy="3362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02822D30-5B6A-4A59-B833-4434916EAF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5" t="9406" r="24159" b="36503"/>
          <a:stretch/>
        </p:blipFill>
        <p:spPr bwMode="auto">
          <a:xfrm>
            <a:off x="10093342" y="3513090"/>
            <a:ext cx="337579" cy="3039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406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олилиния: фигура 60">
            <a:extLst>
              <a:ext uri="{FF2B5EF4-FFF2-40B4-BE49-F238E27FC236}">
                <a16:creationId xmlns:a16="http://schemas.microsoft.com/office/drawing/2014/main" xmlns="" id="{08EC6343-FC0A-4ED6-9FB3-034490EC9909}"/>
              </a:ext>
            </a:extLst>
          </p:cNvPr>
          <p:cNvSpPr/>
          <p:nvPr/>
        </p:nvSpPr>
        <p:spPr>
          <a:xfrm>
            <a:off x="0" y="5886494"/>
            <a:ext cx="12192000" cy="971505"/>
          </a:xfrm>
          <a:custGeom>
            <a:avLst/>
            <a:gdLst>
              <a:gd name="connsiteX0" fmla="*/ 0 w 12394891"/>
              <a:gd name="connsiteY0" fmla="*/ 0 h 3180722"/>
              <a:gd name="connsiteX1" fmla="*/ 33319 w 12394891"/>
              <a:gd name="connsiteY1" fmla="*/ 38646 h 3180722"/>
              <a:gd name="connsiteX2" fmla="*/ 656483 w 12394891"/>
              <a:gd name="connsiteY2" fmla="*/ 658929 h 3180722"/>
              <a:gd name="connsiteX3" fmla="*/ 2449460 w 12394891"/>
              <a:gd name="connsiteY3" fmla="*/ 321691 h 3180722"/>
              <a:gd name="connsiteX4" fmla="*/ 4060541 w 12394891"/>
              <a:gd name="connsiteY4" fmla="*/ 728703 h 3180722"/>
              <a:gd name="connsiteX5" fmla="*/ 5385785 w 12394891"/>
              <a:gd name="connsiteY5" fmla="*/ 298433 h 3180722"/>
              <a:gd name="connsiteX6" fmla="*/ 6386214 w 12394891"/>
              <a:gd name="connsiteY6" fmla="*/ 775219 h 3180722"/>
              <a:gd name="connsiteX7" fmla="*/ 7334673 w 12394891"/>
              <a:gd name="connsiteY7" fmla="*/ 775219 h 3180722"/>
              <a:gd name="connsiteX8" fmla="*/ 8465028 w 12394891"/>
              <a:gd name="connsiteY8" fmla="*/ 275175 h 3180722"/>
              <a:gd name="connsiteX9" fmla="*/ 9933190 w 12394891"/>
              <a:gd name="connsiteY9" fmla="*/ 775219 h 3180722"/>
              <a:gd name="connsiteX10" fmla="*/ 11115516 w 12394891"/>
              <a:gd name="connsiteY10" fmla="*/ 403093 h 3180722"/>
              <a:gd name="connsiteX11" fmla="*/ 12301902 w 12394891"/>
              <a:gd name="connsiteY11" fmla="*/ 799113 h 3180722"/>
              <a:gd name="connsiteX12" fmla="*/ 12394891 w 12394891"/>
              <a:gd name="connsiteY12" fmla="*/ 827050 h 3180722"/>
              <a:gd name="connsiteX13" fmla="*/ 12394891 w 12394891"/>
              <a:gd name="connsiteY13" fmla="*/ 3180722 h 3180722"/>
              <a:gd name="connsiteX14" fmla="*/ 0 w 12394891"/>
              <a:gd name="connsiteY14" fmla="*/ 3180722 h 3180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4891" h="3180722">
                <a:moveTo>
                  <a:pt x="0" y="0"/>
                </a:moveTo>
                <a:lnTo>
                  <a:pt x="33319" y="38646"/>
                </a:lnTo>
                <a:cubicBezTo>
                  <a:pt x="208924" y="260661"/>
                  <a:pt x="388510" y="630584"/>
                  <a:pt x="656483" y="658929"/>
                </a:cubicBezTo>
                <a:cubicBezTo>
                  <a:pt x="1132878" y="709321"/>
                  <a:pt x="1882117" y="310061"/>
                  <a:pt x="2449460" y="321691"/>
                </a:cubicBezTo>
                <a:cubicBezTo>
                  <a:pt x="3016804" y="333320"/>
                  <a:pt x="3571153" y="732579"/>
                  <a:pt x="4060541" y="728703"/>
                </a:cubicBezTo>
                <a:cubicBezTo>
                  <a:pt x="4549929" y="724827"/>
                  <a:pt x="4998173" y="290680"/>
                  <a:pt x="5385785" y="298433"/>
                </a:cubicBezTo>
                <a:cubicBezTo>
                  <a:pt x="5773397" y="306186"/>
                  <a:pt x="6061399" y="695755"/>
                  <a:pt x="6386214" y="775219"/>
                </a:cubicBezTo>
                <a:cubicBezTo>
                  <a:pt x="6711029" y="854683"/>
                  <a:pt x="6988203" y="858560"/>
                  <a:pt x="7334673" y="775219"/>
                </a:cubicBezTo>
                <a:cubicBezTo>
                  <a:pt x="7681142" y="691878"/>
                  <a:pt x="8031942" y="275175"/>
                  <a:pt x="8465028" y="275175"/>
                </a:cubicBezTo>
                <a:cubicBezTo>
                  <a:pt x="8898114" y="275175"/>
                  <a:pt x="9491442" y="753899"/>
                  <a:pt x="9933190" y="775219"/>
                </a:cubicBezTo>
                <a:cubicBezTo>
                  <a:pt x="10374938" y="796538"/>
                  <a:pt x="10656445" y="383711"/>
                  <a:pt x="11115516" y="403093"/>
                </a:cubicBezTo>
                <a:cubicBezTo>
                  <a:pt x="11459819" y="417629"/>
                  <a:pt x="11899132" y="660020"/>
                  <a:pt x="12301902" y="799113"/>
                </a:cubicBezTo>
                <a:lnTo>
                  <a:pt x="12394891" y="827050"/>
                </a:lnTo>
                <a:lnTo>
                  <a:pt x="12394891" y="3180722"/>
                </a:lnTo>
                <a:lnTo>
                  <a:pt x="0" y="3180722"/>
                </a:lnTo>
                <a:close/>
              </a:path>
            </a:pathLst>
          </a:custGeom>
          <a:gradFill>
            <a:gsLst>
              <a:gs pos="0">
                <a:srgbClr val="1DDD46">
                  <a:alpha val="49804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Полилиния: фигура 62">
            <a:extLst>
              <a:ext uri="{FF2B5EF4-FFF2-40B4-BE49-F238E27FC236}">
                <a16:creationId xmlns:a16="http://schemas.microsoft.com/office/drawing/2014/main" xmlns="" id="{C69599A3-B27D-4239-A5C0-F70CD3E3C4C0}"/>
              </a:ext>
            </a:extLst>
          </p:cNvPr>
          <p:cNvSpPr/>
          <p:nvPr/>
        </p:nvSpPr>
        <p:spPr>
          <a:xfrm>
            <a:off x="295551" y="6080139"/>
            <a:ext cx="12301846" cy="724239"/>
          </a:xfrm>
          <a:custGeom>
            <a:avLst/>
            <a:gdLst>
              <a:gd name="connsiteX0" fmla="*/ 0 w 12394891"/>
              <a:gd name="connsiteY0" fmla="*/ 0 h 3399686"/>
              <a:gd name="connsiteX1" fmla="*/ 17514 w 12394891"/>
              <a:gd name="connsiteY1" fmla="*/ 9883 h 3399686"/>
              <a:gd name="connsiteX2" fmla="*/ 758083 w 12394891"/>
              <a:gd name="connsiteY2" fmla="*/ 750893 h 3399686"/>
              <a:gd name="connsiteX3" fmla="*/ 2551060 w 12394891"/>
              <a:gd name="connsiteY3" fmla="*/ 413654 h 3399686"/>
              <a:gd name="connsiteX4" fmla="*/ 4162141 w 12394891"/>
              <a:gd name="connsiteY4" fmla="*/ 820667 h 3399686"/>
              <a:gd name="connsiteX5" fmla="*/ 5487385 w 12394891"/>
              <a:gd name="connsiteY5" fmla="*/ 390397 h 3399686"/>
              <a:gd name="connsiteX6" fmla="*/ 6487814 w 12394891"/>
              <a:gd name="connsiteY6" fmla="*/ 867183 h 3399686"/>
              <a:gd name="connsiteX7" fmla="*/ 7436273 w 12394891"/>
              <a:gd name="connsiteY7" fmla="*/ 867183 h 3399686"/>
              <a:gd name="connsiteX8" fmla="*/ 8566628 w 12394891"/>
              <a:gd name="connsiteY8" fmla="*/ 367139 h 3399686"/>
              <a:gd name="connsiteX9" fmla="*/ 10034790 w 12394891"/>
              <a:gd name="connsiteY9" fmla="*/ 867183 h 3399686"/>
              <a:gd name="connsiteX10" fmla="*/ 11217116 w 12394891"/>
              <a:gd name="connsiteY10" fmla="*/ 495057 h 3399686"/>
              <a:gd name="connsiteX11" fmla="*/ 12199681 w 12394891"/>
              <a:gd name="connsiteY11" fmla="*/ 814455 h 3399686"/>
              <a:gd name="connsiteX12" fmla="*/ 12394891 w 12394891"/>
              <a:gd name="connsiteY12" fmla="*/ 887840 h 3399686"/>
              <a:gd name="connsiteX13" fmla="*/ 12394891 w 12394891"/>
              <a:gd name="connsiteY13" fmla="*/ 3399686 h 3399686"/>
              <a:gd name="connsiteX14" fmla="*/ 0 w 12394891"/>
              <a:gd name="connsiteY14" fmla="*/ 3399686 h 339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94891" h="3399686">
                <a:moveTo>
                  <a:pt x="0" y="0"/>
                </a:moveTo>
                <a:lnTo>
                  <a:pt x="17514" y="9883"/>
                </a:lnTo>
                <a:cubicBezTo>
                  <a:pt x="235072" y="171347"/>
                  <a:pt x="430561" y="716249"/>
                  <a:pt x="758083" y="750893"/>
                </a:cubicBezTo>
                <a:cubicBezTo>
                  <a:pt x="1234478" y="801285"/>
                  <a:pt x="1983717" y="402026"/>
                  <a:pt x="2551060" y="413654"/>
                </a:cubicBezTo>
                <a:cubicBezTo>
                  <a:pt x="3118403" y="425283"/>
                  <a:pt x="3672753" y="824543"/>
                  <a:pt x="4162141" y="820667"/>
                </a:cubicBezTo>
                <a:cubicBezTo>
                  <a:pt x="4651529" y="816791"/>
                  <a:pt x="5099773" y="382644"/>
                  <a:pt x="5487385" y="390397"/>
                </a:cubicBezTo>
                <a:cubicBezTo>
                  <a:pt x="5874997" y="398149"/>
                  <a:pt x="6162999" y="787719"/>
                  <a:pt x="6487814" y="867183"/>
                </a:cubicBezTo>
                <a:cubicBezTo>
                  <a:pt x="6812629" y="946647"/>
                  <a:pt x="7089803" y="950524"/>
                  <a:pt x="7436273" y="867183"/>
                </a:cubicBezTo>
                <a:cubicBezTo>
                  <a:pt x="7782742" y="783842"/>
                  <a:pt x="8133542" y="367139"/>
                  <a:pt x="8566628" y="367139"/>
                </a:cubicBezTo>
                <a:cubicBezTo>
                  <a:pt x="8999714" y="367139"/>
                  <a:pt x="9593042" y="845863"/>
                  <a:pt x="10034790" y="867183"/>
                </a:cubicBezTo>
                <a:cubicBezTo>
                  <a:pt x="10476538" y="888502"/>
                  <a:pt x="10758045" y="475675"/>
                  <a:pt x="11217116" y="495057"/>
                </a:cubicBezTo>
                <a:cubicBezTo>
                  <a:pt x="11504035" y="507171"/>
                  <a:pt x="11856933" y="677516"/>
                  <a:pt x="12199681" y="814455"/>
                </a:cubicBezTo>
                <a:lnTo>
                  <a:pt x="12394891" y="887840"/>
                </a:lnTo>
                <a:lnTo>
                  <a:pt x="12394891" y="3399686"/>
                </a:lnTo>
                <a:lnTo>
                  <a:pt x="0" y="3399686"/>
                </a:lnTo>
                <a:close/>
              </a:path>
            </a:pathLst>
          </a:custGeom>
          <a:gradFill>
            <a:gsLst>
              <a:gs pos="0">
                <a:srgbClr val="1DDD46">
                  <a:alpha val="50000"/>
                </a:srgbClr>
              </a:gs>
              <a:gs pos="100000">
                <a:srgbClr val="0293DF">
                  <a:alpha val="50000"/>
                </a:srgbClr>
              </a:gs>
            </a:gsLst>
            <a:lin ang="0" scaled="1"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204" name="Прямоугольник 203">
            <a:extLst>
              <a:ext uri="{FF2B5EF4-FFF2-40B4-BE49-F238E27FC236}">
                <a16:creationId xmlns:a16="http://schemas.microsoft.com/office/drawing/2014/main" xmlns="" id="{33685A1E-7802-4ED1-B6CD-411C77303F6E}"/>
              </a:ext>
            </a:extLst>
          </p:cNvPr>
          <p:cNvSpPr/>
          <p:nvPr/>
        </p:nvSpPr>
        <p:spPr>
          <a:xfrm>
            <a:off x="2728468" y="272078"/>
            <a:ext cx="6025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Akrobat Black" panose="00000A00000000000000" pitchFamily="50" charset="-52"/>
                <a:cs typeface="Arial" panose="020B0604020202020204" pitchFamily="34" charset="0"/>
              </a:rPr>
              <a:t>Методика оценки проектов</a:t>
            </a:r>
          </a:p>
        </p:txBody>
      </p:sp>
      <p:sp>
        <p:nvSpPr>
          <p:cNvPr id="388" name="TextBox 387">
            <a:extLst>
              <a:ext uri="{FF2B5EF4-FFF2-40B4-BE49-F238E27FC236}">
                <a16:creationId xmlns:a16="http://schemas.microsoft.com/office/drawing/2014/main" xmlns="" id="{BC36F55E-C6CB-4890-9071-5F62777E754A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defRPr>
            </a:lvl1pPr>
          </a:lstStyle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9" name="Google Shape;295;p15">
            <a:extLst>
              <a:ext uri="{FF2B5EF4-FFF2-40B4-BE49-F238E27FC236}">
                <a16:creationId xmlns:a16="http://schemas.microsoft.com/office/drawing/2014/main" xmlns="" id="{FF90FAD1-1FE1-4667-B15A-6143B4E78F14}"/>
              </a:ext>
            </a:extLst>
          </p:cNvPr>
          <p:cNvSpPr/>
          <p:nvPr/>
        </p:nvSpPr>
        <p:spPr>
          <a:xfrm>
            <a:off x="9442977" y="2539506"/>
            <a:ext cx="2513960" cy="931900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3. ГРАФИЧЕСКОЕ ОТОБРАЖЕНИЕ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ОЦЕНКИ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292;p15">
            <a:extLst>
              <a:ext uri="{FF2B5EF4-FFF2-40B4-BE49-F238E27FC236}">
                <a16:creationId xmlns:a16="http://schemas.microsoft.com/office/drawing/2014/main" xmlns="" id="{320F4ECC-E6EE-46F4-887A-13345CBA32A7}"/>
              </a:ext>
            </a:extLst>
          </p:cNvPr>
          <p:cNvSpPr/>
          <p:nvPr/>
        </p:nvSpPr>
        <p:spPr>
          <a:xfrm>
            <a:off x="926080" y="2305831"/>
            <a:ext cx="2262653" cy="43936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Выручка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Google Shape;292;p15">
            <a:extLst>
              <a:ext uri="{FF2B5EF4-FFF2-40B4-BE49-F238E27FC236}">
                <a16:creationId xmlns:a16="http://schemas.microsoft.com/office/drawing/2014/main" xmlns="" id="{81692119-82C4-43D0-87F1-49B4A66CD115}"/>
              </a:ext>
            </a:extLst>
          </p:cNvPr>
          <p:cNvSpPr/>
          <p:nvPr/>
        </p:nvSpPr>
        <p:spPr>
          <a:xfrm>
            <a:off x="926080" y="2916936"/>
            <a:ext cx="2260421" cy="4708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Инвестиции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Google Shape;292;p15">
            <a:extLst>
              <a:ext uri="{FF2B5EF4-FFF2-40B4-BE49-F238E27FC236}">
                <a16:creationId xmlns:a16="http://schemas.microsoft.com/office/drawing/2014/main" xmlns="" id="{BBFDDF6F-64FA-4924-83B2-EB968E7FF644}"/>
              </a:ext>
            </a:extLst>
          </p:cNvPr>
          <p:cNvSpPr/>
          <p:nvPr/>
        </p:nvSpPr>
        <p:spPr>
          <a:xfrm>
            <a:off x="926081" y="1641819"/>
            <a:ext cx="2260422" cy="47618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Масштаб проекта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Google Shape;292;p15">
            <a:extLst>
              <a:ext uri="{FF2B5EF4-FFF2-40B4-BE49-F238E27FC236}">
                <a16:creationId xmlns:a16="http://schemas.microsoft.com/office/drawing/2014/main" xmlns="" id="{3D80721E-18D3-4CE0-B197-5B8F4B801F57}"/>
              </a:ext>
            </a:extLst>
          </p:cNvPr>
          <p:cNvSpPr/>
          <p:nvPr/>
        </p:nvSpPr>
        <p:spPr>
          <a:xfrm>
            <a:off x="3515027" y="4191122"/>
            <a:ext cx="2264336" cy="470877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Бюджетная эффективность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Google Shape;292;p15">
            <a:extLst>
              <a:ext uri="{FF2B5EF4-FFF2-40B4-BE49-F238E27FC236}">
                <a16:creationId xmlns:a16="http://schemas.microsoft.com/office/drawing/2014/main" xmlns="" id="{DB1987E6-A785-447B-8F70-9E75C0C6E21B}"/>
              </a:ext>
            </a:extLst>
          </p:cNvPr>
          <p:cNvSpPr/>
          <p:nvPr/>
        </p:nvSpPr>
        <p:spPr>
          <a:xfrm>
            <a:off x="903618" y="4821976"/>
            <a:ext cx="2289886" cy="504626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Рабочие места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Google Shape;292;p15">
            <a:extLst>
              <a:ext uri="{FF2B5EF4-FFF2-40B4-BE49-F238E27FC236}">
                <a16:creationId xmlns:a16="http://schemas.microsoft.com/office/drawing/2014/main" xmlns="" id="{6FE7C7C2-F467-4F3B-B825-A3E209686D42}"/>
              </a:ext>
            </a:extLst>
          </p:cNvPr>
          <p:cNvSpPr/>
          <p:nvPr/>
        </p:nvSpPr>
        <p:spPr>
          <a:xfrm>
            <a:off x="3489259" y="4793000"/>
            <a:ext cx="2330900" cy="52322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Социальная эффективность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Google Shape;292;p15">
            <a:extLst>
              <a:ext uri="{FF2B5EF4-FFF2-40B4-BE49-F238E27FC236}">
                <a16:creationId xmlns:a16="http://schemas.microsoft.com/office/drawing/2014/main" xmlns="" id="{86900830-C543-4986-BBF0-CB6F1092EB13}"/>
              </a:ext>
            </a:extLst>
          </p:cNvPr>
          <p:cNvSpPr/>
          <p:nvPr/>
        </p:nvSpPr>
        <p:spPr>
          <a:xfrm>
            <a:off x="903617" y="4183314"/>
            <a:ext cx="2289887" cy="4708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Собственные средства инвестора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Google Shape;292;p15">
            <a:extLst>
              <a:ext uri="{FF2B5EF4-FFF2-40B4-BE49-F238E27FC236}">
                <a16:creationId xmlns:a16="http://schemas.microsoft.com/office/drawing/2014/main" xmlns="" id="{CAA8B66E-E668-48F6-BDAF-7F018C153F86}"/>
              </a:ext>
            </a:extLst>
          </p:cNvPr>
          <p:cNvSpPr/>
          <p:nvPr/>
        </p:nvSpPr>
        <p:spPr>
          <a:xfrm>
            <a:off x="3497101" y="3523945"/>
            <a:ext cx="2282262" cy="507302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Импортозамещение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Google Shape;292;p15">
            <a:extLst>
              <a:ext uri="{FF2B5EF4-FFF2-40B4-BE49-F238E27FC236}">
                <a16:creationId xmlns:a16="http://schemas.microsoft.com/office/drawing/2014/main" xmlns="" id="{124755CD-0903-458E-81BD-40D1486939B9}"/>
              </a:ext>
            </a:extLst>
          </p:cNvPr>
          <p:cNvSpPr/>
          <p:nvPr/>
        </p:nvSpPr>
        <p:spPr>
          <a:xfrm>
            <a:off x="3490099" y="2329228"/>
            <a:ext cx="2289264" cy="45612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IRR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Проекта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Google Shape;292;p15">
            <a:extLst>
              <a:ext uri="{FF2B5EF4-FFF2-40B4-BE49-F238E27FC236}">
                <a16:creationId xmlns:a16="http://schemas.microsoft.com/office/drawing/2014/main" xmlns="" id="{E4A5D49D-AC8A-46A5-ABD8-9F516202EF0B}"/>
              </a:ext>
            </a:extLst>
          </p:cNvPr>
          <p:cNvSpPr/>
          <p:nvPr/>
        </p:nvSpPr>
        <p:spPr>
          <a:xfrm>
            <a:off x="3520016" y="2916940"/>
            <a:ext cx="2289264" cy="4708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Отрасль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Google Shape;292;p15">
            <a:extLst>
              <a:ext uri="{FF2B5EF4-FFF2-40B4-BE49-F238E27FC236}">
                <a16:creationId xmlns:a16="http://schemas.microsoft.com/office/drawing/2014/main" xmlns="" id="{F9C86FA7-CD5F-469B-B37B-2C5375DB4DF6}"/>
              </a:ext>
            </a:extLst>
          </p:cNvPr>
          <p:cNvSpPr/>
          <p:nvPr/>
        </p:nvSpPr>
        <p:spPr>
          <a:xfrm>
            <a:off x="3503754" y="1632031"/>
            <a:ext cx="2260422" cy="496389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налогов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Google Shape;292;p15">
            <a:extLst>
              <a:ext uri="{FF2B5EF4-FFF2-40B4-BE49-F238E27FC236}">
                <a16:creationId xmlns:a16="http://schemas.microsoft.com/office/drawing/2014/main" xmlns="" id="{613B1972-85D0-415E-ABAB-9E12EDEF0C8C}"/>
              </a:ext>
            </a:extLst>
          </p:cNvPr>
          <p:cNvSpPr/>
          <p:nvPr/>
        </p:nvSpPr>
        <p:spPr>
          <a:xfrm>
            <a:off x="6964859" y="1708898"/>
            <a:ext cx="2179378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КОМАНДА ПРОЕКТА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Google Shape;292;p15">
            <a:extLst>
              <a:ext uri="{FF2B5EF4-FFF2-40B4-BE49-F238E27FC236}">
                <a16:creationId xmlns:a16="http://schemas.microsoft.com/office/drawing/2014/main" xmlns="" id="{EC4F88BC-2866-46AB-A7D0-D48A7C7087E5}"/>
              </a:ext>
            </a:extLst>
          </p:cNvPr>
          <p:cNvSpPr/>
          <p:nvPr/>
        </p:nvSpPr>
        <p:spPr>
          <a:xfrm>
            <a:off x="6979332" y="2243983"/>
            <a:ext cx="2179378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ФЕДЕРАЛЬНАЯ ПОДДЕРЖКА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Google Shape;292;p15">
            <a:extLst>
              <a:ext uri="{FF2B5EF4-FFF2-40B4-BE49-F238E27FC236}">
                <a16:creationId xmlns:a16="http://schemas.microsoft.com/office/drawing/2014/main" xmlns="" id="{87F67038-5EE6-4BF5-9488-0E8C64718457}"/>
              </a:ext>
            </a:extLst>
          </p:cNvPr>
          <p:cNvSpPr/>
          <p:nvPr/>
        </p:nvSpPr>
        <p:spPr>
          <a:xfrm>
            <a:off x="6982530" y="2772991"/>
            <a:ext cx="2179378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ЗАПУСКАЮЩИЙ ПРОЕКТ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Google Shape;292;p15">
            <a:extLst>
              <a:ext uri="{FF2B5EF4-FFF2-40B4-BE49-F238E27FC236}">
                <a16:creationId xmlns:a16="http://schemas.microsoft.com/office/drawing/2014/main" xmlns="" id="{4A773F65-B2B9-47B3-ACC5-B8A73FAF9D8E}"/>
              </a:ext>
            </a:extLst>
          </p:cNvPr>
          <p:cNvSpPr/>
          <p:nvPr/>
        </p:nvSpPr>
        <p:spPr>
          <a:xfrm>
            <a:off x="6984874" y="3319183"/>
            <a:ext cx="2179441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ВОЗМОЖНОСТЬ МАСШТАБИРОВАНИЯ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Google Shape;292;p15">
            <a:extLst>
              <a:ext uri="{FF2B5EF4-FFF2-40B4-BE49-F238E27FC236}">
                <a16:creationId xmlns:a16="http://schemas.microsoft.com/office/drawing/2014/main" xmlns="" id="{648E007B-46C5-466E-BB44-6CBCD29768D6}"/>
              </a:ext>
            </a:extLst>
          </p:cNvPr>
          <p:cNvSpPr/>
          <p:nvPr/>
        </p:nvSpPr>
        <p:spPr>
          <a:xfrm>
            <a:off x="6984874" y="3851075"/>
            <a:ext cx="2177034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СООТВЕТСТВИЕ НАЦ. ЦЕЛЯМ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Google Shape;292;p15">
            <a:extLst>
              <a:ext uri="{FF2B5EF4-FFF2-40B4-BE49-F238E27FC236}">
                <a16:creationId xmlns:a16="http://schemas.microsoft.com/office/drawing/2014/main" xmlns="" id="{F4A68ADD-872F-4BB6-8510-A817858ED0C4}"/>
              </a:ext>
            </a:extLst>
          </p:cNvPr>
          <p:cNvSpPr/>
          <p:nvPr/>
        </p:nvSpPr>
        <p:spPr>
          <a:xfrm>
            <a:off x="7006451" y="4391885"/>
            <a:ext cx="2186527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cs typeface="Times New Roman" pitchFamily="18" charset="0"/>
                <a:sym typeface="Nunito"/>
              </a:rPr>
              <a:t>НАЛИЧИЕ АНАЛОГОВ В РОССИИ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Google Shape;292;p15">
            <a:extLst>
              <a:ext uri="{FF2B5EF4-FFF2-40B4-BE49-F238E27FC236}">
                <a16:creationId xmlns:a16="http://schemas.microsoft.com/office/drawing/2014/main" xmlns="" id="{FE9C4B99-DC9F-4430-9C10-B8F44E010140}"/>
              </a:ext>
            </a:extLst>
          </p:cNvPr>
          <p:cNvSpPr/>
          <p:nvPr/>
        </p:nvSpPr>
        <p:spPr>
          <a:xfrm>
            <a:off x="6992625" y="4952040"/>
            <a:ext cx="2181183" cy="438953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" sz="1400" dirty="0">
                <a:latin typeface="Times New Roman" pitchFamily="18" charset="0"/>
                <a:cs typeface="Times New Roman" pitchFamily="18" charset="0"/>
                <a:sym typeface="Nunito"/>
              </a:rPr>
              <a:t>НАЛИЧИЕ АНАЛОГОВ В МИРЕ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Google Shape;292;p15">
            <a:extLst>
              <a:ext uri="{FF2B5EF4-FFF2-40B4-BE49-F238E27FC236}">
                <a16:creationId xmlns:a16="http://schemas.microsoft.com/office/drawing/2014/main" xmlns="" id="{8192C148-369A-4D49-832E-899330FDF4E3}"/>
              </a:ext>
            </a:extLst>
          </p:cNvPr>
          <p:cNvSpPr/>
          <p:nvPr/>
        </p:nvSpPr>
        <p:spPr>
          <a:xfrm>
            <a:off x="903618" y="3549159"/>
            <a:ext cx="2289886" cy="470878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ROE </a:t>
            </a:r>
            <a:r>
              <a:rPr lang="ru-RU" sz="1400" dirty="0">
                <a:latin typeface="Times New Roman" pitchFamily="18" charset="0"/>
                <a:ea typeface="Nunito"/>
                <a:cs typeface="Times New Roman" pitchFamily="18" charset="0"/>
                <a:sym typeface="Nunito"/>
              </a:rPr>
              <a:t>Проекта</a:t>
            </a:r>
            <a:endParaRPr sz="1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xmlns="" id="{96701FC9-2C23-47C2-A754-747E5BD940D0}"/>
              </a:ext>
            </a:extLst>
          </p:cNvPr>
          <p:cNvGrpSpPr/>
          <p:nvPr/>
        </p:nvGrpSpPr>
        <p:grpSpPr>
          <a:xfrm>
            <a:off x="10343158" y="1001104"/>
            <a:ext cx="1753334" cy="1433049"/>
            <a:chOff x="-70712" y="1220333"/>
            <a:chExt cx="1753334" cy="1433049"/>
          </a:xfrm>
        </p:grpSpPr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xmlns="" id="{CBF9A938-7620-406A-9549-4383B6A211E4}"/>
                </a:ext>
              </a:extLst>
            </p:cNvPr>
            <p:cNvSpPr/>
            <p:nvPr/>
          </p:nvSpPr>
          <p:spPr>
            <a:xfrm>
              <a:off x="46063" y="1220333"/>
              <a:ext cx="1547664" cy="14330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xmlns="" id="{9F0F2DF8-174B-4E46-933E-3B8CC627DADA}"/>
                </a:ext>
              </a:extLst>
            </p:cNvPr>
            <p:cNvSpPr/>
            <p:nvPr/>
          </p:nvSpPr>
          <p:spPr>
            <a:xfrm>
              <a:off x="-70712" y="1476653"/>
              <a:ext cx="175333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ysClr val="windowText" lastClr="000000"/>
                  </a:solidFill>
                </a:rPr>
                <a:t>252 </a:t>
              </a:r>
            </a:p>
            <a:p>
              <a:pPr algn="ctr"/>
              <a:r>
                <a:rPr lang="ru-RU" sz="1400" b="1" dirty="0">
                  <a:solidFill>
                    <a:sysClr val="windowText" lastClr="000000"/>
                  </a:solidFill>
                </a:rPr>
                <a:t>параметра оценки проекта</a:t>
              </a: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xmlns="" id="{A2BFFB12-9E18-4C2A-9CCB-45C92929B9C8}"/>
              </a:ext>
            </a:extLst>
          </p:cNvPr>
          <p:cNvGrpSpPr/>
          <p:nvPr/>
        </p:nvGrpSpPr>
        <p:grpSpPr>
          <a:xfrm>
            <a:off x="9351818" y="222570"/>
            <a:ext cx="1753334" cy="1433049"/>
            <a:chOff x="3625708" y="5238238"/>
            <a:chExt cx="1753334" cy="1433049"/>
          </a:xfrm>
        </p:grpSpPr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xmlns="" id="{438F9457-3D10-4C67-BD1A-D82AEBCBC61D}"/>
                </a:ext>
              </a:extLst>
            </p:cNvPr>
            <p:cNvSpPr/>
            <p:nvPr/>
          </p:nvSpPr>
          <p:spPr>
            <a:xfrm>
              <a:off x="3716867" y="5238238"/>
              <a:ext cx="1547664" cy="1433049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xmlns="" id="{FA1D5E9C-EF4F-4F9B-AA3D-D15D86B80386}"/>
                </a:ext>
              </a:extLst>
            </p:cNvPr>
            <p:cNvSpPr/>
            <p:nvPr/>
          </p:nvSpPr>
          <p:spPr>
            <a:xfrm>
              <a:off x="3625708" y="5303135"/>
              <a:ext cx="175333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ysClr val="windowText" lastClr="000000"/>
                  </a:solidFill>
                </a:rPr>
                <a:t>3 </a:t>
              </a:r>
            </a:p>
            <a:p>
              <a:pPr algn="ctr"/>
              <a:r>
                <a:rPr lang="ru-RU" sz="1400" b="1" dirty="0">
                  <a:solidFill>
                    <a:sysClr val="windowText" lastClr="000000"/>
                  </a:solidFill>
                </a:rPr>
                <a:t>периода </a:t>
              </a:r>
            </a:p>
            <a:p>
              <a:pPr algn="ctr"/>
              <a:r>
                <a:rPr lang="ru-RU" sz="1400" b="1" dirty="0">
                  <a:solidFill>
                    <a:sysClr val="windowText" lastClr="000000"/>
                  </a:solidFill>
                </a:rPr>
                <a:t>оценки </a:t>
              </a:r>
            </a:p>
            <a:p>
              <a:pPr algn="ctr"/>
              <a:r>
                <a:rPr lang="ru-RU" sz="1400" b="1" dirty="0">
                  <a:solidFill>
                    <a:sysClr val="windowText" lastClr="000000"/>
                  </a:solidFill>
                </a:rPr>
                <a:t>(2022-2027-2032)</a:t>
              </a:r>
            </a:p>
          </p:txBody>
        </p:sp>
      </p:grpSp>
      <p:sp>
        <p:nvSpPr>
          <p:cNvPr id="70" name="Стрелка вправо 4">
            <a:extLst>
              <a:ext uri="{FF2B5EF4-FFF2-40B4-BE49-F238E27FC236}">
                <a16:creationId xmlns:a16="http://schemas.microsoft.com/office/drawing/2014/main" xmlns="" id="{28BA21E2-868B-45AE-ADFB-10CDD8DD1B6C}"/>
              </a:ext>
            </a:extLst>
          </p:cNvPr>
          <p:cNvSpPr/>
          <p:nvPr/>
        </p:nvSpPr>
        <p:spPr>
          <a:xfrm>
            <a:off x="4962543" y="1087956"/>
            <a:ext cx="393341" cy="330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трелка вправо 45">
            <a:extLst>
              <a:ext uri="{FF2B5EF4-FFF2-40B4-BE49-F238E27FC236}">
                <a16:creationId xmlns:a16="http://schemas.microsoft.com/office/drawing/2014/main" xmlns="" id="{26FC9A73-464A-4104-B5AD-B4F54CEF2521}"/>
              </a:ext>
            </a:extLst>
          </p:cNvPr>
          <p:cNvSpPr/>
          <p:nvPr/>
        </p:nvSpPr>
        <p:spPr>
          <a:xfrm>
            <a:off x="8671907" y="1167673"/>
            <a:ext cx="393341" cy="330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трелка вправо 46">
            <a:extLst>
              <a:ext uri="{FF2B5EF4-FFF2-40B4-BE49-F238E27FC236}">
                <a16:creationId xmlns:a16="http://schemas.microsoft.com/office/drawing/2014/main" xmlns="" id="{3AE0BACF-B289-4142-882E-5D52890F6CD0}"/>
              </a:ext>
            </a:extLst>
          </p:cNvPr>
          <p:cNvSpPr/>
          <p:nvPr/>
        </p:nvSpPr>
        <p:spPr>
          <a:xfrm rot="5400000">
            <a:off x="10104391" y="2101305"/>
            <a:ext cx="393341" cy="330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Google Shape;292;p15">
            <a:extLst>
              <a:ext uri="{FF2B5EF4-FFF2-40B4-BE49-F238E27FC236}">
                <a16:creationId xmlns:a16="http://schemas.microsoft.com/office/drawing/2014/main" xmlns="" id="{29C84998-F03E-4288-AC09-AD0295164A38}"/>
              </a:ext>
            </a:extLst>
          </p:cNvPr>
          <p:cNvSpPr/>
          <p:nvPr/>
        </p:nvSpPr>
        <p:spPr>
          <a:xfrm>
            <a:off x="1680281" y="941358"/>
            <a:ext cx="2953684" cy="539676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ОЦЕНКА ПРОЕКТОВ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Google Shape;293;p15">
            <a:extLst>
              <a:ext uri="{FF2B5EF4-FFF2-40B4-BE49-F238E27FC236}">
                <a16:creationId xmlns:a16="http://schemas.microsoft.com/office/drawing/2014/main" xmlns="" id="{AFEA29AE-792A-4A91-80D1-F0E440470663}"/>
              </a:ext>
            </a:extLst>
          </p:cNvPr>
          <p:cNvSpPr/>
          <p:nvPr/>
        </p:nvSpPr>
        <p:spPr>
          <a:xfrm>
            <a:off x="5992809" y="1022417"/>
            <a:ext cx="2587939" cy="561271"/>
          </a:xfrm>
          <a:prstGeom prst="roundRect">
            <a:avLst>
              <a:gd name="adj" fmla="val 16667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2. КОРРЕКТИРОВКА ПОКАЗАТЕЛЕЙ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8B15BF60-A265-4102-B06A-2A21F1247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27" t="49191" r="22233" b="10378"/>
          <a:stretch/>
        </p:blipFill>
        <p:spPr bwMode="auto">
          <a:xfrm>
            <a:off x="9390614" y="3568194"/>
            <a:ext cx="2618686" cy="23276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151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: скругленные верхние углы 110">
            <a:extLst>
              <a:ext uri="{FF2B5EF4-FFF2-40B4-BE49-F238E27FC236}">
                <a16:creationId xmlns:a16="http://schemas.microsoft.com/office/drawing/2014/main" xmlns="" id="{B73E4279-E5B0-4316-BD82-A8340FE5A224}"/>
              </a:ext>
            </a:extLst>
          </p:cNvPr>
          <p:cNvSpPr/>
          <p:nvPr/>
        </p:nvSpPr>
        <p:spPr>
          <a:xfrm>
            <a:off x="591207" y="5808437"/>
            <a:ext cx="2587300" cy="547913"/>
          </a:xfrm>
          <a:prstGeom prst="round2SameRect">
            <a:avLst>
              <a:gd name="adj1" fmla="val 0"/>
              <a:gd name="adj2" fmla="val 16622"/>
            </a:avLst>
          </a:prstGeom>
          <a:pattFill prst="wdUpDiag">
            <a:fgClr>
              <a:srgbClr val="25C9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Прямоугольник: скругленные углы 102">
            <a:extLst>
              <a:ext uri="{FF2B5EF4-FFF2-40B4-BE49-F238E27FC236}">
                <a16:creationId xmlns:a16="http://schemas.microsoft.com/office/drawing/2014/main" xmlns="" id="{DA3E9EC6-557E-48E4-829B-47AF3F33A7E5}"/>
              </a:ext>
            </a:extLst>
          </p:cNvPr>
          <p:cNvSpPr/>
          <p:nvPr/>
        </p:nvSpPr>
        <p:spPr>
          <a:xfrm>
            <a:off x="591208" y="2521763"/>
            <a:ext cx="11005179" cy="918479"/>
          </a:xfrm>
          <a:prstGeom prst="roundRect">
            <a:avLst>
              <a:gd name="adj" fmla="val 11822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2CEA01BA-AB94-4E20-AA11-4DBF513ADE55}"/>
              </a:ext>
            </a:extLst>
          </p:cNvPr>
          <p:cNvCxnSpPr>
            <a:cxnSpLocks/>
          </p:cNvCxnSpPr>
          <p:nvPr/>
        </p:nvCxnSpPr>
        <p:spPr>
          <a:xfrm>
            <a:off x="6096000" y="2717134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98D074DE-CC9B-4E28-A8F4-26F1F666BC45}"/>
              </a:ext>
            </a:extLst>
          </p:cNvPr>
          <p:cNvCxnSpPr>
            <a:cxnSpLocks/>
          </p:cNvCxnSpPr>
          <p:nvPr/>
        </p:nvCxnSpPr>
        <p:spPr>
          <a:xfrm>
            <a:off x="8738035" y="2717134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xmlns="" id="{6E2764FD-2D41-4C04-AAA4-F0AFB0CDC219}"/>
              </a:ext>
            </a:extLst>
          </p:cNvPr>
          <p:cNvCxnSpPr>
            <a:cxnSpLocks/>
          </p:cNvCxnSpPr>
          <p:nvPr/>
        </p:nvCxnSpPr>
        <p:spPr>
          <a:xfrm>
            <a:off x="2970748" y="2717134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20078-B539-443C-BC62-6A9C2FF9CE35}"/>
              </a:ext>
            </a:extLst>
          </p:cNvPr>
          <p:cNvSpPr txBox="1"/>
          <p:nvPr/>
        </p:nvSpPr>
        <p:spPr>
          <a:xfrm>
            <a:off x="447675" y="406733"/>
            <a:ext cx="65657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 dirty="0"/>
              <a:t>ЛЬГОТНЫЕ ЗАЙМЫ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27E52E3-9A9F-4842-AACF-C4A1F5335EB9}"/>
              </a:ext>
            </a:extLst>
          </p:cNvPr>
          <p:cNvSpPr/>
          <p:nvPr/>
        </p:nvSpPr>
        <p:spPr>
          <a:xfrm>
            <a:off x="591208" y="1449048"/>
            <a:ext cx="11005180" cy="918479"/>
          </a:xfrm>
          <a:prstGeom prst="roundRect">
            <a:avLst>
              <a:gd name="adj" fmla="val 10826"/>
            </a:avLst>
          </a:prstGeom>
          <a:noFill/>
          <a:ln w="12700">
            <a:solidFill>
              <a:srgbClr val="0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AE0C70-970D-4828-AB82-852491B39787}"/>
              </a:ext>
            </a:extLst>
          </p:cNvPr>
          <p:cNvSpPr txBox="1"/>
          <p:nvPr/>
        </p:nvSpPr>
        <p:spPr>
          <a:xfrm>
            <a:off x="1377588" y="1698827"/>
            <a:ext cx="1393490" cy="420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ФОНД РАЗВИТИЯ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ЮГРЫ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CAA23A5F-A8ED-44CC-8061-6E8FC726E41C}"/>
              </a:ext>
            </a:extLst>
          </p:cNvPr>
          <p:cNvGrpSpPr/>
          <p:nvPr/>
        </p:nvGrpSpPr>
        <p:grpSpPr>
          <a:xfrm>
            <a:off x="765524" y="1620200"/>
            <a:ext cx="581980" cy="581980"/>
            <a:chOff x="765524" y="1620200"/>
            <a:chExt cx="581980" cy="581980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xmlns="" id="{A4379CAD-C983-49F7-9AB3-C4F6D99F4266}"/>
                </a:ext>
              </a:extLst>
            </p:cNvPr>
            <p:cNvSpPr/>
            <p:nvPr/>
          </p:nvSpPr>
          <p:spPr>
            <a:xfrm>
              <a:off x="765524" y="1620200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CA3DA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xmlns="" id="{6EF9D831-6923-42C9-BCA0-C730C7C54E18}"/>
                </a:ext>
              </a:extLst>
            </p:cNvPr>
            <p:cNvGrpSpPr/>
            <p:nvPr/>
          </p:nvGrpSpPr>
          <p:grpSpPr>
            <a:xfrm>
              <a:off x="873230" y="1784188"/>
              <a:ext cx="366569" cy="254006"/>
              <a:chOff x="7741525" y="63858"/>
              <a:chExt cx="507812" cy="351879"/>
            </a:xfrm>
          </p:grpSpPr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xmlns="" id="{072686C0-ED50-48A4-A4B6-79994CC2A195}"/>
                  </a:ext>
                </a:extLst>
              </p:cNvPr>
              <p:cNvSpPr/>
              <p:nvPr/>
            </p:nvSpPr>
            <p:spPr>
              <a:xfrm>
                <a:off x="7741525" y="63858"/>
                <a:ext cx="274937" cy="351878"/>
              </a:xfrm>
              <a:custGeom>
                <a:avLst/>
                <a:gdLst>
                  <a:gd name="connsiteX0" fmla="*/ 274938 w 274937"/>
                  <a:gd name="connsiteY0" fmla="*/ 351879 h 351878"/>
                  <a:gd name="connsiteX1" fmla="*/ 137469 w 274937"/>
                  <a:gd name="connsiteY1" fmla="*/ 351879 h 351878"/>
                  <a:gd name="connsiteX2" fmla="*/ 0 w 274937"/>
                  <a:gd name="connsiteY2" fmla="*/ 117977 h 351878"/>
                  <a:gd name="connsiteX3" fmla="*/ 68734 w 274937"/>
                  <a:gd name="connsiteY3" fmla="*/ 0 h 35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937" h="351878">
                    <a:moveTo>
                      <a:pt x="274938" y="351879"/>
                    </a:moveTo>
                    <a:lnTo>
                      <a:pt x="137469" y="351879"/>
                    </a:lnTo>
                    <a:lnTo>
                      <a:pt x="0" y="117977"/>
                    </a:lnTo>
                    <a:lnTo>
                      <a:pt x="68734" y="0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: фигура 24">
                <a:extLst>
                  <a:ext uri="{FF2B5EF4-FFF2-40B4-BE49-F238E27FC236}">
                    <a16:creationId xmlns:a16="http://schemas.microsoft.com/office/drawing/2014/main" xmlns="" id="{FA953B79-B1F6-4BA1-843B-558E100665F0}"/>
                  </a:ext>
                </a:extLst>
              </p:cNvPr>
              <p:cNvSpPr/>
              <p:nvPr/>
            </p:nvSpPr>
            <p:spPr>
              <a:xfrm>
                <a:off x="7822570" y="63858"/>
                <a:ext cx="137468" cy="117976"/>
              </a:xfrm>
              <a:custGeom>
                <a:avLst/>
                <a:gdLst>
                  <a:gd name="connsiteX0" fmla="*/ 68734 w 137468"/>
                  <a:gd name="connsiteY0" fmla="*/ 117977 h 117976"/>
                  <a:gd name="connsiteX1" fmla="*/ 137469 w 137468"/>
                  <a:gd name="connsiteY1" fmla="*/ 0 h 117976"/>
                  <a:gd name="connsiteX2" fmla="*/ 0 w 137468"/>
                  <a:gd name="connsiteY2" fmla="*/ 0 h 1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68" h="117976">
                    <a:moveTo>
                      <a:pt x="68734" y="117977"/>
                    </a:moveTo>
                    <a:lnTo>
                      <a:pt x="137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9200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: фигура 25">
                <a:extLst>
                  <a:ext uri="{FF2B5EF4-FFF2-40B4-BE49-F238E27FC236}">
                    <a16:creationId xmlns:a16="http://schemas.microsoft.com/office/drawing/2014/main" xmlns="" id="{CAF302A9-C77F-4B9F-A37B-CCA4E6C1BDA6}"/>
                  </a:ext>
                </a:extLst>
              </p:cNvPr>
              <p:cNvSpPr/>
              <p:nvPr/>
            </p:nvSpPr>
            <p:spPr>
              <a:xfrm>
                <a:off x="7960038" y="106946"/>
                <a:ext cx="177478" cy="308791"/>
              </a:xfrm>
              <a:custGeom>
                <a:avLst/>
                <a:gdLst>
                  <a:gd name="connsiteX0" fmla="*/ 108744 w 177478"/>
                  <a:gd name="connsiteY0" fmla="*/ 0 h 308791"/>
                  <a:gd name="connsiteX1" fmla="*/ 177478 w 177478"/>
                  <a:gd name="connsiteY1" fmla="*/ 119003 h 308791"/>
                  <a:gd name="connsiteX2" fmla="*/ 69760 w 177478"/>
                  <a:gd name="connsiteY2" fmla="*/ 308792 h 308791"/>
                  <a:gd name="connsiteX3" fmla="*/ 0 w 177478"/>
                  <a:gd name="connsiteY3" fmla="*/ 189789 h 3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78" h="308791">
                    <a:moveTo>
                      <a:pt x="108744" y="0"/>
                    </a:moveTo>
                    <a:lnTo>
                      <a:pt x="177478" y="119003"/>
                    </a:lnTo>
                    <a:lnTo>
                      <a:pt x="69760" y="308792"/>
                    </a:lnTo>
                    <a:lnTo>
                      <a:pt x="0" y="189789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: фигура 26">
                <a:extLst>
                  <a:ext uri="{FF2B5EF4-FFF2-40B4-BE49-F238E27FC236}">
                    <a16:creationId xmlns:a16="http://schemas.microsoft.com/office/drawing/2014/main" xmlns="" id="{2D34ABFE-5F2F-4FA2-A096-115E12D74760}"/>
                  </a:ext>
                </a:extLst>
              </p:cNvPr>
              <p:cNvSpPr/>
              <p:nvPr/>
            </p:nvSpPr>
            <p:spPr>
              <a:xfrm>
                <a:off x="8075963" y="237233"/>
                <a:ext cx="173374" cy="178504"/>
              </a:xfrm>
              <a:custGeom>
                <a:avLst/>
                <a:gdLst>
                  <a:gd name="connsiteX0" fmla="*/ 67709 w 173374"/>
                  <a:gd name="connsiteY0" fmla="*/ 0 h 178504"/>
                  <a:gd name="connsiteX1" fmla="*/ 0 w 173374"/>
                  <a:gd name="connsiteY1" fmla="*/ 119003 h 178504"/>
                  <a:gd name="connsiteX2" fmla="*/ 34880 w 173374"/>
                  <a:gd name="connsiteY2" fmla="*/ 178504 h 178504"/>
                  <a:gd name="connsiteX3" fmla="*/ 173375 w 173374"/>
                  <a:gd name="connsiteY3" fmla="*/ 178504 h 17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374" h="178504">
                    <a:moveTo>
                      <a:pt x="67709" y="0"/>
                    </a:moveTo>
                    <a:lnTo>
                      <a:pt x="0" y="119003"/>
                    </a:lnTo>
                    <a:lnTo>
                      <a:pt x="34880" y="178504"/>
                    </a:lnTo>
                    <a:lnTo>
                      <a:pt x="173375" y="178504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DDF243F-62C1-4283-BCD8-162EEBC31EF4}"/>
              </a:ext>
            </a:extLst>
          </p:cNvPr>
          <p:cNvGrpSpPr/>
          <p:nvPr/>
        </p:nvGrpSpPr>
        <p:grpSpPr>
          <a:xfrm>
            <a:off x="765524" y="2696446"/>
            <a:ext cx="581980" cy="581980"/>
            <a:chOff x="765524" y="2696446"/>
            <a:chExt cx="581980" cy="581980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xmlns="" id="{7C530475-2CB1-4735-9C1A-A97DEFC02951}"/>
                </a:ext>
              </a:extLst>
            </p:cNvPr>
            <p:cNvSpPr/>
            <p:nvPr/>
          </p:nvSpPr>
          <p:spPr>
            <a:xfrm>
              <a:off x="765524" y="2696446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25C9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2" descr="Картинки по запросу &quot;лого ФРП&quot;&quot;">
              <a:extLst>
                <a:ext uri="{FF2B5EF4-FFF2-40B4-BE49-F238E27FC236}">
                  <a16:creationId xmlns:a16="http://schemas.microsoft.com/office/drawing/2014/main" xmlns="" id="{F947628C-E828-4E2C-91DC-295B805092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46"/>
            <a:stretch/>
          </p:blipFill>
          <p:spPr bwMode="auto">
            <a:xfrm>
              <a:off x="918404" y="2862048"/>
              <a:ext cx="353238" cy="25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89AFBE1C-0F97-487D-8E71-CEB4EE8BC05E}"/>
              </a:ext>
            </a:extLst>
          </p:cNvPr>
          <p:cNvGrpSpPr/>
          <p:nvPr/>
        </p:nvGrpSpPr>
        <p:grpSpPr>
          <a:xfrm>
            <a:off x="1448723" y="2849308"/>
            <a:ext cx="1544868" cy="276999"/>
            <a:chOff x="1448723" y="2849308"/>
            <a:chExt cx="1544868" cy="27699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8481852A-3B31-4BE1-B522-BF2666A58147}"/>
                </a:ext>
              </a:extLst>
            </p:cNvPr>
            <p:cNvSpPr txBox="1"/>
            <p:nvPr/>
          </p:nvSpPr>
          <p:spPr>
            <a:xfrm>
              <a:off x="1879936" y="2849308"/>
              <a:ext cx="111365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  <a:defRPr sz="100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defRPr>
              </a:lvl1pPr>
            </a:lstStyle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ru-RU" sz="600" dirty="0"/>
                <a:t>ФОНД РАЗВИТИЯ</a:t>
              </a:r>
            </a:p>
            <a:p>
              <a:pPr>
                <a:lnSpc>
                  <a:spcPct val="100000"/>
                </a:lnSpc>
                <a:spcAft>
                  <a:spcPts val="0"/>
                </a:spcAft>
              </a:pPr>
              <a:r>
                <a:rPr lang="ru-RU" sz="600" dirty="0"/>
                <a:t>ПРОМЫШЛЕННОСТИ</a:t>
              </a:r>
            </a:p>
          </p:txBody>
        </p:sp>
        <p:pic>
          <p:nvPicPr>
            <p:cNvPr id="38" name="Picture 2" descr="Картинки по запросу &quot;лого ФРП&quot;&quot;">
              <a:extLst>
                <a:ext uri="{FF2B5EF4-FFF2-40B4-BE49-F238E27FC236}">
                  <a16:creationId xmlns:a16="http://schemas.microsoft.com/office/drawing/2014/main" xmlns="" id="{D117EA63-27BB-44DF-9D85-3467575FB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2"/>
            <a:stretch/>
          </p:blipFill>
          <p:spPr bwMode="auto">
            <a:xfrm>
              <a:off x="1448723" y="2879506"/>
              <a:ext cx="431214" cy="2158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19D64BE-221C-4058-98DF-0310CF60A6AF}"/>
              </a:ext>
            </a:extLst>
          </p:cNvPr>
          <p:cNvGrpSpPr/>
          <p:nvPr/>
        </p:nvGrpSpPr>
        <p:grpSpPr>
          <a:xfrm>
            <a:off x="3190122" y="1615061"/>
            <a:ext cx="2640674" cy="590931"/>
            <a:chOff x="1412170" y="4442188"/>
            <a:chExt cx="2640674" cy="59093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52D7DCC-3AA1-4486-BCBD-B423B9FF1D3C}"/>
                </a:ext>
              </a:extLst>
            </p:cNvPr>
            <p:cNvSpPr txBox="1"/>
            <p:nvPr/>
          </p:nvSpPr>
          <p:spPr>
            <a:xfrm>
              <a:off x="3195289" y="4631988"/>
              <a:ext cx="85755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63693A-A54F-457D-9A2B-A827085949C7}"/>
                </a:ext>
              </a:extLst>
            </p:cNvPr>
            <p:cNvSpPr txBox="1"/>
            <p:nvPr/>
          </p:nvSpPr>
          <p:spPr>
            <a:xfrm>
              <a:off x="1412170" y="4442188"/>
              <a:ext cx="74295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5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2F6AE21-9B95-4397-B7E6-A238042FC873}"/>
                </a:ext>
              </a:extLst>
            </p:cNvPr>
            <p:cNvSpPr txBox="1"/>
            <p:nvPr/>
          </p:nvSpPr>
          <p:spPr>
            <a:xfrm>
              <a:off x="2031670" y="4442188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500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30D0DC91-A7E7-4FD5-86ED-D1708F224A81}"/>
              </a:ext>
            </a:extLst>
          </p:cNvPr>
          <p:cNvGrpSpPr/>
          <p:nvPr/>
        </p:nvGrpSpPr>
        <p:grpSpPr>
          <a:xfrm>
            <a:off x="3190121" y="2684838"/>
            <a:ext cx="2939930" cy="593627"/>
            <a:chOff x="1412169" y="5389135"/>
            <a:chExt cx="2939930" cy="59362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25B8220-54D2-4C2D-8B49-773FAA2C6CED}"/>
                </a:ext>
              </a:extLst>
            </p:cNvPr>
            <p:cNvSpPr txBox="1"/>
            <p:nvPr/>
          </p:nvSpPr>
          <p:spPr>
            <a:xfrm>
              <a:off x="1412169" y="5389135"/>
              <a:ext cx="74295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5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15CC4845-FE96-432D-894C-E0230FDB5009}"/>
                </a:ext>
              </a:extLst>
            </p:cNvPr>
            <p:cNvSpPr txBox="1"/>
            <p:nvPr/>
          </p:nvSpPr>
          <p:spPr>
            <a:xfrm>
              <a:off x="2031669" y="5389135"/>
              <a:ext cx="176004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2 000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5E82452C-52B0-4FA2-B6D0-42DC3A72FBBA}"/>
                </a:ext>
              </a:extLst>
            </p:cNvPr>
            <p:cNvSpPr txBox="1"/>
            <p:nvPr/>
          </p:nvSpPr>
          <p:spPr>
            <a:xfrm>
              <a:off x="3548894" y="5582652"/>
              <a:ext cx="80320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96E5513-73F6-41AA-9B3E-8E74AA4415F2}"/>
              </a:ext>
            </a:extLst>
          </p:cNvPr>
          <p:cNvSpPr txBox="1"/>
          <p:nvPr/>
        </p:nvSpPr>
        <p:spPr>
          <a:xfrm>
            <a:off x="2970748" y="1190516"/>
            <a:ext cx="312524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СУММА ЗАЙМА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0F304D7D-7B4B-45F7-9EBD-F21C756DE1CD}"/>
              </a:ext>
            </a:extLst>
          </p:cNvPr>
          <p:cNvCxnSpPr>
            <a:cxnSpLocks/>
          </p:cNvCxnSpPr>
          <p:nvPr/>
        </p:nvCxnSpPr>
        <p:spPr>
          <a:xfrm>
            <a:off x="6096000" y="1644419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D5ADF4C-C925-4AD2-92F0-45F284EF5282}"/>
              </a:ext>
            </a:extLst>
          </p:cNvPr>
          <p:cNvCxnSpPr>
            <a:cxnSpLocks/>
          </p:cNvCxnSpPr>
          <p:nvPr/>
        </p:nvCxnSpPr>
        <p:spPr>
          <a:xfrm>
            <a:off x="8738035" y="1644419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FD78CD97-6A0E-427E-8C1A-F843B8AAC606}"/>
              </a:ext>
            </a:extLst>
          </p:cNvPr>
          <p:cNvCxnSpPr>
            <a:cxnSpLocks/>
          </p:cNvCxnSpPr>
          <p:nvPr/>
        </p:nvCxnSpPr>
        <p:spPr>
          <a:xfrm>
            <a:off x="2970748" y="1644419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DEFF5F-2565-4743-9F9C-5FBE5003FE23}"/>
              </a:ext>
            </a:extLst>
          </p:cNvPr>
          <p:cNvSpPr txBox="1"/>
          <p:nvPr/>
        </p:nvSpPr>
        <p:spPr>
          <a:xfrm>
            <a:off x="6096000" y="1190516"/>
            <a:ext cx="264203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ЗАЙМА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1F28BFD-C6C1-4F56-9FC0-316B9BF1F104}"/>
              </a:ext>
            </a:extLst>
          </p:cNvPr>
          <p:cNvSpPr txBox="1"/>
          <p:nvPr/>
        </p:nvSpPr>
        <p:spPr>
          <a:xfrm>
            <a:off x="8738034" y="1190516"/>
            <a:ext cx="28583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DD394E7-6A11-49A2-84AE-3DE76B5A4AE3}"/>
              </a:ext>
            </a:extLst>
          </p:cNvPr>
          <p:cNvGrpSpPr/>
          <p:nvPr/>
        </p:nvGrpSpPr>
        <p:grpSpPr>
          <a:xfrm>
            <a:off x="6840566" y="1603993"/>
            <a:ext cx="1505260" cy="590931"/>
            <a:chOff x="6840566" y="1603993"/>
            <a:chExt cx="1505260" cy="5909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1BEE69-DA84-4A44-BEE5-E4E39DFA5EA1}"/>
                </a:ext>
              </a:extLst>
            </p:cNvPr>
            <p:cNvSpPr txBox="1"/>
            <p:nvPr/>
          </p:nvSpPr>
          <p:spPr>
            <a:xfrm>
              <a:off x="7642190" y="1864850"/>
              <a:ext cx="7036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лет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2B022B4-38DB-4A6C-B033-247615DD5120}"/>
                </a:ext>
              </a:extLst>
            </p:cNvPr>
            <p:cNvSpPr txBox="1"/>
            <p:nvPr/>
          </p:nvSpPr>
          <p:spPr>
            <a:xfrm>
              <a:off x="6840566" y="1603993"/>
              <a:ext cx="102191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10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B070D40F-D14D-4644-9BB3-FEBDE63B3A24}"/>
              </a:ext>
            </a:extLst>
          </p:cNvPr>
          <p:cNvGrpSpPr/>
          <p:nvPr/>
        </p:nvGrpSpPr>
        <p:grpSpPr>
          <a:xfrm>
            <a:off x="6840566" y="2673770"/>
            <a:ext cx="1282862" cy="590931"/>
            <a:chOff x="6840566" y="2673770"/>
            <a:chExt cx="1282862" cy="59093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90AB0A2E-800D-458D-9144-003E40FABA1E}"/>
                </a:ext>
              </a:extLst>
            </p:cNvPr>
            <p:cNvSpPr txBox="1"/>
            <p:nvPr/>
          </p:nvSpPr>
          <p:spPr>
            <a:xfrm>
              <a:off x="7419792" y="2934627"/>
              <a:ext cx="7036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лет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F78E2DDB-CF5D-4927-85CE-78AAB37C74BC}"/>
                </a:ext>
              </a:extLst>
            </p:cNvPr>
            <p:cNvSpPr txBox="1"/>
            <p:nvPr/>
          </p:nvSpPr>
          <p:spPr>
            <a:xfrm>
              <a:off x="6840566" y="2673770"/>
              <a:ext cx="89995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7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23E96DCE-932F-4586-8692-FB9BE55A76D0}"/>
              </a:ext>
            </a:extLst>
          </p:cNvPr>
          <p:cNvGrpSpPr/>
          <p:nvPr/>
        </p:nvGrpSpPr>
        <p:grpSpPr>
          <a:xfrm>
            <a:off x="9077656" y="1611249"/>
            <a:ext cx="2802303" cy="601191"/>
            <a:chOff x="2848355" y="1508417"/>
            <a:chExt cx="2802303" cy="601191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C86CDD1-580C-4ADB-9F7F-2D34C9549D05}"/>
                </a:ext>
              </a:extLst>
            </p:cNvPr>
            <p:cNvSpPr txBox="1"/>
            <p:nvPr/>
          </p:nvSpPr>
          <p:spPr>
            <a:xfrm>
              <a:off x="2848355" y="1508417"/>
              <a:ext cx="1652866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1 </a:t>
              </a:r>
              <a:r>
                <a:rPr lang="ru-RU" sz="3200" dirty="0">
                  <a:solidFill>
                    <a:srgbClr val="0CA3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%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70B6852-1201-4AB1-9BF6-452542E95E53}"/>
                </a:ext>
              </a:extLst>
            </p:cNvPr>
            <p:cNvSpPr txBox="1"/>
            <p:nvPr/>
          </p:nvSpPr>
          <p:spPr>
            <a:xfrm>
              <a:off x="4062719" y="1518677"/>
              <a:ext cx="158793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3 </a:t>
              </a:r>
              <a:r>
                <a:rPr lang="ru-RU" sz="3200" dirty="0">
                  <a:solidFill>
                    <a:srgbClr val="0CA3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%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endParaRPr>
            </a:p>
          </p:txBody>
        </p:sp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xmlns="" id="{D9976277-9DF2-4B79-8BC2-CFB854D8A8D0}"/>
              </a:ext>
            </a:extLst>
          </p:cNvPr>
          <p:cNvGrpSpPr/>
          <p:nvPr/>
        </p:nvGrpSpPr>
        <p:grpSpPr>
          <a:xfrm>
            <a:off x="9060878" y="2673770"/>
            <a:ext cx="2716053" cy="617519"/>
            <a:chOff x="2747686" y="2448108"/>
            <a:chExt cx="2716053" cy="61751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xmlns="" id="{68A42E5B-1689-4AFB-B6B0-A319EDA92805}"/>
                </a:ext>
              </a:extLst>
            </p:cNvPr>
            <p:cNvSpPr txBox="1"/>
            <p:nvPr/>
          </p:nvSpPr>
          <p:spPr>
            <a:xfrm>
              <a:off x="2747686" y="2448108"/>
              <a:ext cx="1407842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1 </a:t>
              </a:r>
              <a:r>
                <a:rPr lang="ru-RU" sz="3200" dirty="0">
                  <a:solidFill>
                    <a:srgbClr val="25C9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%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1A723427-19F5-4CFF-B712-6A00B8F66FAE}"/>
                </a:ext>
              </a:extLst>
            </p:cNvPr>
            <p:cNvSpPr txBox="1"/>
            <p:nvPr/>
          </p:nvSpPr>
          <p:spPr>
            <a:xfrm>
              <a:off x="4045709" y="2474696"/>
              <a:ext cx="1418030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3 </a:t>
              </a:r>
              <a:r>
                <a:rPr lang="ru-RU" sz="3200" dirty="0">
                  <a:solidFill>
                    <a:srgbClr val="25C9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r>
                <a:rPr lang="ru-RU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%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09" name="Прямоугольник: скругленные углы 108">
            <a:extLst>
              <a:ext uri="{FF2B5EF4-FFF2-40B4-BE49-F238E27FC236}">
                <a16:creationId xmlns:a16="http://schemas.microsoft.com/office/drawing/2014/main" xmlns="" id="{92F5264D-0261-494B-B807-B6ED577FB45A}"/>
              </a:ext>
            </a:extLst>
          </p:cNvPr>
          <p:cNvSpPr/>
          <p:nvPr/>
        </p:nvSpPr>
        <p:spPr>
          <a:xfrm>
            <a:off x="3809622" y="3594479"/>
            <a:ext cx="7786762" cy="2761870"/>
          </a:xfrm>
          <a:prstGeom prst="roundRect">
            <a:avLst>
              <a:gd name="adj" fmla="val 3232"/>
            </a:avLst>
          </a:prstGeom>
          <a:noFill/>
          <a:ln w="12700">
            <a:solidFill>
              <a:srgbClr val="0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xmlns="" id="{9F701B61-DC77-441F-82B2-E0EF38523FF0}"/>
              </a:ext>
            </a:extLst>
          </p:cNvPr>
          <p:cNvSpPr/>
          <p:nvPr/>
        </p:nvSpPr>
        <p:spPr>
          <a:xfrm>
            <a:off x="591209" y="3594478"/>
            <a:ext cx="2587300" cy="2761871"/>
          </a:xfrm>
          <a:prstGeom prst="roundRect">
            <a:avLst>
              <a:gd name="adj" fmla="val 3780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80D702C-9070-4575-B82A-1E42F127D48C}"/>
              </a:ext>
            </a:extLst>
          </p:cNvPr>
          <p:cNvSpPr txBox="1"/>
          <p:nvPr/>
        </p:nvSpPr>
        <p:spPr>
          <a:xfrm>
            <a:off x="1427566" y="3685372"/>
            <a:ext cx="18346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ОТРАСЛЕВЫЕ НАПРАВЛЕНИЯ,</a:t>
            </a:r>
          </a:p>
          <a:p>
            <a:pPr>
              <a:buClr>
                <a:srgbClr val="000000"/>
              </a:buClr>
            </a:pPr>
            <a:r>
              <a:rPr lang="ru-RU" sz="10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ФИНАНСИРУЕМЫЕ ФОНДАМИ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A45CBEF8-70F6-4181-B63B-5BF8F65DE75A}"/>
              </a:ext>
            </a:extLst>
          </p:cNvPr>
          <p:cNvGrpSpPr/>
          <p:nvPr/>
        </p:nvGrpSpPr>
        <p:grpSpPr>
          <a:xfrm>
            <a:off x="6959128" y="3654770"/>
            <a:ext cx="4318472" cy="699735"/>
            <a:chOff x="6959128" y="3776690"/>
            <a:chExt cx="3413918" cy="699735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089BA693-2821-4EBF-BEA0-03CDDB7ACE31}"/>
                </a:ext>
              </a:extLst>
            </p:cNvPr>
            <p:cNvSpPr txBox="1"/>
            <p:nvPr/>
          </p:nvSpPr>
          <p:spPr>
            <a:xfrm>
              <a:off x="6959128" y="3776690"/>
              <a:ext cx="341391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ru-RU" sz="14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ЦЕЛЕВОЕ ИСПОЛЬЗОВАНИЕ СРЕДСТВ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xmlns="" id="{EBD06C69-5E38-4F0F-918B-BFAC2C58DCDF}"/>
                </a:ext>
              </a:extLst>
            </p:cNvPr>
            <p:cNvSpPr txBox="1"/>
            <p:nvPr/>
          </p:nvSpPr>
          <p:spPr>
            <a:xfrm>
              <a:off x="6959128" y="4014760"/>
              <a:ext cx="341391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в зависимости от программы финансирования</a:t>
              </a:r>
            </a:p>
          </p:txBody>
        </p:sp>
      </p:grpSp>
      <p:sp>
        <p:nvSpPr>
          <p:cNvPr id="153" name="Заголовок 1">
            <a:extLst>
              <a:ext uri="{FF2B5EF4-FFF2-40B4-BE49-F238E27FC236}">
                <a16:creationId xmlns:a16="http://schemas.microsoft.com/office/drawing/2014/main" xmlns="" id="{36CC0E83-BF4C-4AFD-97E1-24435484E170}"/>
              </a:ext>
            </a:extLst>
          </p:cNvPr>
          <p:cNvSpPr txBox="1">
            <a:spLocks/>
          </p:cNvSpPr>
          <p:nvPr/>
        </p:nvSpPr>
        <p:spPr>
          <a:xfrm>
            <a:off x="4214405" y="4382353"/>
            <a:ext cx="3648080" cy="1661993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оборудования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комплектующих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Строительно-монтажные работы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Пополнение оборотных средств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Реконструкция</a:t>
            </a:r>
          </a:p>
        </p:txBody>
      </p:sp>
      <p:sp>
        <p:nvSpPr>
          <p:cNvPr id="154" name="Заголовок 1">
            <a:extLst>
              <a:ext uri="{FF2B5EF4-FFF2-40B4-BE49-F238E27FC236}">
                <a16:creationId xmlns:a16="http://schemas.microsoft.com/office/drawing/2014/main" xmlns="" id="{B1485051-BF68-4E5E-861C-AF81A77B615C}"/>
              </a:ext>
            </a:extLst>
          </p:cNvPr>
          <p:cNvSpPr txBox="1">
            <a:spLocks/>
          </p:cNvSpPr>
          <p:nvPr/>
        </p:nvSpPr>
        <p:spPr>
          <a:xfrm>
            <a:off x="8275320" y="4207281"/>
            <a:ext cx="3192779" cy="2031325"/>
          </a:xfrm>
          <a:prstGeom prst="rect">
            <a:avLst/>
          </a:prstGeom>
        </p:spPr>
        <p:txBody>
          <a:bodyPr vert="horz" wrap="square" lIns="121920" tIns="60960" rIns="121920" bIns="60960" rtlCol="0" anchor="t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транспортных средств и спецтехники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Сертификация продукции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Приобретение прав на РИД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Инжиниринг</a:t>
            </a:r>
          </a:p>
          <a:p>
            <a:pPr algn="l">
              <a:spcAft>
                <a:spcPts val="120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Иное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F6FE20F7-CBA9-41EC-844C-56CFABC52783}"/>
              </a:ext>
            </a:extLst>
          </p:cNvPr>
          <p:cNvGrpSpPr/>
          <p:nvPr/>
        </p:nvGrpSpPr>
        <p:grpSpPr>
          <a:xfrm>
            <a:off x="7958625" y="4370301"/>
            <a:ext cx="70766" cy="1613660"/>
            <a:chOff x="9082992" y="4525124"/>
            <a:chExt cx="70766" cy="1613660"/>
          </a:xfrm>
        </p:grpSpPr>
        <p:sp>
          <p:nvSpPr>
            <p:cNvPr id="159" name="Овал 158">
              <a:extLst>
                <a:ext uri="{FF2B5EF4-FFF2-40B4-BE49-F238E27FC236}">
                  <a16:creationId xmlns:a16="http://schemas.microsoft.com/office/drawing/2014/main" xmlns="" id="{E723BD68-765E-483F-BB7F-9565E1B5D2A2}"/>
                </a:ext>
              </a:extLst>
            </p:cNvPr>
            <p:cNvSpPr/>
            <p:nvPr/>
          </p:nvSpPr>
          <p:spPr>
            <a:xfrm>
              <a:off x="9082992" y="4525124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0" name="Овал 159">
              <a:extLst>
                <a:ext uri="{FF2B5EF4-FFF2-40B4-BE49-F238E27FC236}">
                  <a16:creationId xmlns:a16="http://schemas.microsoft.com/office/drawing/2014/main" xmlns="" id="{C0172CB5-B344-4C95-80B9-4498A3C2F3AF}"/>
                </a:ext>
              </a:extLst>
            </p:cNvPr>
            <p:cNvSpPr/>
            <p:nvPr/>
          </p:nvSpPr>
          <p:spPr>
            <a:xfrm>
              <a:off x="9082992" y="5033165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xmlns="" id="{8DF6D4FB-B1ED-4936-9B0C-72D230D3DBB5}"/>
                </a:ext>
              </a:extLst>
            </p:cNvPr>
            <p:cNvSpPr/>
            <p:nvPr/>
          </p:nvSpPr>
          <p:spPr>
            <a:xfrm>
              <a:off x="9082992" y="5377767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2" name="Овал 161">
              <a:extLst>
                <a:ext uri="{FF2B5EF4-FFF2-40B4-BE49-F238E27FC236}">
                  <a16:creationId xmlns:a16="http://schemas.microsoft.com/office/drawing/2014/main" xmlns="" id="{3C9CE433-1828-47AF-9C83-A9E81EF31301}"/>
                </a:ext>
              </a:extLst>
            </p:cNvPr>
            <p:cNvSpPr/>
            <p:nvPr/>
          </p:nvSpPr>
          <p:spPr>
            <a:xfrm>
              <a:off x="9082992" y="5707056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63" name="Овал 162">
              <a:extLst>
                <a:ext uri="{FF2B5EF4-FFF2-40B4-BE49-F238E27FC236}">
                  <a16:creationId xmlns:a16="http://schemas.microsoft.com/office/drawing/2014/main" xmlns="" id="{832C0218-7CB8-42E2-A65F-1A027FC54A7A}"/>
                </a:ext>
              </a:extLst>
            </p:cNvPr>
            <p:cNvSpPr/>
            <p:nvPr/>
          </p:nvSpPr>
          <p:spPr>
            <a:xfrm>
              <a:off x="9082992" y="6068018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A4C66EC8-7930-4057-B5A3-9D8D267131CB}"/>
              </a:ext>
            </a:extLst>
          </p:cNvPr>
          <p:cNvSpPr txBox="1"/>
          <p:nvPr/>
        </p:nvSpPr>
        <p:spPr>
          <a:xfrm>
            <a:off x="709490" y="4578817"/>
            <a:ext cx="2552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Раздел с «обрабатывающая</a:t>
            </a:r>
          </a:p>
          <a:p>
            <a:pPr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промышленность» ОКВЭД</a:t>
            </a: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9E8E3DDF-D602-4450-B083-F1BB80E1C0C1}"/>
              </a:ext>
            </a:extLst>
          </p:cNvPr>
          <p:cNvGrpSpPr/>
          <p:nvPr/>
        </p:nvGrpSpPr>
        <p:grpSpPr>
          <a:xfrm>
            <a:off x="810217" y="5334201"/>
            <a:ext cx="2523359" cy="307777"/>
            <a:chOff x="810217" y="5334201"/>
            <a:chExt cx="2523359" cy="307777"/>
          </a:xfrm>
        </p:grpSpPr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xmlns="" id="{3032216C-9A17-4DFA-B9F1-065C783D46A9}"/>
                </a:ext>
              </a:extLst>
            </p:cNvPr>
            <p:cNvGrpSpPr/>
            <p:nvPr/>
          </p:nvGrpSpPr>
          <p:grpSpPr>
            <a:xfrm>
              <a:off x="1028795" y="5359476"/>
              <a:ext cx="366569" cy="254006"/>
              <a:chOff x="7741525" y="63858"/>
              <a:chExt cx="507812" cy="351879"/>
            </a:xfrm>
          </p:grpSpPr>
          <p:sp>
            <p:nvSpPr>
              <p:cNvPr id="122" name="Полилиния: фигура 121">
                <a:extLst>
                  <a:ext uri="{FF2B5EF4-FFF2-40B4-BE49-F238E27FC236}">
                    <a16:creationId xmlns:a16="http://schemas.microsoft.com/office/drawing/2014/main" xmlns="" id="{7E529B22-C9EE-40C0-A55C-BDB1177F1691}"/>
                  </a:ext>
                </a:extLst>
              </p:cNvPr>
              <p:cNvSpPr/>
              <p:nvPr/>
            </p:nvSpPr>
            <p:spPr>
              <a:xfrm>
                <a:off x="7741525" y="63858"/>
                <a:ext cx="274937" cy="351878"/>
              </a:xfrm>
              <a:custGeom>
                <a:avLst/>
                <a:gdLst>
                  <a:gd name="connsiteX0" fmla="*/ 274938 w 274937"/>
                  <a:gd name="connsiteY0" fmla="*/ 351879 h 351878"/>
                  <a:gd name="connsiteX1" fmla="*/ 137469 w 274937"/>
                  <a:gd name="connsiteY1" fmla="*/ 351879 h 351878"/>
                  <a:gd name="connsiteX2" fmla="*/ 0 w 274937"/>
                  <a:gd name="connsiteY2" fmla="*/ 117977 h 351878"/>
                  <a:gd name="connsiteX3" fmla="*/ 68734 w 274937"/>
                  <a:gd name="connsiteY3" fmla="*/ 0 h 35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937" h="351878">
                    <a:moveTo>
                      <a:pt x="274938" y="351879"/>
                    </a:moveTo>
                    <a:lnTo>
                      <a:pt x="137469" y="351879"/>
                    </a:lnTo>
                    <a:lnTo>
                      <a:pt x="0" y="117977"/>
                    </a:lnTo>
                    <a:lnTo>
                      <a:pt x="68734" y="0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: фигура 122">
                <a:extLst>
                  <a:ext uri="{FF2B5EF4-FFF2-40B4-BE49-F238E27FC236}">
                    <a16:creationId xmlns:a16="http://schemas.microsoft.com/office/drawing/2014/main" xmlns="" id="{3D9C0988-2BE3-435C-9C8B-20EC9DF646DC}"/>
                  </a:ext>
                </a:extLst>
              </p:cNvPr>
              <p:cNvSpPr/>
              <p:nvPr/>
            </p:nvSpPr>
            <p:spPr>
              <a:xfrm>
                <a:off x="7822570" y="63858"/>
                <a:ext cx="137468" cy="117976"/>
              </a:xfrm>
              <a:custGeom>
                <a:avLst/>
                <a:gdLst>
                  <a:gd name="connsiteX0" fmla="*/ 68734 w 137468"/>
                  <a:gd name="connsiteY0" fmla="*/ 117977 h 117976"/>
                  <a:gd name="connsiteX1" fmla="*/ 137469 w 137468"/>
                  <a:gd name="connsiteY1" fmla="*/ 0 h 117976"/>
                  <a:gd name="connsiteX2" fmla="*/ 0 w 137468"/>
                  <a:gd name="connsiteY2" fmla="*/ 0 h 1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68" h="117976">
                    <a:moveTo>
                      <a:pt x="68734" y="117977"/>
                    </a:moveTo>
                    <a:lnTo>
                      <a:pt x="137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9200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: фигура 123">
                <a:extLst>
                  <a:ext uri="{FF2B5EF4-FFF2-40B4-BE49-F238E27FC236}">
                    <a16:creationId xmlns:a16="http://schemas.microsoft.com/office/drawing/2014/main" xmlns="" id="{E57FD94C-CE3F-4CD7-AC3F-952C0CDB868C}"/>
                  </a:ext>
                </a:extLst>
              </p:cNvPr>
              <p:cNvSpPr/>
              <p:nvPr/>
            </p:nvSpPr>
            <p:spPr>
              <a:xfrm>
                <a:off x="7960038" y="106946"/>
                <a:ext cx="177478" cy="308791"/>
              </a:xfrm>
              <a:custGeom>
                <a:avLst/>
                <a:gdLst>
                  <a:gd name="connsiteX0" fmla="*/ 108744 w 177478"/>
                  <a:gd name="connsiteY0" fmla="*/ 0 h 308791"/>
                  <a:gd name="connsiteX1" fmla="*/ 177478 w 177478"/>
                  <a:gd name="connsiteY1" fmla="*/ 119003 h 308791"/>
                  <a:gd name="connsiteX2" fmla="*/ 69760 w 177478"/>
                  <a:gd name="connsiteY2" fmla="*/ 308792 h 308791"/>
                  <a:gd name="connsiteX3" fmla="*/ 0 w 177478"/>
                  <a:gd name="connsiteY3" fmla="*/ 189789 h 3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78" h="308791">
                    <a:moveTo>
                      <a:pt x="108744" y="0"/>
                    </a:moveTo>
                    <a:lnTo>
                      <a:pt x="177478" y="119003"/>
                    </a:lnTo>
                    <a:lnTo>
                      <a:pt x="69760" y="308792"/>
                    </a:lnTo>
                    <a:lnTo>
                      <a:pt x="0" y="189789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: фигура 124">
                <a:extLst>
                  <a:ext uri="{FF2B5EF4-FFF2-40B4-BE49-F238E27FC236}">
                    <a16:creationId xmlns:a16="http://schemas.microsoft.com/office/drawing/2014/main" xmlns="" id="{DB6F3BF4-1A30-4979-AD8A-D6C2DDA5970B}"/>
                  </a:ext>
                </a:extLst>
              </p:cNvPr>
              <p:cNvSpPr/>
              <p:nvPr/>
            </p:nvSpPr>
            <p:spPr>
              <a:xfrm>
                <a:off x="8075963" y="237233"/>
                <a:ext cx="173374" cy="178504"/>
              </a:xfrm>
              <a:custGeom>
                <a:avLst/>
                <a:gdLst>
                  <a:gd name="connsiteX0" fmla="*/ 67709 w 173374"/>
                  <a:gd name="connsiteY0" fmla="*/ 0 h 178504"/>
                  <a:gd name="connsiteX1" fmla="*/ 0 w 173374"/>
                  <a:gd name="connsiteY1" fmla="*/ 119003 h 178504"/>
                  <a:gd name="connsiteX2" fmla="*/ 34880 w 173374"/>
                  <a:gd name="connsiteY2" fmla="*/ 178504 h 178504"/>
                  <a:gd name="connsiteX3" fmla="*/ 173375 w 173374"/>
                  <a:gd name="connsiteY3" fmla="*/ 178504 h 17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374" h="178504">
                    <a:moveTo>
                      <a:pt x="67709" y="0"/>
                    </a:moveTo>
                    <a:lnTo>
                      <a:pt x="0" y="119003"/>
                    </a:lnTo>
                    <a:lnTo>
                      <a:pt x="34880" y="178504"/>
                    </a:lnTo>
                    <a:lnTo>
                      <a:pt x="173375" y="178504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42" name="Крест 41">
              <a:extLst>
                <a:ext uri="{FF2B5EF4-FFF2-40B4-BE49-F238E27FC236}">
                  <a16:creationId xmlns:a16="http://schemas.microsoft.com/office/drawing/2014/main" xmlns="" id="{1C495EA9-8717-4DE0-A20B-7829EADC3188}"/>
                </a:ext>
              </a:extLst>
            </p:cNvPr>
            <p:cNvSpPr/>
            <p:nvPr/>
          </p:nvSpPr>
          <p:spPr>
            <a:xfrm>
              <a:off x="810217" y="5431305"/>
              <a:ext cx="110348" cy="110348"/>
            </a:xfrm>
            <a:prstGeom prst="plus">
              <a:avLst>
                <a:gd name="adj" fmla="val 41505"/>
              </a:avLst>
            </a:prstGeom>
            <a:solidFill>
              <a:srgbClr val="25C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xmlns="" id="{C0ACD66D-B064-46A8-89FA-9ACF7BA7D8A9}"/>
                </a:ext>
              </a:extLst>
            </p:cNvPr>
            <p:cNvSpPr txBox="1"/>
            <p:nvPr/>
          </p:nvSpPr>
          <p:spPr>
            <a:xfrm>
              <a:off x="1377588" y="5334201"/>
              <a:ext cx="195598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chemeClr val="tx1">
                      <a:lumMod val="85000"/>
                      <a:lumOff val="15000"/>
                    </a:schemeClr>
                  </a:solidFill>
                  <a:latin typeface="Intro Regular"/>
                </a:defRPr>
              </a:lvl1pPr>
            </a:lstStyle>
            <a:p>
              <a:r>
                <a:rPr lang="ru-RU" sz="1200" dirty="0">
                  <a:solidFill>
                    <a:schemeClr val="bg2">
                      <a:lumMod val="2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КЛАССЫ</a:t>
              </a:r>
              <a:r>
                <a:rPr lang="ru-RU" sz="1200" dirty="0">
                  <a:solidFill>
                    <a:schemeClr val="bg1">
                      <a:lumMod val="65000"/>
                    </a:schemeClr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1400" dirty="0">
                  <a:solidFill>
                    <a:srgbClr val="25C950"/>
                  </a:solidFill>
                </a:rPr>
                <a:t>38 ОКВЭД</a:t>
              </a:r>
              <a:endParaRPr lang="en-US" sz="1400" dirty="0">
                <a:solidFill>
                  <a:srgbClr val="25C950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C08B794A-B33D-4F3E-B683-F8F95563DE30}"/>
              </a:ext>
            </a:extLst>
          </p:cNvPr>
          <p:cNvGrpSpPr/>
          <p:nvPr/>
        </p:nvGrpSpPr>
        <p:grpSpPr>
          <a:xfrm>
            <a:off x="815503" y="3732914"/>
            <a:ext cx="581980" cy="581980"/>
            <a:chOff x="815503" y="3732914"/>
            <a:chExt cx="581980" cy="581980"/>
          </a:xfrm>
        </p:grpSpPr>
        <p:sp>
          <p:nvSpPr>
            <p:cNvPr id="114" name="Прямоугольник: скругленные углы 113">
              <a:extLst>
                <a:ext uri="{FF2B5EF4-FFF2-40B4-BE49-F238E27FC236}">
                  <a16:creationId xmlns:a16="http://schemas.microsoft.com/office/drawing/2014/main" xmlns="" id="{AEF6EE36-3C53-4AC5-B9BB-02C3A11818D8}"/>
                </a:ext>
              </a:extLst>
            </p:cNvPr>
            <p:cNvSpPr/>
            <p:nvPr/>
          </p:nvSpPr>
          <p:spPr>
            <a:xfrm>
              <a:off x="815503" y="3732914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25C9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xmlns="" id="{8CFC483D-9A47-4D23-AF4B-20DE9D567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76003" y="3911310"/>
              <a:ext cx="264664" cy="264664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6E1328B-814F-415E-8550-89F41582E270}"/>
              </a:ext>
            </a:extLst>
          </p:cNvPr>
          <p:cNvGrpSpPr/>
          <p:nvPr/>
        </p:nvGrpSpPr>
        <p:grpSpPr>
          <a:xfrm>
            <a:off x="5895725" y="3645069"/>
            <a:ext cx="581980" cy="581980"/>
            <a:chOff x="6331428" y="3732914"/>
            <a:chExt cx="581980" cy="581980"/>
          </a:xfrm>
        </p:grpSpPr>
        <p:sp>
          <p:nvSpPr>
            <p:cNvPr id="149" name="Прямоугольник: скругленные углы 148">
              <a:extLst>
                <a:ext uri="{FF2B5EF4-FFF2-40B4-BE49-F238E27FC236}">
                  <a16:creationId xmlns:a16="http://schemas.microsoft.com/office/drawing/2014/main" xmlns="" id="{C9F05563-5510-43A4-9C46-76C91A275CF1}"/>
                </a:ext>
              </a:extLst>
            </p:cNvPr>
            <p:cNvSpPr/>
            <p:nvPr/>
          </p:nvSpPr>
          <p:spPr>
            <a:xfrm>
              <a:off x="6331428" y="3732914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CA3DA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xmlns="" id="{1DD016D6-B4A4-4C4B-938D-4DFE76D86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485617" y="3887103"/>
              <a:ext cx="273602" cy="273602"/>
            </a:xfrm>
            <a:prstGeom prst="rect">
              <a:avLst/>
            </a:prstGeom>
          </p:spPr>
        </p:pic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1A9A4A3-98E5-4780-A737-8D7D01B149A0}"/>
              </a:ext>
            </a:extLst>
          </p:cNvPr>
          <p:cNvSpPr txBox="1"/>
          <p:nvPr/>
        </p:nvSpPr>
        <p:spPr>
          <a:xfrm>
            <a:off x="7622039" y="6423344"/>
            <a:ext cx="40662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СТАНДАРТЫ ФРП О ФИНАНСИРОВАНИИ ПРОЕКТОВ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29DFA75-746B-4A36-AB19-1B9257C6F2AB}"/>
              </a:ext>
            </a:extLst>
          </p:cNvPr>
          <p:cNvSpPr txBox="1"/>
          <p:nvPr/>
        </p:nvSpPr>
        <p:spPr>
          <a:xfrm>
            <a:off x="497314" y="6423344"/>
            <a:ext cx="60558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ПОРЯДОК ПРЕДОСТАВЛЕНИЯ ФИНАНСОВОЙ ПОДДЕРЖКИ ФОНДОМ РАЗВИТИЯ ЮГРЫ</a:t>
            </a:r>
          </a:p>
        </p:txBody>
      </p: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xmlns="" id="{F6FE20F7-CBA9-41EC-844C-56CFABC52783}"/>
              </a:ext>
            </a:extLst>
          </p:cNvPr>
          <p:cNvGrpSpPr/>
          <p:nvPr/>
        </p:nvGrpSpPr>
        <p:grpSpPr>
          <a:xfrm>
            <a:off x="4144267" y="4652628"/>
            <a:ext cx="70766" cy="1291673"/>
            <a:chOff x="9082992" y="5033165"/>
            <a:chExt cx="70766" cy="1105619"/>
          </a:xfrm>
        </p:grpSpPr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xmlns="" id="{C0172CB5-B344-4C95-80B9-4498A3C2F3AF}"/>
                </a:ext>
              </a:extLst>
            </p:cNvPr>
            <p:cNvSpPr/>
            <p:nvPr/>
          </p:nvSpPr>
          <p:spPr>
            <a:xfrm>
              <a:off x="9082992" y="5033165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xmlns="" id="{8DF6D4FB-B1ED-4936-9B0C-72D230D3DBB5}"/>
                </a:ext>
              </a:extLst>
            </p:cNvPr>
            <p:cNvSpPr/>
            <p:nvPr/>
          </p:nvSpPr>
          <p:spPr>
            <a:xfrm>
              <a:off x="9082992" y="5377767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xmlns="" id="{3C9CE433-1828-47AF-9C83-A9E81EF31301}"/>
                </a:ext>
              </a:extLst>
            </p:cNvPr>
            <p:cNvSpPr/>
            <p:nvPr/>
          </p:nvSpPr>
          <p:spPr>
            <a:xfrm>
              <a:off x="9082992" y="5707056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26" name="Овал 125">
              <a:extLst>
                <a:ext uri="{FF2B5EF4-FFF2-40B4-BE49-F238E27FC236}">
                  <a16:creationId xmlns:a16="http://schemas.microsoft.com/office/drawing/2014/main" xmlns="" id="{832C0218-7CB8-42E2-A65F-1A027FC54A7A}"/>
                </a:ext>
              </a:extLst>
            </p:cNvPr>
            <p:cNvSpPr/>
            <p:nvPr/>
          </p:nvSpPr>
          <p:spPr>
            <a:xfrm>
              <a:off x="9082992" y="6068018"/>
              <a:ext cx="70766" cy="70766"/>
            </a:xfrm>
            <a:prstGeom prst="ellipse">
              <a:avLst/>
            </a:prstGeom>
            <a:solidFill>
              <a:schemeClr val="bg1"/>
            </a:solidFill>
            <a:ln w="22225">
              <a:solidFill>
                <a:srgbClr val="099E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6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3687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18" grpId="0"/>
      <p:bldP spid="153" grpId="0"/>
      <p:bldP spid="154" grpId="0"/>
      <p:bldP spid="1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xmlns="" id="{02EC7838-5B3E-4B50-BA70-D3C50FF1CC5E}"/>
              </a:ext>
            </a:extLst>
          </p:cNvPr>
          <p:cNvSpPr/>
          <p:nvPr/>
        </p:nvSpPr>
        <p:spPr>
          <a:xfrm flipH="1">
            <a:off x="193773" y="5619902"/>
            <a:ext cx="6425967" cy="1700101"/>
          </a:xfrm>
          <a:custGeom>
            <a:avLst/>
            <a:gdLst>
              <a:gd name="connsiteX0" fmla="*/ 8924711 w 9791938"/>
              <a:gd name="connsiteY0" fmla="*/ 9 h 3544291"/>
              <a:gd name="connsiteX1" fmla="*/ 9696385 w 9791938"/>
              <a:gd name="connsiteY1" fmla="*/ 372452 h 3544291"/>
              <a:gd name="connsiteX2" fmla="*/ 9791938 w 9791938"/>
              <a:gd name="connsiteY2" fmla="*/ 466273 h 3544291"/>
              <a:gd name="connsiteX3" fmla="*/ 9791938 w 9791938"/>
              <a:gd name="connsiteY3" fmla="*/ 3544291 h 3544291"/>
              <a:gd name="connsiteX4" fmla="*/ 0 w 9791938"/>
              <a:gd name="connsiteY4" fmla="*/ 3544291 h 3544291"/>
              <a:gd name="connsiteX5" fmla="*/ 144249 w 9791938"/>
              <a:gd name="connsiteY5" fmla="*/ 3523465 h 3544291"/>
              <a:gd name="connsiteX6" fmla="*/ 1025311 w 9791938"/>
              <a:gd name="connsiteY6" fmla="*/ 3327409 h 3544291"/>
              <a:gd name="connsiteX7" fmla="*/ 2079411 w 9791938"/>
              <a:gd name="connsiteY7" fmla="*/ 2552709 h 3544291"/>
              <a:gd name="connsiteX8" fmla="*/ 3705011 w 9791938"/>
              <a:gd name="connsiteY8" fmla="*/ 2743209 h 3544291"/>
              <a:gd name="connsiteX9" fmla="*/ 4924212 w 9791938"/>
              <a:gd name="connsiteY9" fmla="*/ 1765309 h 3544291"/>
              <a:gd name="connsiteX10" fmla="*/ 6333911 w 9791938"/>
              <a:gd name="connsiteY10" fmla="*/ 1689109 h 3544291"/>
              <a:gd name="connsiteX11" fmla="*/ 8924711 w 9791938"/>
              <a:gd name="connsiteY11" fmla="*/ 9 h 3544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791938" h="3544291">
                <a:moveTo>
                  <a:pt x="8924711" y="9"/>
                </a:moveTo>
                <a:cubicBezTo>
                  <a:pt x="9189824" y="1597"/>
                  <a:pt x="9455532" y="151417"/>
                  <a:pt x="9696385" y="372452"/>
                </a:cubicBezTo>
                <a:lnTo>
                  <a:pt x="9791938" y="466273"/>
                </a:lnTo>
                <a:lnTo>
                  <a:pt x="9791938" y="3544291"/>
                </a:lnTo>
                <a:lnTo>
                  <a:pt x="0" y="3544291"/>
                </a:lnTo>
                <a:lnTo>
                  <a:pt x="144249" y="3523465"/>
                </a:lnTo>
                <a:cubicBezTo>
                  <a:pt x="462278" y="3476634"/>
                  <a:pt x="800945" y="3419484"/>
                  <a:pt x="1025311" y="3327409"/>
                </a:cubicBezTo>
                <a:cubicBezTo>
                  <a:pt x="1474044" y="3143259"/>
                  <a:pt x="1632794" y="2650076"/>
                  <a:pt x="2079411" y="2552709"/>
                </a:cubicBezTo>
                <a:cubicBezTo>
                  <a:pt x="2526028" y="2455342"/>
                  <a:pt x="3230879" y="2874442"/>
                  <a:pt x="3705011" y="2743209"/>
                </a:cubicBezTo>
                <a:cubicBezTo>
                  <a:pt x="4179145" y="2611976"/>
                  <a:pt x="4486061" y="1940992"/>
                  <a:pt x="4924212" y="1765309"/>
                </a:cubicBezTo>
                <a:cubicBezTo>
                  <a:pt x="5362362" y="1589626"/>
                  <a:pt x="5667162" y="1983326"/>
                  <a:pt x="6333911" y="1689109"/>
                </a:cubicBezTo>
                <a:cubicBezTo>
                  <a:pt x="7000661" y="1394892"/>
                  <a:pt x="8217744" y="-4224"/>
                  <a:pt x="8924711" y="9"/>
                </a:cubicBezTo>
                <a:close/>
              </a:path>
            </a:pathLst>
          </a:custGeom>
          <a:gradFill flip="none" rotWithShape="0">
            <a:gsLst>
              <a:gs pos="0">
                <a:srgbClr val="1DDD46">
                  <a:alpha val="0"/>
                  <a:lumMod val="50000"/>
                  <a:lumOff val="50000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  <a:tileRect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xmlns="" id="{91AD99B8-6540-4F09-9C6E-2A225E3B6445}"/>
              </a:ext>
            </a:extLst>
          </p:cNvPr>
          <p:cNvSpPr/>
          <p:nvPr/>
        </p:nvSpPr>
        <p:spPr>
          <a:xfrm flipH="1">
            <a:off x="-435299" y="4867187"/>
            <a:ext cx="6200195" cy="2012876"/>
          </a:xfrm>
          <a:custGeom>
            <a:avLst/>
            <a:gdLst>
              <a:gd name="connsiteX0" fmla="*/ 9494034 w 10564461"/>
              <a:gd name="connsiteY0" fmla="*/ 9 h 3645891"/>
              <a:gd name="connsiteX1" fmla="*/ 10497334 w 10564461"/>
              <a:gd name="connsiteY1" fmla="*/ 614372 h 3645891"/>
              <a:gd name="connsiteX2" fmla="*/ 10564461 w 10564461"/>
              <a:gd name="connsiteY2" fmla="*/ 697424 h 3645891"/>
              <a:gd name="connsiteX3" fmla="*/ 10564461 w 10564461"/>
              <a:gd name="connsiteY3" fmla="*/ 3645891 h 3645891"/>
              <a:gd name="connsiteX4" fmla="*/ 0 w 10564461"/>
              <a:gd name="connsiteY4" fmla="*/ 3645891 h 3645891"/>
              <a:gd name="connsiteX5" fmla="*/ 89759 w 10564461"/>
              <a:gd name="connsiteY5" fmla="*/ 3621804 h 3645891"/>
              <a:gd name="connsiteX6" fmla="*/ 1594634 w 10564461"/>
              <a:gd name="connsiteY6" fmla="*/ 3327409 h 3645891"/>
              <a:gd name="connsiteX7" fmla="*/ 2648735 w 10564461"/>
              <a:gd name="connsiteY7" fmla="*/ 2552709 h 3645891"/>
              <a:gd name="connsiteX8" fmla="*/ 4274335 w 10564461"/>
              <a:gd name="connsiteY8" fmla="*/ 2743209 h 3645891"/>
              <a:gd name="connsiteX9" fmla="*/ 5493534 w 10564461"/>
              <a:gd name="connsiteY9" fmla="*/ 1765309 h 3645891"/>
              <a:gd name="connsiteX10" fmla="*/ 6903234 w 10564461"/>
              <a:gd name="connsiteY10" fmla="*/ 1689109 h 3645891"/>
              <a:gd name="connsiteX11" fmla="*/ 9494034 w 10564461"/>
              <a:gd name="connsiteY11" fmla="*/ 9 h 3645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564461" h="3645891">
                <a:moveTo>
                  <a:pt x="9494034" y="9"/>
                </a:moveTo>
                <a:cubicBezTo>
                  <a:pt x="9847517" y="2126"/>
                  <a:pt x="10202059" y="267767"/>
                  <a:pt x="10497334" y="614372"/>
                </a:cubicBezTo>
                <a:lnTo>
                  <a:pt x="10564461" y="697424"/>
                </a:lnTo>
                <a:lnTo>
                  <a:pt x="10564461" y="3645891"/>
                </a:lnTo>
                <a:lnTo>
                  <a:pt x="0" y="3645891"/>
                </a:lnTo>
                <a:lnTo>
                  <a:pt x="89759" y="3621804"/>
                </a:lnTo>
                <a:cubicBezTo>
                  <a:pt x="459307" y="3542714"/>
                  <a:pt x="1201993" y="3488540"/>
                  <a:pt x="1594634" y="3327409"/>
                </a:cubicBezTo>
                <a:cubicBezTo>
                  <a:pt x="2043367" y="3143259"/>
                  <a:pt x="2202117" y="2650076"/>
                  <a:pt x="2648735" y="2552709"/>
                </a:cubicBezTo>
                <a:cubicBezTo>
                  <a:pt x="3095352" y="2455342"/>
                  <a:pt x="3800201" y="2874442"/>
                  <a:pt x="4274335" y="2743209"/>
                </a:cubicBezTo>
                <a:cubicBezTo>
                  <a:pt x="4748467" y="2611976"/>
                  <a:pt x="5055385" y="1940992"/>
                  <a:pt x="5493534" y="1765309"/>
                </a:cubicBezTo>
                <a:cubicBezTo>
                  <a:pt x="5931685" y="1589626"/>
                  <a:pt x="6236485" y="1983326"/>
                  <a:pt x="6903234" y="1689109"/>
                </a:cubicBezTo>
                <a:cubicBezTo>
                  <a:pt x="7569984" y="1394892"/>
                  <a:pt x="8787067" y="-4224"/>
                  <a:pt x="9494034" y="9"/>
                </a:cubicBezTo>
                <a:close/>
              </a:path>
            </a:pathLst>
          </a:custGeom>
          <a:gradFill flip="none" rotWithShape="0">
            <a:gsLst>
              <a:gs pos="0">
                <a:srgbClr val="1DDD46">
                  <a:alpha val="3000"/>
                </a:srgbClr>
              </a:gs>
              <a:gs pos="100000">
                <a:srgbClr val="0293DF">
                  <a:alpha val="49804"/>
                </a:srgbClr>
              </a:gs>
            </a:gsLst>
            <a:lin ang="0" scaled="1"/>
            <a:tileRect/>
          </a:gradFill>
          <a:ln w="36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20078-B539-443C-BC62-6A9C2FF9CE35}"/>
              </a:ext>
            </a:extLst>
          </p:cNvPr>
          <p:cNvSpPr txBox="1"/>
          <p:nvPr/>
        </p:nvSpPr>
        <p:spPr>
          <a:xfrm>
            <a:off x="394404" y="231279"/>
            <a:ext cx="121331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3600" dirty="0"/>
              <a:t>Объем </a:t>
            </a:r>
            <a:r>
              <a:rPr lang="ru-RU" sz="3600" dirty="0" smtClean="0"/>
              <a:t>финансирования за 2018-2021    </a:t>
            </a:r>
            <a:r>
              <a:rPr lang="ru-RU" sz="4400" dirty="0" smtClean="0">
                <a:solidFill>
                  <a:srgbClr val="92D050"/>
                </a:solidFill>
              </a:rPr>
              <a:t>4,9</a:t>
            </a:r>
            <a:r>
              <a:rPr lang="ru-RU" sz="3600" dirty="0" smtClean="0">
                <a:solidFill>
                  <a:srgbClr val="92D050"/>
                </a:solidFill>
              </a:rPr>
              <a:t> </a:t>
            </a:r>
            <a:r>
              <a:rPr lang="ru-RU" sz="3600" dirty="0" smtClean="0">
                <a:solidFill>
                  <a:srgbClr val="92D050"/>
                </a:solidFill>
              </a:rPr>
              <a:t>млрд руб. </a:t>
            </a:r>
            <a:endParaRPr lang="ru-RU" sz="3600" dirty="0">
              <a:solidFill>
                <a:srgbClr val="92D05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525E2437-595D-4D91-8802-A5690E556954}"/>
              </a:ext>
            </a:extLst>
          </p:cNvPr>
          <p:cNvSpPr txBox="1"/>
          <p:nvPr/>
        </p:nvSpPr>
        <p:spPr>
          <a:xfrm>
            <a:off x="1520496" y="2995423"/>
            <a:ext cx="1856255" cy="5909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3600" dirty="0" smtClean="0">
                <a:latin typeface="Intro Bold" panose="02000000000000000000" pitchFamily="50" charset="0"/>
              </a:rPr>
              <a:t>ФРЮ</a:t>
            </a:r>
            <a:endParaRPr lang="ru-RU" sz="3600" dirty="0">
              <a:latin typeface="Intro Bold" panose="02000000000000000000" pitchFamily="50" charset="0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4480A7BA-D149-4BC6-A1B0-BA31E3A55529}"/>
              </a:ext>
            </a:extLst>
          </p:cNvPr>
          <p:cNvGrpSpPr/>
          <p:nvPr/>
        </p:nvGrpSpPr>
        <p:grpSpPr>
          <a:xfrm>
            <a:off x="488951" y="2999341"/>
            <a:ext cx="581980" cy="581980"/>
            <a:chOff x="765524" y="1620200"/>
            <a:chExt cx="581980" cy="581980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xmlns="" id="{2B7FA1E9-DE67-4453-95EB-4E1453218FF7}"/>
                </a:ext>
              </a:extLst>
            </p:cNvPr>
            <p:cNvSpPr/>
            <p:nvPr/>
          </p:nvSpPr>
          <p:spPr>
            <a:xfrm>
              <a:off x="765524" y="1620200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CA3DA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xmlns="" id="{DB04AA0E-CF4E-4802-9175-F4B505E3C45D}"/>
                </a:ext>
              </a:extLst>
            </p:cNvPr>
            <p:cNvGrpSpPr/>
            <p:nvPr/>
          </p:nvGrpSpPr>
          <p:grpSpPr>
            <a:xfrm>
              <a:off x="873230" y="1784188"/>
              <a:ext cx="366569" cy="254006"/>
              <a:chOff x="7741525" y="63858"/>
              <a:chExt cx="507812" cy="351879"/>
            </a:xfrm>
          </p:grpSpPr>
          <p:sp>
            <p:nvSpPr>
              <p:cNvPr id="45" name="Полилиния: фигура 44">
                <a:extLst>
                  <a:ext uri="{FF2B5EF4-FFF2-40B4-BE49-F238E27FC236}">
                    <a16:creationId xmlns:a16="http://schemas.microsoft.com/office/drawing/2014/main" xmlns="" id="{EC627FF6-AD7A-4AEF-B88A-E69294147E05}"/>
                  </a:ext>
                </a:extLst>
              </p:cNvPr>
              <p:cNvSpPr/>
              <p:nvPr/>
            </p:nvSpPr>
            <p:spPr>
              <a:xfrm>
                <a:off x="7741525" y="63858"/>
                <a:ext cx="274937" cy="351878"/>
              </a:xfrm>
              <a:custGeom>
                <a:avLst/>
                <a:gdLst>
                  <a:gd name="connsiteX0" fmla="*/ 274938 w 274937"/>
                  <a:gd name="connsiteY0" fmla="*/ 351879 h 351878"/>
                  <a:gd name="connsiteX1" fmla="*/ 137469 w 274937"/>
                  <a:gd name="connsiteY1" fmla="*/ 351879 h 351878"/>
                  <a:gd name="connsiteX2" fmla="*/ 0 w 274937"/>
                  <a:gd name="connsiteY2" fmla="*/ 117977 h 351878"/>
                  <a:gd name="connsiteX3" fmla="*/ 68734 w 274937"/>
                  <a:gd name="connsiteY3" fmla="*/ 0 h 351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937" h="351878">
                    <a:moveTo>
                      <a:pt x="274938" y="351879"/>
                    </a:moveTo>
                    <a:lnTo>
                      <a:pt x="137469" y="351879"/>
                    </a:lnTo>
                    <a:lnTo>
                      <a:pt x="0" y="117977"/>
                    </a:lnTo>
                    <a:lnTo>
                      <a:pt x="68734" y="0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: фигура 48">
                <a:extLst>
                  <a:ext uri="{FF2B5EF4-FFF2-40B4-BE49-F238E27FC236}">
                    <a16:creationId xmlns:a16="http://schemas.microsoft.com/office/drawing/2014/main" xmlns="" id="{112F869E-9591-425B-9DE0-D81016C14683}"/>
                  </a:ext>
                </a:extLst>
              </p:cNvPr>
              <p:cNvSpPr/>
              <p:nvPr/>
            </p:nvSpPr>
            <p:spPr>
              <a:xfrm>
                <a:off x="7822570" y="63858"/>
                <a:ext cx="137468" cy="117976"/>
              </a:xfrm>
              <a:custGeom>
                <a:avLst/>
                <a:gdLst>
                  <a:gd name="connsiteX0" fmla="*/ 68734 w 137468"/>
                  <a:gd name="connsiteY0" fmla="*/ 117977 h 117976"/>
                  <a:gd name="connsiteX1" fmla="*/ 137469 w 137468"/>
                  <a:gd name="connsiteY1" fmla="*/ 0 h 117976"/>
                  <a:gd name="connsiteX2" fmla="*/ 0 w 137468"/>
                  <a:gd name="connsiteY2" fmla="*/ 0 h 117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7468" h="117976">
                    <a:moveTo>
                      <a:pt x="68734" y="117977"/>
                    </a:moveTo>
                    <a:lnTo>
                      <a:pt x="1374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9200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: фигура 49">
                <a:extLst>
                  <a:ext uri="{FF2B5EF4-FFF2-40B4-BE49-F238E27FC236}">
                    <a16:creationId xmlns:a16="http://schemas.microsoft.com/office/drawing/2014/main" xmlns="" id="{54D75207-4113-428D-9F41-8ED3D3EA7F2E}"/>
                  </a:ext>
                </a:extLst>
              </p:cNvPr>
              <p:cNvSpPr/>
              <p:nvPr/>
            </p:nvSpPr>
            <p:spPr>
              <a:xfrm>
                <a:off x="7960038" y="106946"/>
                <a:ext cx="177478" cy="308791"/>
              </a:xfrm>
              <a:custGeom>
                <a:avLst/>
                <a:gdLst>
                  <a:gd name="connsiteX0" fmla="*/ 108744 w 177478"/>
                  <a:gd name="connsiteY0" fmla="*/ 0 h 308791"/>
                  <a:gd name="connsiteX1" fmla="*/ 177478 w 177478"/>
                  <a:gd name="connsiteY1" fmla="*/ 119003 h 308791"/>
                  <a:gd name="connsiteX2" fmla="*/ 69760 w 177478"/>
                  <a:gd name="connsiteY2" fmla="*/ 308792 h 308791"/>
                  <a:gd name="connsiteX3" fmla="*/ 0 w 177478"/>
                  <a:gd name="connsiteY3" fmla="*/ 189789 h 30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7478" h="308791">
                    <a:moveTo>
                      <a:pt x="108744" y="0"/>
                    </a:moveTo>
                    <a:lnTo>
                      <a:pt x="177478" y="119003"/>
                    </a:lnTo>
                    <a:lnTo>
                      <a:pt x="69760" y="308792"/>
                    </a:lnTo>
                    <a:lnTo>
                      <a:pt x="0" y="189789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: фигура 50">
                <a:extLst>
                  <a:ext uri="{FF2B5EF4-FFF2-40B4-BE49-F238E27FC236}">
                    <a16:creationId xmlns:a16="http://schemas.microsoft.com/office/drawing/2014/main" xmlns="" id="{D8FC6E31-AB53-48DC-A9F1-7B8B8D1A2F82}"/>
                  </a:ext>
                </a:extLst>
              </p:cNvPr>
              <p:cNvSpPr/>
              <p:nvPr/>
            </p:nvSpPr>
            <p:spPr>
              <a:xfrm>
                <a:off x="8075963" y="237233"/>
                <a:ext cx="173374" cy="178504"/>
              </a:xfrm>
              <a:custGeom>
                <a:avLst/>
                <a:gdLst>
                  <a:gd name="connsiteX0" fmla="*/ 67709 w 173374"/>
                  <a:gd name="connsiteY0" fmla="*/ 0 h 178504"/>
                  <a:gd name="connsiteX1" fmla="*/ 0 w 173374"/>
                  <a:gd name="connsiteY1" fmla="*/ 119003 h 178504"/>
                  <a:gd name="connsiteX2" fmla="*/ 34880 w 173374"/>
                  <a:gd name="connsiteY2" fmla="*/ 178504 h 178504"/>
                  <a:gd name="connsiteX3" fmla="*/ 173375 w 173374"/>
                  <a:gd name="connsiteY3" fmla="*/ 178504 h 178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374" h="178504">
                    <a:moveTo>
                      <a:pt x="67709" y="0"/>
                    </a:moveTo>
                    <a:lnTo>
                      <a:pt x="0" y="119003"/>
                    </a:lnTo>
                    <a:lnTo>
                      <a:pt x="34880" y="178504"/>
                    </a:lnTo>
                    <a:lnTo>
                      <a:pt x="173375" y="178504"/>
                    </a:lnTo>
                    <a:close/>
                  </a:path>
                </a:pathLst>
              </a:custGeom>
              <a:solidFill>
                <a:srgbClr val="3C3C3B"/>
              </a:solidFill>
              <a:ln w="249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7745532A-C7F2-4A59-A2B8-7C926FB151EF}"/>
              </a:ext>
            </a:extLst>
          </p:cNvPr>
          <p:cNvGrpSpPr/>
          <p:nvPr/>
        </p:nvGrpSpPr>
        <p:grpSpPr>
          <a:xfrm>
            <a:off x="450442" y="1144107"/>
            <a:ext cx="581980" cy="581980"/>
            <a:chOff x="765524" y="2696446"/>
            <a:chExt cx="581980" cy="581980"/>
          </a:xfrm>
        </p:grpSpPr>
        <p:sp>
          <p:nvSpPr>
            <p:cNvPr id="53" name="Прямоугольник: скругленные углы 52">
              <a:extLst>
                <a:ext uri="{FF2B5EF4-FFF2-40B4-BE49-F238E27FC236}">
                  <a16:creationId xmlns:a16="http://schemas.microsoft.com/office/drawing/2014/main" xmlns="" id="{6339315A-75A8-4B0A-B3CA-948E40339786}"/>
                </a:ext>
              </a:extLst>
            </p:cNvPr>
            <p:cNvSpPr/>
            <p:nvPr/>
          </p:nvSpPr>
          <p:spPr>
            <a:xfrm>
              <a:off x="765524" y="2696446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25C950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2" descr="Картинки по запросу &quot;лого ФРП&quot;&quot;">
              <a:extLst>
                <a:ext uri="{FF2B5EF4-FFF2-40B4-BE49-F238E27FC236}">
                  <a16:creationId xmlns:a16="http://schemas.microsoft.com/office/drawing/2014/main" xmlns="" id="{1F2EC512-AB26-45C5-A4CA-46A2D3033A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46"/>
            <a:stretch/>
          </p:blipFill>
          <p:spPr bwMode="auto">
            <a:xfrm>
              <a:off x="918404" y="2862048"/>
              <a:ext cx="353238" cy="250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EB9E60-94CA-4C24-8106-E6B0E0222E3E}"/>
              </a:ext>
            </a:extLst>
          </p:cNvPr>
          <p:cNvSpPr txBox="1"/>
          <p:nvPr/>
        </p:nvSpPr>
        <p:spPr>
          <a:xfrm>
            <a:off x="411182" y="2299482"/>
            <a:ext cx="3798680" cy="5078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3000" dirty="0">
                <a:solidFill>
                  <a:srgbClr val="0293DF"/>
                </a:solidFill>
                <a:latin typeface="Intro Bold" panose="02000000000000000000" pitchFamily="50" charset="0"/>
              </a:rPr>
              <a:t>8</a:t>
            </a:r>
            <a:r>
              <a:rPr lang="ru-RU" sz="2400" dirty="0">
                <a:solidFill>
                  <a:srgbClr val="0293DF"/>
                </a:solidFill>
                <a:latin typeface="Intro Bold" panose="02000000000000000000" pitchFamily="50" charset="0"/>
              </a:rPr>
              <a:t> проектов </a:t>
            </a:r>
            <a:endParaRPr lang="ru-RU" sz="2400" dirty="0">
              <a:solidFill>
                <a:srgbClr val="25C950"/>
              </a:solidFill>
              <a:latin typeface="Intro Bold" panose="02000000000000000000" pitchFamily="50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8B4C16-08F5-49C2-B3EC-7009F0F54C75}"/>
              </a:ext>
            </a:extLst>
          </p:cNvPr>
          <p:cNvSpPr txBox="1"/>
          <p:nvPr/>
        </p:nvSpPr>
        <p:spPr>
          <a:xfrm>
            <a:off x="3730419" y="2409474"/>
            <a:ext cx="173419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>
                <a:latin typeface="Intro Bold" panose="02000000000000000000" pitchFamily="50" charset="0"/>
              </a:rPr>
              <a:t>На сумму</a:t>
            </a:r>
            <a:endParaRPr lang="ru-RU" sz="2400" dirty="0">
              <a:latin typeface="Intro Bold" panose="02000000000000000000" pitchFamily="50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69D7004-AE3D-4E26-AD6F-BA555151D603}"/>
              </a:ext>
            </a:extLst>
          </p:cNvPr>
          <p:cNvSpPr txBox="1"/>
          <p:nvPr/>
        </p:nvSpPr>
        <p:spPr>
          <a:xfrm>
            <a:off x="5381980" y="2234552"/>
            <a:ext cx="3093385" cy="7017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4400" dirty="0">
                <a:solidFill>
                  <a:srgbClr val="0293DF"/>
                </a:solidFill>
                <a:latin typeface="Intro Bold" panose="02000000000000000000" pitchFamily="50" charset="0"/>
              </a:rPr>
              <a:t>2</a:t>
            </a:r>
            <a:r>
              <a:rPr lang="ru-RU" sz="2400" dirty="0">
                <a:solidFill>
                  <a:srgbClr val="0293DF"/>
                </a:solidFill>
                <a:latin typeface="Intro Bold" panose="02000000000000000000" pitchFamily="50" charset="0"/>
              </a:rPr>
              <a:t> млрд </a:t>
            </a:r>
            <a:r>
              <a:rPr lang="ru-RU" sz="24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рублей</a:t>
            </a:r>
            <a:endParaRPr lang="ru-RU" sz="2400" dirty="0">
              <a:solidFill>
                <a:srgbClr val="25C950"/>
              </a:solidFill>
              <a:latin typeface="Intro Bold" panose="02000000000000000000" pitchFamily="50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52566AD-CBD4-4B26-9E7E-37C2F81F56FD}"/>
              </a:ext>
            </a:extLst>
          </p:cNvPr>
          <p:cNvSpPr txBox="1"/>
          <p:nvPr/>
        </p:nvSpPr>
        <p:spPr>
          <a:xfrm>
            <a:off x="394785" y="3719768"/>
            <a:ext cx="6023944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Проекты одобренные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ФРЮ: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F2F6020-6164-4901-8E96-D7180DCEBDAF}"/>
              </a:ext>
            </a:extLst>
          </p:cNvPr>
          <p:cNvSpPr txBox="1"/>
          <p:nvPr/>
        </p:nvSpPr>
        <p:spPr>
          <a:xfrm>
            <a:off x="394785" y="4060530"/>
            <a:ext cx="2525976" cy="5078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30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23</a:t>
            </a:r>
            <a:r>
              <a:rPr lang="ru-RU" sz="24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 проекта </a:t>
            </a:r>
            <a:endParaRPr lang="ru-RU" sz="2400" dirty="0">
              <a:solidFill>
                <a:srgbClr val="0293DF"/>
              </a:solidFill>
              <a:latin typeface="Intro Bold" panose="02000000000000000000" pitchFamily="50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B6E6751-D154-4B12-9D75-77EF63D34985}"/>
              </a:ext>
            </a:extLst>
          </p:cNvPr>
          <p:cNvSpPr txBox="1"/>
          <p:nvPr/>
        </p:nvSpPr>
        <p:spPr>
          <a:xfrm>
            <a:off x="2744158" y="4156389"/>
            <a:ext cx="1734198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>
                <a:latin typeface="Intro Bold" panose="02000000000000000000" pitchFamily="50" charset="0"/>
              </a:rPr>
              <a:t>На сумму</a:t>
            </a:r>
            <a:endParaRPr lang="ru-RU" sz="2400" dirty="0">
              <a:latin typeface="Intro Bold" panose="02000000000000000000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BBC680A-CBC3-45C9-9896-14E8C5A57A6E}"/>
              </a:ext>
            </a:extLst>
          </p:cNvPr>
          <p:cNvSpPr txBox="1"/>
          <p:nvPr/>
        </p:nvSpPr>
        <p:spPr>
          <a:xfrm>
            <a:off x="5169426" y="3923613"/>
            <a:ext cx="3456927" cy="7017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44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2,9</a:t>
            </a:r>
            <a:r>
              <a:rPr lang="ru-RU" sz="24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 </a:t>
            </a:r>
            <a:r>
              <a:rPr lang="ru-RU" sz="2400" dirty="0">
                <a:solidFill>
                  <a:srgbClr val="0293DF"/>
                </a:solidFill>
                <a:latin typeface="Intro Bold" panose="02000000000000000000" pitchFamily="50" charset="0"/>
              </a:rPr>
              <a:t>млрд </a:t>
            </a:r>
            <a:r>
              <a:rPr lang="ru-RU" sz="2400" dirty="0" smtClean="0">
                <a:solidFill>
                  <a:srgbClr val="0293DF"/>
                </a:solidFill>
                <a:latin typeface="Intro Bold" panose="02000000000000000000" pitchFamily="50" charset="0"/>
              </a:rPr>
              <a:t>рублей</a:t>
            </a:r>
            <a:endParaRPr lang="ru-RU" sz="2400" dirty="0">
              <a:solidFill>
                <a:srgbClr val="25C950"/>
              </a:solidFill>
              <a:latin typeface="Intro Bold" panose="02000000000000000000" pitchFamily="50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C2BA689-6775-493C-93F1-93E813DD7791}"/>
              </a:ext>
            </a:extLst>
          </p:cNvPr>
          <p:cNvSpPr txBox="1"/>
          <p:nvPr/>
        </p:nvSpPr>
        <p:spPr>
          <a:xfrm>
            <a:off x="2310522" y="4658818"/>
            <a:ext cx="2461992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 программам: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0CEB881-31B2-44DA-8D85-D7AB727E69A1}"/>
              </a:ext>
            </a:extLst>
          </p:cNvPr>
          <p:cNvSpPr txBox="1"/>
          <p:nvPr/>
        </p:nvSpPr>
        <p:spPr>
          <a:xfrm>
            <a:off x="7979652" y="2216085"/>
            <a:ext cx="386435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>
                <a:latin typeface="Intro Bold" panose="02000000000000000000" pitchFamily="50" charset="0"/>
              </a:rPr>
              <a:t>По программе </a:t>
            </a:r>
            <a:r>
              <a:rPr lang="ru-RU" sz="2000" dirty="0">
                <a:solidFill>
                  <a:srgbClr val="25C950"/>
                </a:solidFill>
                <a:latin typeface="Intro Bold" panose="02000000000000000000" pitchFamily="50" charset="0"/>
              </a:rPr>
              <a:t>«лизинг»</a:t>
            </a:r>
            <a:endParaRPr lang="ru-RU" sz="2400" dirty="0">
              <a:solidFill>
                <a:srgbClr val="25C950"/>
              </a:solidFill>
              <a:latin typeface="Intro Bold" panose="02000000000000000000" pitchFamily="50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1B037CF-73EA-4AC6-95EF-716A6FFD903F}"/>
              </a:ext>
            </a:extLst>
          </p:cNvPr>
          <p:cNvSpPr txBox="1"/>
          <p:nvPr/>
        </p:nvSpPr>
        <p:spPr>
          <a:xfrm>
            <a:off x="5068822" y="4625344"/>
            <a:ext cx="5688272" cy="184460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Проекты развития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</a:t>
            </a: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Новое производство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Создание и развитие </a:t>
            </a:r>
            <a:r>
              <a:rPr lang="ru-RU" b="1" dirty="0" err="1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проминфраструктуры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Сфера обращения с ТКО</a:t>
            </a: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</a:t>
            </a:r>
            <a:r>
              <a:rPr lang="ru-RU" b="1" dirty="0" err="1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Биокластер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b="1" dirty="0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Противодействие </a:t>
            </a:r>
            <a:r>
              <a:rPr lang="ru-RU" b="1" dirty="0" err="1">
                <a:solidFill>
                  <a:srgbClr val="E7E6E6">
                    <a:lumMod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эпидзаболеваниям</a:t>
            </a:r>
            <a:endParaRPr lang="ru-RU" b="1" dirty="0">
              <a:solidFill>
                <a:srgbClr val="E7E6E6">
                  <a:lumMod val="25000"/>
                </a:srgb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2A97823-3850-45AF-9F98-EA61787355F4}"/>
              </a:ext>
            </a:extLst>
          </p:cNvPr>
          <p:cNvSpPr txBox="1"/>
          <p:nvPr/>
        </p:nvSpPr>
        <p:spPr>
          <a:xfrm>
            <a:off x="1470345" y="1214016"/>
            <a:ext cx="1856255" cy="5909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3600" dirty="0" smtClean="0">
                <a:latin typeface="Intro Bold" panose="02000000000000000000" pitchFamily="50" charset="0"/>
              </a:rPr>
              <a:t>ФРП</a:t>
            </a:r>
            <a:endParaRPr lang="ru-RU" sz="3600" dirty="0">
              <a:latin typeface="Intro Bold" panose="02000000000000000000" pitchFamily="50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BFE0BC9-F7EE-4C24-8166-EED5C8368412}"/>
              </a:ext>
            </a:extLst>
          </p:cNvPr>
          <p:cNvSpPr txBox="1"/>
          <p:nvPr/>
        </p:nvSpPr>
        <p:spPr>
          <a:xfrm>
            <a:off x="409467" y="1953710"/>
            <a:ext cx="6488423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Проекты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одобренные </a:t>
            </a:r>
            <a:r>
              <a:rPr lang="ru-RU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ФРП РФ: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E763422-182F-4C4E-B189-B98522B3C41A}"/>
              </a:ext>
            </a:extLst>
          </p:cNvPr>
          <p:cNvSpPr txBox="1"/>
          <p:nvPr/>
        </p:nvSpPr>
        <p:spPr>
          <a:xfrm>
            <a:off x="7824463" y="2687621"/>
            <a:ext cx="4019539" cy="81253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dash"/>
          </a:ln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том числе совместно с ФРП РФ профинансирован </a:t>
            </a:r>
            <a:r>
              <a:rPr lang="ru-RU" dirty="0">
                <a:solidFill>
                  <a:srgbClr val="25C950"/>
                </a:solidFill>
                <a:latin typeface="Open Sans" panose="020B0606030504020204" pitchFamily="34" charset="0"/>
              </a:rPr>
              <a:t>2</a:t>
            </a:r>
            <a:r>
              <a:rPr lang="ru-RU" dirty="0" smtClean="0">
                <a:solidFill>
                  <a:srgbClr val="25C950"/>
                </a:solidFill>
                <a:latin typeface="Intro Bold" panose="02000000000000000000" pitchFamily="50" charset="0"/>
              </a:rPr>
              <a:t> проекта </a:t>
            </a: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сумму </a:t>
            </a:r>
            <a:r>
              <a:rPr lang="ru-RU" dirty="0">
                <a:solidFill>
                  <a:srgbClr val="0293DF"/>
                </a:solidFill>
                <a:latin typeface="Intro Bold" panose="02000000000000000000" pitchFamily="50" charset="0"/>
              </a:rPr>
              <a:t>153,3 млн рублей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7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12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20078-B539-443C-BC62-6A9C2FF9CE35}"/>
              </a:ext>
            </a:extLst>
          </p:cNvPr>
          <p:cNvSpPr txBox="1"/>
          <p:nvPr/>
        </p:nvSpPr>
        <p:spPr>
          <a:xfrm>
            <a:off x="447675" y="406733"/>
            <a:ext cx="10350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>
                <a:latin typeface="Intro Bold" panose="02000000000000000000" pitchFamily="50" charset="0"/>
              </a:defRPr>
            </a:lvl1pPr>
          </a:lstStyle>
          <a:p>
            <a:r>
              <a:rPr lang="ru-RU" sz="4000"/>
              <a:t>УСЛОВИЯ РАССМОТРЕНИЯ </a:t>
            </a:r>
            <a:r>
              <a:rPr lang="ru-RU" sz="4000" dirty="0"/>
              <a:t>ЗАЯВОК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9BEF43DA-44A9-4F98-833E-FC33885D5019}"/>
              </a:ext>
            </a:extLst>
          </p:cNvPr>
          <p:cNvSpPr txBox="1"/>
          <p:nvPr/>
        </p:nvSpPr>
        <p:spPr>
          <a:xfrm>
            <a:off x="9630314" y="4811052"/>
            <a:ext cx="231342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>
                <a:solidFill>
                  <a:srgbClr val="0293DF"/>
                </a:solidFill>
                <a:latin typeface="Intro Bold" panose="02000000000000000000" pitchFamily="50" charset="0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</a:rPr>
              <a:t>ИТОГО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7E08394-2773-4355-AB9F-B27985FA7F47}"/>
              </a:ext>
            </a:extLst>
          </p:cNvPr>
          <p:cNvSpPr txBox="1"/>
          <p:nvPr/>
        </p:nvSpPr>
        <p:spPr>
          <a:xfrm>
            <a:off x="9630314" y="5145614"/>
            <a:ext cx="15366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4000">
                <a:solidFill>
                  <a:srgbClr val="25C950"/>
                </a:solidFill>
                <a:latin typeface="Intro Bold" panose="02000000000000000000" pitchFamily="50" charset="0"/>
              </a:defRPr>
            </a:lvl1pPr>
          </a:lstStyle>
          <a:p>
            <a:r>
              <a:rPr lang="ru-RU" sz="3600" dirty="0">
                <a:solidFill>
                  <a:srgbClr val="0293DF"/>
                </a:solidFill>
              </a:rPr>
              <a:t>36</a:t>
            </a:r>
            <a:r>
              <a:rPr lang="ru-RU" sz="2800" dirty="0">
                <a:solidFill>
                  <a:srgbClr val="0293DF"/>
                </a:solidFill>
              </a:rPr>
              <a:t> </a:t>
            </a:r>
            <a:r>
              <a:rPr lang="ru-RU" sz="1600" dirty="0">
                <a:solidFill>
                  <a:srgbClr val="0293DF"/>
                </a:solidFill>
              </a:rPr>
              <a:t>дней</a:t>
            </a:r>
            <a:endParaRPr lang="ru-RU" sz="1800" dirty="0">
              <a:solidFill>
                <a:srgbClr val="0293DF"/>
              </a:solidFill>
            </a:endParaRPr>
          </a:p>
        </p:txBody>
      </p:sp>
      <p:sp>
        <p:nvSpPr>
          <p:cNvPr id="97" name="Прямоугольник: скругленные верхние углы 96">
            <a:extLst>
              <a:ext uri="{FF2B5EF4-FFF2-40B4-BE49-F238E27FC236}">
                <a16:creationId xmlns:a16="http://schemas.microsoft.com/office/drawing/2014/main" xmlns="" id="{0B993943-4B3B-4B9E-A2EA-5C1B1012CEC8}"/>
              </a:ext>
            </a:extLst>
          </p:cNvPr>
          <p:cNvSpPr/>
          <p:nvPr/>
        </p:nvSpPr>
        <p:spPr>
          <a:xfrm rot="5400000">
            <a:off x="-365815" y="2432561"/>
            <a:ext cx="2228657" cy="484169"/>
          </a:xfrm>
          <a:prstGeom prst="round2SameRect">
            <a:avLst>
              <a:gd name="adj1" fmla="val 0"/>
              <a:gd name="adj2" fmla="val 22413"/>
            </a:avLst>
          </a:prstGeom>
          <a:pattFill prst="wdUpDiag">
            <a:fgClr>
              <a:srgbClr val="18CFA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4AF53190-C245-4AC7-B1AE-F816323277D9}"/>
              </a:ext>
            </a:extLst>
          </p:cNvPr>
          <p:cNvSpPr txBox="1"/>
          <p:nvPr/>
        </p:nvSpPr>
        <p:spPr>
          <a:xfrm>
            <a:off x="2715025" y="1865666"/>
            <a:ext cx="20284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Сумма займа</a:t>
            </a:r>
          </a:p>
        </p:txBody>
      </p:sp>
      <p:sp>
        <p:nvSpPr>
          <p:cNvPr id="99" name="Прямоугольник: скругленные углы 98">
            <a:extLst>
              <a:ext uri="{FF2B5EF4-FFF2-40B4-BE49-F238E27FC236}">
                <a16:creationId xmlns:a16="http://schemas.microsoft.com/office/drawing/2014/main" xmlns="" id="{07C7DC48-8478-4735-B3B5-77F3E4494214}"/>
              </a:ext>
            </a:extLst>
          </p:cNvPr>
          <p:cNvSpPr/>
          <p:nvPr/>
        </p:nvSpPr>
        <p:spPr>
          <a:xfrm>
            <a:off x="551021" y="1560317"/>
            <a:ext cx="11089958" cy="2228658"/>
          </a:xfrm>
          <a:prstGeom prst="roundRect">
            <a:avLst>
              <a:gd name="adj" fmla="val 4561"/>
            </a:avLst>
          </a:prstGeom>
          <a:noFill/>
          <a:ln w="12700">
            <a:solidFill>
              <a:srgbClr val="18C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0246EF63-A456-46AB-A16D-920C38FA45B4}"/>
              </a:ext>
            </a:extLst>
          </p:cNvPr>
          <p:cNvSpPr txBox="1"/>
          <p:nvPr/>
        </p:nvSpPr>
        <p:spPr>
          <a:xfrm>
            <a:off x="1342918" y="1904139"/>
            <a:ext cx="139349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ПАРАМЕТРЫ</a:t>
            </a:r>
          </a:p>
        </p:txBody>
      </p: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27FB2845-395E-4CFB-B3E7-B58A24BF4E5E}"/>
              </a:ext>
            </a:extLst>
          </p:cNvPr>
          <p:cNvCxnSpPr>
            <a:cxnSpLocks/>
          </p:cNvCxnSpPr>
          <p:nvPr/>
        </p:nvCxnSpPr>
        <p:spPr>
          <a:xfrm>
            <a:off x="5115654" y="1755687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xmlns="" id="{57A38A18-3DE1-4C00-892E-A42B9CC46DC6}"/>
              </a:ext>
            </a:extLst>
          </p:cNvPr>
          <p:cNvCxnSpPr>
            <a:cxnSpLocks/>
          </p:cNvCxnSpPr>
          <p:nvPr/>
        </p:nvCxnSpPr>
        <p:spPr>
          <a:xfrm>
            <a:off x="7295491" y="1755687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xmlns="" id="{67C14181-3583-4C9F-9C55-D582B5E2AD4D}"/>
              </a:ext>
            </a:extLst>
          </p:cNvPr>
          <p:cNvCxnSpPr>
            <a:cxnSpLocks/>
          </p:cNvCxnSpPr>
          <p:nvPr/>
        </p:nvCxnSpPr>
        <p:spPr>
          <a:xfrm>
            <a:off x="9267375" y="1755687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EF4CB228-9FDB-48DC-9C85-CD86995B7E6B}"/>
              </a:ext>
            </a:extLst>
          </p:cNvPr>
          <p:cNvSpPr txBox="1"/>
          <p:nvPr/>
        </p:nvSpPr>
        <p:spPr>
          <a:xfrm>
            <a:off x="5127959" y="1877051"/>
            <a:ext cx="21675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займа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27819BBC-ABBA-49D2-8630-84D8139F806A}"/>
              </a:ext>
            </a:extLst>
          </p:cNvPr>
          <p:cNvSpPr txBox="1"/>
          <p:nvPr/>
        </p:nvSpPr>
        <p:spPr>
          <a:xfrm>
            <a:off x="7295487" y="1877051"/>
            <a:ext cx="19841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Ставка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A57A8BC1-89A7-4E62-B1AA-D565C8CEF6DA}"/>
              </a:ext>
            </a:extLst>
          </p:cNvPr>
          <p:cNvSpPr txBox="1"/>
          <p:nvPr/>
        </p:nvSpPr>
        <p:spPr>
          <a:xfrm>
            <a:off x="9279680" y="1757945"/>
            <a:ext cx="23167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40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% </a:t>
            </a:r>
            <a:r>
              <a:rPr lang="ru-RU" dirty="0" err="1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софинансирования</a:t>
            </a:r>
            <a:endParaRPr lang="ru-RU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со стороны заявителя</a:t>
            </a:r>
          </a:p>
        </p:txBody>
      </p:sp>
      <p:cxnSp>
        <p:nvCxnSpPr>
          <p:cNvPr id="125" name="Прямая соединительная линия 124">
            <a:extLst>
              <a:ext uri="{FF2B5EF4-FFF2-40B4-BE49-F238E27FC236}">
                <a16:creationId xmlns:a16="http://schemas.microsoft.com/office/drawing/2014/main" xmlns="" id="{E529EFB2-8CC1-4764-8255-A8D7AAE34676}"/>
              </a:ext>
            </a:extLst>
          </p:cNvPr>
          <p:cNvCxnSpPr>
            <a:cxnSpLocks/>
          </p:cNvCxnSpPr>
          <p:nvPr/>
        </p:nvCxnSpPr>
        <p:spPr>
          <a:xfrm>
            <a:off x="5115654" y="2292549"/>
            <a:ext cx="0" cy="1264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единительная линия 125">
            <a:extLst>
              <a:ext uri="{FF2B5EF4-FFF2-40B4-BE49-F238E27FC236}">
                <a16:creationId xmlns:a16="http://schemas.microsoft.com/office/drawing/2014/main" xmlns="" id="{EAA447BF-6E1E-4342-A14A-F705AFA52443}"/>
              </a:ext>
            </a:extLst>
          </p:cNvPr>
          <p:cNvCxnSpPr>
            <a:cxnSpLocks/>
          </p:cNvCxnSpPr>
          <p:nvPr/>
        </p:nvCxnSpPr>
        <p:spPr>
          <a:xfrm>
            <a:off x="7295491" y="2292549"/>
            <a:ext cx="0" cy="1264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>
            <a:extLst>
              <a:ext uri="{FF2B5EF4-FFF2-40B4-BE49-F238E27FC236}">
                <a16:creationId xmlns:a16="http://schemas.microsoft.com/office/drawing/2014/main" xmlns="" id="{B5C751E8-5072-4801-86F6-EC8BF71F4363}"/>
              </a:ext>
            </a:extLst>
          </p:cNvPr>
          <p:cNvCxnSpPr>
            <a:cxnSpLocks/>
          </p:cNvCxnSpPr>
          <p:nvPr/>
        </p:nvCxnSpPr>
        <p:spPr>
          <a:xfrm>
            <a:off x="9267375" y="2292549"/>
            <a:ext cx="0" cy="126482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xmlns="" id="{B5294616-ED51-40C5-889D-20084BC16608}"/>
              </a:ext>
            </a:extLst>
          </p:cNvPr>
          <p:cNvGrpSpPr/>
          <p:nvPr/>
        </p:nvGrpSpPr>
        <p:grpSpPr>
          <a:xfrm>
            <a:off x="3095992" y="2354179"/>
            <a:ext cx="2019658" cy="1074821"/>
            <a:chOff x="2395737" y="3093038"/>
            <a:chExt cx="2019658" cy="1074821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xmlns="" id="{7711DCF9-A0FF-4E54-8CE1-71A31FAA8CF0}"/>
                </a:ext>
              </a:extLst>
            </p:cNvPr>
            <p:cNvSpPr txBox="1"/>
            <p:nvPr/>
          </p:nvSpPr>
          <p:spPr>
            <a:xfrm>
              <a:off x="3581850" y="3747682"/>
              <a:ext cx="83354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xmlns="" id="{0C84C073-EE1B-474A-8191-2849CA4F0C18}"/>
                </a:ext>
              </a:extLst>
            </p:cNvPr>
            <p:cNvSpPr txBox="1"/>
            <p:nvPr/>
          </p:nvSpPr>
          <p:spPr>
            <a:xfrm>
              <a:off x="2418597" y="3093038"/>
              <a:ext cx="74295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5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xmlns="" id="{F9A3CE90-5B5D-433A-B01B-58770ACA7EC7}"/>
                </a:ext>
              </a:extLst>
            </p:cNvPr>
            <p:cNvSpPr txBox="1"/>
            <p:nvPr/>
          </p:nvSpPr>
          <p:spPr>
            <a:xfrm>
              <a:off x="2395737" y="3576928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500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xmlns="" id="{209ED276-B946-49EE-A9AF-AC89072CC1FF}"/>
              </a:ext>
            </a:extLst>
          </p:cNvPr>
          <p:cNvGrpSpPr/>
          <p:nvPr/>
        </p:nvGrpSpPr>
        <p:grpSpPr>
          <a:xfrm>
            <a:off x="5634863" y="2354179"/>
            <a:ext cx="1470058" cy="1074821"/>
            <a:chOff x="2395737" y="3093038"/>
            <a:chExt cx="1470058" cy="1074821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xmlns="" id="{DF51F63D-9F76-4636-8E1A-0C359C74EAC4}"/>
                </a:ext>
              </a:extLst>
            </p:cNvPr>
            <p:cNvSpPr txBox="1"/>
            <p:nvPr/>
          </p:nvSpPr>
          <p:spPr>
            <a:xfrm>
              <a:off x="3162159" y="3838198"/>
              <a:ext cx="7036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лет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xmlns="" id="{B3086E4C-55E4-427D-AFC2-1A31EC858450}"/>
                </a:ext>
              </a:extLst>
            </p:cNvPr>
            <p:cNvSpPr txBox="1"/>
            <p:nvPr/>
          </p:nvSpPr>
          <p:spPr>
            <a:xfrm>
              <a:off x="2418597" y="3093038"/>
              <a:ext cx="742951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1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xmlns="" id="{7B211FCA-1171-469E-BD48-0BEE006238E9}"/>
                </a:ext>
              </a:extLst>
            </p:cNvPr>
            <p:cNvSpPr txBox="1"/>
            <p:nvPr/>
          </p:nvSpPr>
          <p:spPr>
            <a:xfrm>
              <a:off x="2395737" y="3576928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10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xmlns="" id="{E61A9E34-70E9-4D2A-9B52-C9AD24EA2B58}"/>
              </a:ext>
            </a:extLst>
          </p:cNvPr>
          <p:cNvGrpSpPr/>
          <p:nvPr/>
        </p:nvGrpSpPr>
        <p:grpSpPr>
          <a:xfrm>
            <a:off x="7906958" y="2354179"/>
            <a:ext cx="1440163" cy="1074822"/>
            <a:chOff x="2395737" y="3093038"/>
            <a:chExt cx="1440163" cy="1074822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xmlns="" id="{50D276F5-45CC-490A-AD59-35D0179D3B4F}"/>
                </a:ext>
              </a:extLst>
            </p:cNvPr>
            <p:cNvSpPr txBox="1"/>
            <p:nvPr/>
          </p:nvSpPr>
          <p:spPr>
            <a:xfrm>
              <a:off x="2418597" y="3093038"/>
              <a:ext cx="1394446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1 </a:t>
              </a:r>
              <a:r>
                <a:rPr lang="ru-RU" sz="3200" dirty="0">
                  <a:solidFill>
                    <a:srgbClr val="25C9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xmlns="" id="{442F9EB6-6AFC-436F-8800-B3D3D660BA61}"/>
                </a:ext>
              </a:extLst>
            </p:cNvPr>
            <p:cNvSpPr txBox="1"/>
            <p:nvPr/>
          </p:nvSpPr>
          <p:spPr>
            <a:xfrm>
              <a:off x="2395737" y="3576929"/>
              <a:ext cx="1440163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3 </a:t>
              </a:r>
              <a:r>
                <a:rPr lang="ru-RU" sz="3200" dirty="0" smtClean="0">
                  <a:solidFill>
                    <a:srgbClr val="25C9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xmlns="" id="{199C0F0E-C595-4115-B5F0-7F5910847ED1}"/>
              </a:ext>
            </a:extLst>
          </p:cNvPr>
          <p:cNvGrpSpPr/>
          <p:nvPr/>
        </p:nvGrpSpPr>
        <p:grpSpPr>
          <a:xfrm>
            <a:off x="9432989" y="2354179"/>
            <a:ext cx="1715906" cy="1074821"/>
            <a:chOff x="2395737" y="3093038"/>
            <a:chExt cx="1715906" cy="1074821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xmlns="" id="{00FB7C47-A7DA-4337-B0DE-9C81F4E0A42F}"/>
                </a:ext>
              </a:extLst>
            </p:cNvPr>
            <p:cNvSpPr txBox="1"/>
            <p:nvPr/>
          </p:nvSpPr>
          <p:spPr>
            <a:xfrm>
              <a:off x="2418596" y="3093038"/>
              <a:ext cx="169304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 smtClean="0">
                  <a:solidFill>
                    <a:srgbClr val="25C950"/>
                  </a:solidFill>
                  <a:latin typeface="Intro Bold" panose="02000000000000000000" pitchFamily="50" charset="0"/>
                </a:rPr>
                <a:t>20 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C9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 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xmlns="" id="{87BCD651-8FEE-4EB3-8EAA-CECF9B32D079}"/>
                </a:ext>
              </a:extLst>
            </p:cNvPr>
            <p:cNvSpPr txBox="1"/>
            <p:nvPr/>
          </p:nvSpPr>
          <p:spPr>
            <a:xfrm>
              <a:off x="2395737" y="3576928"/>
              <a:ext cx="1550295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25C950"/>
                  </a:solidFill>
                  <a:latin typeface="Intro Bold" panose="02000000000000000000" pitchFamily="50" charset="0"/>
                </a:rPr>
                <a:t>50 </a:t>
              </a:r>
              <a:r>
                <a:rPr kumimoji="0" lang="ru-RU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C9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 </a:t>
              </a:r>
              <a:endParaRPr lang="ru-RU" sz="3600" dirty="0">
                <a:solidFill>
                  <a:srgbClr val="25C950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45" name="Прямоугольник: скругленные верхние углы 144">
            <a:extLst>
              <a:ext uri="{FF2B5EF4-FFF2-40B4-BE49-F238E27FC236}">
                <a16:creationId xmlns:a16="http://schemas.microsoft.com/office/drawing/2014/main" xmlns="" id="{EEF1DBA2-8FB8-4AC3-8932-5E3FB4631EAE}"/>
              </a:ext>
            </a:extLst>
          </p:cNvPr>
          <p:cNvSpPr/>
          <p:nvPr/>
        </p:nvSpPr>
        <p:spPr>
          <a:xfrm rot="5400000">
            <a:off x="-107085" y="4920574"/>
            <a:ext cx="1711197" cy="484169"/>
          </a:xfrm>
          <a:prstGeom prst="round2SameRect">
            <a:avLst>
              <a:gd name="adj1" fmla="val 0"/>
              <a:gd name="adj2" fmla="val 26348"/>
            </a:avLst>
          </a:prstGeom>
          <a:pattFill prst="wdUpDiag">
            <a:fgClr>
              <a:srgbClr val="0293DF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xmlns="" id="{AE2F2AAC-C4A9-4DB5-A81C-69F6543717F6}"/>
              </a:ext>
            </a:extLst>
          </p:cNvPr>
          <p:cNvGrpSpPr/>
          <p:nvPr/>
        </p:nvGrpSpPr>
        <p:grpSpPr>
          <a:xfrm>
            <a:off x="1331563" y="4653568"/>
            <a:ext cx="1557957" cy="1122316"/>
            <a:chOff x="1331563" y="4653568"/>
            <a:chExt cx="1557957" cy="1122316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C1F6A99-3F5A-45B6-A18E-D1B2D1FF3FC3}"/>
                </a:ext>
              </a:extLst>
            </p:cNvPr>
            <p:cNvSpPr txBox="1"/>
            <p:nvPr/>
          </p:nvSpPr>
          <p:spPr>
            <a:xfrm>
              <a:off x="1331563" y="4653568"/>
              <a:ext cx="12607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25C950"/>
                  </a:solidFill>
                  <a:latin typeface="Intro Bold" panose="02000000000000000000" pitchFamily="50" charset="0"/>
                </a:defRPr>
              </a:lvl1pPr>
            </a:lstStyle>
            <a:p>
              <a:r>
                <a:rPr lang="en-US" sz="2800" dirty="0">
                  <a:solidFill>
                    <a:srgbClr val="0293DF"/>
                  </a:solidFill>
                </a:rPr>
                <a:t>3</a:t>
              </a:r>
              <a:r>
                <a:rPr lang="ru-RU" sz="2800" dirty="0">
                  <a:solidFill>
                    <a:srgbClr val="0293DF"/>
                  </a:solidFill>
                </a:rPr>
                <a:t> </a:t>
              </a:r>
              <a:r>
                <a:rPr lang="ru-RU" sz="1600" dirty="0">
                  <a:solidFill>
                    <a:srgbClr val="0293DF"/>
                  </a:solidFill>
                </a:rPr>
                <a:t>дня</a:t>
              </a:r>
              <a:endParaRPr lang="ru-RU" sz="1800" dirty="0">
                <a:solidFill>
                  <a:srgbClr val="0293DF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B730A235-9681-469B-A1B0-D6B2912C1E27}"/>
                </a:ext>
              </a:extLst>
            </p:cNvPr>
            <p:cNvSpPr txBox="1"/>
            <p:nvPr/>
          </p:nvSpPr>
          <p:spPr>
            <a:xfrm>
              <a:off x="1331563" y="5191109"/>
              <a:ext cx="155795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>
                  <a:solidFill>
                    <a:srgbClr val="0293DF"/>
                  </a:solidFill>
                  <a:latin typeface="Intro Bold" panose="02000000000000000000" pitchFamily="50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600" dirty="0"/>
                <a:t>ЭКСПРЕСС-ОЦЕНКА</a:t>
              </a:r>
            </a:p>
          </p:txBody>
        </p:sp>
      </p:grpSp>
      <p:sp>
        <p:nvSpPr>
          <p:cNvPr id="144" name="Прямоугольник: скругленные углы 143">
            <a:extLst>
              <a:ext uri="{FF2B5EF4-FFF2-40B4-BE49-F238E27FC236}">
                <a16:creationId xmlns:a16="http://schemas.microsoft.com/office/drawing/2014/main" xmlns="" id="{1F8F04BC-20A1-4DF4-985A-84C6AFDE5027}"/>
              </a:ext>
            </a:extLst>
          </p:cNvPr>
          <p:cNvSpPr/>
          <p:nvPr/>
        </p:nvSpPr>
        <p:spPr>
          <a:xfrm>
            <a:off x="506427" y="4307061"/>
            <a:ext cx="2737112" cy="1711196"/>
          </a:xfrm>
          <a:prstGeom prst="roundRect">
            <a:avLst>
              <a:gd name="adj" fmla="val 6440"/>
            </a:avLst>
          </a:prstGeom>
          <a:noFill/>
          <a:ln w="12700">
            <a:solidFill>
              <a:srgbClr val="02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Прямоугольник: скругленные верхние углы 148">
            <a:extLst>
              <a:ext uri="{FF2B5EF4-FFF2-40B4-BE49-F238E27FC236}">
                <a16:creationId xmlns:a16="http://schemas.microsoft.com/office/drawing/2014/main" xmlns="" id="{0A8517AE-AD64-45A5-B629-5E61081558AA}"/>
              </a:ext>
            </a:extLst>
          </p:cNvPr>
          <p:cNvSpPr/>
          <p:nvPr/>
        </p:nvSpPr>
        <p:spPr>
          <a:xfrm rot="5400000">
            <a:off x="2836784" y="4920574"/>
            <a:ext cx="1711197" cy="484169"/>
          </a:xfrm>
          <a:prstGeom prst="round2SameRect">
            <a:avLst>
              <a:gd name="adj1" fmla="val 0"/>
              <a:gd name="adj2" fmla="val 26348"/>
            </a:avLst>
          </a:prstGeom>
          <a:pattFill prst="wdUpDiag">
            <a:fgClr>
              <a:srgbClr val="00CCC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699BD83E-BCE8-4C98-96E1-9CC0AA01DDC3}"/>
              </a:ext>
            </a:extLst>
          </p:cNvPr>
          <p:cNvGrpSpPr/>
          <p:nvPr/>
        </p:nvGrpSpPr>
        <p:grpSpPr>
          <a:xfrm>
            <a:off x="4275432" y="4653568"/>
            <a:ext cx="1637639" cy="1122316"/>
            <a:chOff x="4275432" y="4653568"/>
            <a:chExt cx="1637639" cy="1122316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xmlns="" id="{860BD992-BEE1-4F20-B97C-C2BEE80F2865}"/>
                </a:ext>
              </a:extLst>
            </p:cNvPr>
            <p:cNvSpPr txBox="1"/>
            <p:nvPr/>
          </p:nvSpPr>
          <p:spPr>
            <a:xfrm>
              <a:off x="4275432" y="4653568"/>
              <a:ext cx="126076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25C950"/>
                  </a:solidFill>
                  <a:latin typeface="Intro Bold" panose="02000000000000000000" pitchFamily="50" charset="0"/>
                </a:defRPr>
              </a:lvl1pPr>
            </a:lstStyle>
            <a:p>
              <a:r>
                <a:rPr lang="en-US" sz="2800" dirty="0">
                  <a:solidFill>
                    <a:srgbClr val="00CCC2"/>
                  </a:solidFill>
                </a:rPr>
                <a:t>3</a:t>
              </a:r>
              <a:r>
                <a:rPr lang="ru-RU" sz="2800" dirty="0">
                  <a:solidFill>
                    <a:srgbClr val="00CCC2"/>
                  </a:solidFill>
                </a:rPr>
                <a:t> </a:t>
              </a:r>
              <a:r>
                <a:rPr lang="ru-RU" sz="1600" dirty="0">
                  <a:solidFill>
                    <a:srgbClr val="00CCC2"/>
                  </a:solidFill>
                </a:rPr>
                <a:t>дня</a:t>
              </a:r>
              <a:endParaRPr lang="ru-RU" sz="1800" dirty="0">
                <a:solidFill>
                  <a:srgbClr val="00CCC2"/>
                </a:solidFill>
              </a:endParaRP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xmlns="" id="{D926927C-0897-4C29-9E9E-03A33D26EF04}"/>
                </a:ext>
              </a:extLst>
            </p:cNvPr>
            <p:cNvSpPr txBox="1"/>
            <p:nvPr/>
          </p:nvSpPr>
          <p:spPr>
            <a:xfrm>
              <a:off x="4275432" y="5191109"/>
              <a:ext cx="163763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>
                  <a:solidFill>
                    <a:srgbClr val="0293DF"/>
                  </a:solidFill>
                  <a:latin typeface="Intro Bold" panose="02000000000000000000" pitchFamily="50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600" dirty="0">
                  <a:solidFill>
                    <a:srgbClr val="00CCC2"/>
                  </a:solidFill>
                </a:rPr>
                <a:t>ВХОДНАЯ ЭКСПЕРТИЗА</a:t>
              </a:r>
            </a:p>
          </p:txBody>
        </p:sp>
      </p:grp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xmlns="" id="{C303A01D-BD96-47BF-8255-D898B7AE37DA}"/>
              </a:ext>
            </a:extLst>
          </p:cNvPr>
          <p:cNvSpPr/>
          <p:nvPr/>
        </p:nvSpPr>
        <p:spPr>
          <a:xfrm>
            <a:off x="3450296" y="4307061"/>
            <a:ext cx="2737112" cy="1711196"/>
          </a:xfrm>
          <a:prstGeom prst="roundRect">
            <a:avLst>
              <a:gd name="adj" fmla="val 6440"/>
            </a:avLst>
          </a:prstGeom>
          <a:noFill/>
          <a:ln w="12700">
            <a:solidFill>
              <a:srgbClr val="00CC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5" name="Прямоугольник: скругленные верхние углы 154">
            <a:extLst>
              <a:ext uri="{FF2B5EF4-FFF2-40B4-BE49-F238E27FC236}">
                <a16:creationId xmlns:a16="http://schemas.microsoft.com/office/drawing/2014/main" xmlns="" id="{1B5C4B76-3010-439C-BEDA-7C9D86D83CC4}"/>
              </a:ext>
            </a:extLst>
          </p:cNvPr>
          <p:cNvSpPr/>
          <p:nvPr/>
        </p:nvSpPr>
        <p:spPr>
          <a:xfrm rot="5400000">
            <a:off x="5780653" y="4920574"/>
            <a:ext cx="1711197" cy="484169"/>
          </a:xfrm>
          <a:prstGeom prst="round2SameRect">
            <a:avLst>
              <a:gd name="adj1" fmla="val 0"/>
              <a:gd name="adj2" fmla="val 26348"/>
            </a:avLst>
          </a:prstGeom>
          <a:pattFill prst="wdUpDiag">
            <a:fgClr>
              <a:srgbClr val="25C9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22E56C0-AD7D-4B6B-9999-860918F837CF}"/>
              </a:ext>
            </a:extLst>
          </p:cNvPr>
          <p:cNvGrpSpPr/>
          <p:nvPr/>
        </p:nvGrpSpPr>
        <p:grpSpPr>
          <a:xfrm>
            <a:off x="7219301" y="4653568"/>
            <a:ext cx="1854116" cy="1122316"/>
            <a:chOff x="7219301" y="4653568"/>
            <a:chExt cx="1854116" cy="1122316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xmlns="" id="{2548EE81-CB04-4D94-8365-DB247BF16ABE}"/>
                </a:ext>
              </a:extLst>
            </p:cNvPr>
            <p:cNvSpPr txBox="1"/>
            <p:nvPr/>
          </p:nvSpPr>
          <p:spPr>
            <a:xfrm>
              <a:off x="7219301" y="4653568"/>
              <a:ext cx="15392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>
                <a:defRPr sz="4000">
                  <a:solidFill>
                    <a:srgbClr val="25C950"/>
                  </a:solidFill>
                  <a:latin typeface="Intro Bold" panose="02000000000000000000" pitchFamily="50" charset="0"/>
                </a:defRPr>
              </a:lvl1pPr>
            </a:lstStyle>
            <a:p>
              <a:r>
                <a:rPr lang="en-US" sz="2800" dirty="0"/>
                <a:t>3</a:t>
              </a:r>
              <a:r>
                <a:rPr lang="ru-RU" sz="2800" dirty="0"/>
                <a:t>0 </a:t>
              </a:r>
              <a:r>
                <a:rPr lang="ru-RU" sz="1600" dirty="0"/>
                <a:t>дней</a:t>
              </a:r>
              <a:endParaRPr lang="ru-RU" sz="1800" dirty="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xmlns="" id="{C0575323-7F23-418B-9574-7D9046C29C4A}"/>
                </a:ext>
              </a:extLst>
            </p:cNvPr>
            <p:cNvSpPr txBox="1"/>
            <p:nvPr/>
          </p:nvSpPr>
          <p:spPr>
            <a:xfrm>
              <a:off x="7219301" y="5191109"/>
              <a:ext cx="185411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lnSpc>
                  <a:spcPct val="80000"/>
                </a:lnSpc>
                <a:defRPr>
                  <a:solidFill>
                    <a:srgbClr val="0293DF"/>
                  </a:solidFill>
                  <a:latin typeface="Intro Bold" panose="02000000000000000000" pitchFamily="50" charset="0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ru-RU" sz="1600" dirty="0">
                  <a:solidFill>
                    <a:srgbClr val="25C950"/>
                  </a:solidFill>
                </a:rPr>
                <a:t>КОМПЛЕКСНАЯ ЭКСПЕРТИЗА</a:t>
              </a:r>
            </a:p>
          </p:txBody>
        </p:sp>
      </p:grpSp>
      <p:sp>
        <p:nvSpPr>
          <p:cNvPr id="157" name="Прямоугольник: скругленные углы 156">
            <a:extLst>
              <a:ext uri="{FF2B5EF4-FFF2-40B4-BE49-F238E27FC236}">
                <a16:creationId xmlns:a16="http://schemas.microsoft.com/office/drawing/2014/main" xmlns="" id="{E48DA190-9A7B-4EEA-8FF7-B180CF344210}"/>
              </a:ext>
            </a:extLst>
          </p:cNvPr>
          <p:cNvSpPr/>
          <p:nvPr/>
        </p:nvSpPr>
        <p:spPr>
          <a:xfrm>
            <a:off x="6394165" y="4307061"/>
            <a:ext cx="2737112" cy="1711196"/>
          </a:xfrm>
          <a:prstGeom prst="roundRect">
            <a:avLst>
              <a:gd name="adj" fmla="val 6440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xmlns="" id="{30DC1082-A12B-4889-80EF-12CCAF74F297}"/>
              </a:ext>
            </a:extLst>
          </p:cNvPr>
          <p:cNvGrpSpPr/>
          <p:nvPr/>
        </p:nvGrpSpPr>
        <p:grpSpPr>
          <a:xfrm>
            <a:off x="6542392" y="4462851"/>
            <a:ext cx="581980" cy="581980"/>
            <a:chOff x="6542392" y="4462851"/>
            <a:chExt cx="581980" cy="581980"/>
          </a:xfrm>
        </p:grpSpPr>
        <p:sp>
          <p:nvSpPr>
            <p:cNvPr id="158" name="Прямоугольник: скругленные углы 157">
              <a:extLst>
                <a:ext uri="{FF2B5EF4-FFF2-40B4-BE49-F238E27FC236}">
                  <a16:creationId xmlns:a16="http://schemas.microsoft.com/office/drawing/2014/main" xmlns="" id="{36D49282-88BC-4E6B-B8C1-93D852C76C01}"/>
                </a:ext>
              </a:extLst>
            </p:cNvPr>
            <p:cNvSpPr/>
            <p:nvPr/>
          </p:nvSpPr>
          <p:spPr>
            <a:xfrm>
              <a:off x="6542392" y="4462851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9" name="Рисунок 158">
              <a:extLst>
                <a:ext uri="{FF2B5EF4-FFF2-40B4-BE49-F238E27FC236}">
                  <a16:creationId xmlns:a16="http://schemas.microsoft.com/office/drawing/2014/main" xmlns="" id="{5C65D8C7-31CC-49F0-8870-E6BD9A760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6668504" y="4598632"/>
              <a:ext cx="329756" cy="329756"/>
            </a:xfrm>
            <a:prstGeom prst="rect">
              <a:avLst/>
            </a:prstGeom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D974A3FE-FC01-4C04-9531-43112F50EB3F}"/>
              </a:ext>
            </a:extLst>
          </p:cNvPr>
          <p:cNvGrpSpPr/>
          <p:nvPr/>
        </p:nvGrpSpPr>
        <p:grpSpPr>
          <a:xfrm>
            <a:off x="654654" y="4462851"/>
            <a:ext cx="581980" cy="581980"/>
            <a:chOff x="654654" y="4462851"/>
            <a:chExt cx="581980" cy="581980"/>
          </a:xfrm>
        </p:grpSpPr>
        <p:sp>
          <p:nvSpPr>
            <p:cNvPr id="146" name="Прямоугольник: скругленные углы 145">
              <a:extLst>
                <a:ext uri="{FF2B5EF4-FFF2-40B4-BE49-F238E27FC236}">
                  <a16:creationId xmlns:a16="http://schemas.microsoft.com/office/drawing/2014/main" xmlns="" id="{CA85BC5D-3A21-4DD1-A353-98721D84426A}"/>
                </a:ext>
              </a:extLst>
            </p:cNvPr>
            <p:cNvSpPr/>
            <p:nvPr/>
          </p:nvSpPr>
          <p:spPr>
            <a:xfrm>
              <a:off x="654654" y="4462851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EFD452BB-EF2A-4094-9464-5ABF595A77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780766" y="4591403"/>
              <a:ext cx="329756" cy="329756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B651E3BC-DBB7-466E-B58F-B555CA01D0CE}"/>
              </a:ext>
            </a:extLst>
          </p:cNvPr>
          <p:cNvGrpSpPr/>
          <p:nvPr/>
        </p:nvGrpSpPr>
        <p:grpSpPr>
          <a:xfrm>
            <a:off x="3598523" y="4462851"/>
            <a:ext cx="581980" cy="581980"/>
            <a:chOff x="3598523" y="4462851"/>
            <a:chExt cx="581980" cy="581980"/>
          </a:xfrm>
        </p:grpSpPr>
        <p:sp>
          <p:nvSpPr>
            <p:cNvPr id="152" name="Прямоугольник: скругленные углы 151">
              <a:extLst>
                <a:ext uri="{FF2B5EF4-FFF2-40B4-BE49-F238E27FC236}">
                  <a16:creationId xmlns:a16="http://schemas.microsoft.com/office/drawing/2014/main" xmlns="" id="{3A78F99A-1C33-4520-BCEE-5561B3DDEA56}"/>
                </a:ext>
              </a:extLst>
            </p:cNvPr>
            <p:cNvSpPr/>
            <p:nvPr/>
          </p:nvSpPr>
          <p:spPr>
            <a:xfrm>
              <a:off x="3598523" y="4462851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0293D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0BAE8BDF-4571-4FFB-8998-AC3791BDC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3702890" y="4585422"/>
              <a:ext cx="329756" cy="329756"/>
            </a:xfrm>
            <a:prstGeom prst="rect">
              <a:avLst/>
            </a:prstGeom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C9AC8C43-6C25-4467-AF89-6CFCFD9F0B26}"/>
              </a:ext>
            </a:extLst>
          </p:cNvPr>
          <p:cNvGrpSpPr/>
          <p:nvPr/>
        </p:nvGrpSpPr>
        <p:grpSpPr>
          <a:xfrm>
            <a:off x="654654" y="1731468"/>
            <a:ext cx="581980" cy="581980"/>
            <a:chOff x="654654" y="1731468"/>
            <a:chExt cx="581980" cy="581980"/>
          </a:xfrm>
        </p:grpSpPr>
        <p:sp>
          <p:nvSpPr>
            <p:cNvPr id="104" name="Прямоугольник: скругленные углы 103">
              <a:extLst>
                <a:ext uri="{FF2B5EF4-FFF2-40B4-BE49-F238E27FC236}">
                  <a16:creationId xmlns:a16="http://schemas.microsoft.com/office/drawing/2014/main" xmlns="" id="{A190F075-EBB2-4970-9AC7-F1BA956DCDB6}"/>
                </a:ext>
              </a:extLst>
            </p:cNvPr>
            <p:cNvSpPr/>
            <p:nvPr/>
          </p:nvSpPr>
          <p:spPr>
            <a:xfrm>
              <a:off x="654654" y="1731468"/>
              <a:ext cx="581980" cy="581980"/>
            </a:xfrm>
            <a:prstGeom prst="roundRect">
              <a:avLst>
                <a:gd name="adj" fmla="val 9018"/>
              </a:avLst>
            </a:prstGeom>
            <a:solidFill>
              <a:schemeClr val="bg1"/>
            </a:solidFill>
            <a:ln>
              <a:noFill/>
            </a:ln>
            <a:effectLst>
              <a:outerShdw blurRad="127000" algn="ctr" rotWithShape="0">
                <a:srgbClr val="18CFA5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xmlns="" id="{E4E40664-7BB7-46F7-9927-BA465CCA4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780766" y="1855072"/>
              <a:ext cx="329756" cy="3297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629DFA75-746B-4A36-AB19-1B9257C6F2AB}"/>
              </a:ext>
            </a:extLst>
          </p:cNvPr>
          <p:cNvSpPr txBox="1"/>
          <p:nvPr/>
        </p:nvSpPr>
        <p:spPr>
          <a:xfrm>
            <a:off x="486506" y="6405538"/>
            <a:ext cx="605588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ru-RU" dirty="0"/>
              <a:t>ПРЕДОСТАВЛЕНИЕ ФИНАНСОВОЙ ПОДДЕРЖКИ ФОНДОМ РАЗВИТИЯ ЮГРЫ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8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6729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98" grpId="0"/>
      <p:bldP spid="102" grpId="0"/>
      <p:bldP spid="119" grpId="0"/>
      <p:bldP spid="120" grpId="0"/>
      <p:bldP spid="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: скругленные верхние углы 110">
            <a:extLst>
              <a:ext uri="{FF2B5EF4-FFF2-40B4-BE49-F238E27FC236}">
                <a16:creationId xmlns:a16="http://schemas.microsoft.com/office/drawing/2014/main" xmlns="" id="{B73E4279-E5B0-4316-BD82-A8340FE5A224}"/>
              </a:ext>
            </a:extLst>
          </p:cNvPr>
          <p:cNvSpPr/>
          <p:nvPr/>
        </p:nvSpPr>
        <p:spPr>
          <a:xfrm>
            <a:off x="644542" y="5524195"/>
            <a:ext cx="11005179" cy="560755"/>
          </a:xfrm>
          <a:prstGeom prst="round2SameRect">
            <a:avLst>
              <a:gd name="adj1" fmla="val 0"/>
              <a:gd name="adj2" fmla="val 16622"/>
            </a:avLst>
          </a:prstGeom>
          <a:pattFill prst="wdUpDiag">
            <a:fgClr>
              <a:srgbClr val="25C95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5320078-B539-443C-BC62-6A9C2FF9CE35}"/>
              </a:ext>
            </a:extLst>
          </p:cNvPr>
          <p:cNvSpPr txBox="1"/>
          <p:nvPr/>
        </p:nvSpPr>
        <p:spPr>
          <a:xfrm>
            <a:off x="447674" y="406733"/>
            <a:ext cx="1213310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300">
                <a:latin typeface="Intro Bold" panose="02000000000000000000" pitchFamily="50" charset="0"/>
              </a:defRPr>
            </a:lvl1pPr>
          </a:lstStyle>
          <a:p>
            <a:r>
              <a:rPr lang="ru-RU" dirty="0" smtClean="0"/>
              <a:t>ПРОГРАММА ФРП «ЛИЗИНГ»</a:t>
            </a:r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527E52E3-9A9F-4842-AACF-C4A1F5335EB9}"/>
              </a:ext>
            </a:extLst>
          </p:cNvPr>
          <p:cNvSpPr/>
          <p:nvPr/>
        </p:nvSpPr>
        <p:spPr>
          <a:xfrm>
            <a:off x="644543" y="1441611"/>
            <a:ext cx="11005180" cy="1113267"/>
          </a:xfrm>
          <a:prstGeom prst="roundRect">
            <a:avLst>
              <a:gd name="adj" fmla="val 10826"/>
            </a:avLst>
          </a:prstGeom>
          <a:noFill/>
          <a:ln w="12700">
            <a:solidFill>
              <a:srgbClr val="0CA3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219D64BE-221C-4058-98DF-0310CF60A6AF}"/>
              </a:ext>
            </a:extLst>
          </p:cNvPr>
          <p:cNvGrpSpPr/>
          <p:nvPr/>
        </p:nvGrpSpPr>
        <p:grpSpPr>
          <a:xfrm>
            <a:off x="2900051" y="1658744"/>
            <a:ext cx="2781877" cy="600040"/>
            <a:chOff x="1179433" y="4442188"/>
            <a:chExt cx="2781877" cy="60004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52D7DCC-3AA1-4486-BCBD-B423B9FF1D3C}"/>
                </a:ext>
              </a:extLst>
            </p:cNvPr>
            <p:cNvSpPr txBox="1"/>
            <p:nvPr/>
          </p:nvSpPr>
          <p:spPr>
            <a:xfrm>
              <a:off x="3140184" y="4550964"/>
              <a:ext cx="82112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B563693A-A54F-457D-9A2B-A827085949C7}"/>
                </a:ext>
              </a:extLst>
            </p:cNvPr>
            <p:cNvSpPr txBox="1"/>
            <p:nvPr/>
          </p:nvSpPr>
          <p:spPr>
            <a:xfrm>
              <a:off x="1179433" y="4442188"/>
              <a:ext cx="1082073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5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2F6AE21-9B95-4397-B7E6-A238042FC873}"/>
                </a:ext>
              </a:extLst>
            </p:cNvPr>
            <p:cNvSpPr txBox="1"/>
            <p:nvPr/>
          </p:nvSpPr>
          <p:spPr>
            <a:xfrm>
              <a:off x="1884672" y="4451297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500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796E5513-73F6-41AA-9B3E-8E74AA4415F2}"/>
              </a:ext>
            </a:extLst>
          </p:cNvPr>
          <p:cNvSpPr txBox="1"/>
          <p:nvPr/>
        </p:nvSpPr>
        <p:spPr>
          <a:xfrm>
            <a:off x="2630609" y="1218347"/>
            <a:ext cx="312524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СУММА ЗАЙМА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xmlns="" id="{0F304D7D-7B4B-45F7-9EBD-F21C756DE1CD}"/>
              </a:ext>
            </a:extLst>
          </p:cNvPr>
          <p:cNvCxnSpPr>
            <a:cxnSpLocks/>
          </p:cNvCxnSpPr>
          <p:nvPr/>
        </p:nvCxnSpPr>
        <p:spPr>
          <a:xfrm>
            <a:off x="5621772" y="1637315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5D5ADF4C-C925-4AD2-92F0-45F284EF5282}"/>
              </a:ext>
            </a:extLst>
          </p:cNvPr>
          <p:cNvCxnSpPr>
            <a:cxnSpLocks/>
          </p:cNvCxnSpPr>
          <p:nvPr/>
        </p:nvCxnSpPr>
        <p:spPr>
          <a:xfrm>
            <a:off x="6956575" y="1668545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xmlns="" id="{FD78CD97-6A0E-427E-8C1A-F843B8AAC606}"/>
              </a:ext>
            </a:extLst>
          </p:cNvPr>
          <p:cNvCxnSpPr>
            <a:cxnSpLocks/>
          </p:cNvCxnSpPr>
          <p:nvPr/>
        </p:nvCxnSpPr>
        <p:spPr>
          <a:xfrm>
            <a:off x="2818347" y="1644419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A6DEFF5F-2565-4743-9F9C-5FBE5003FE23}"/>
              </a:ext>
            </a:extLst>
          </p:cNvPr>
          <p:cNvSpPr txBox="1"/>
          <p:nvPr/>
        </p:nvSpPr>
        <p:spPr>
          <a:xfrm>
            <a:off x="4960053" y="1208109"/>
            <a:ext cx="2642034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СРОК ЗАЙМА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71F28BFD-C6C1-4F56-9FC0-316B9BF1F104}"/>
              </a:ext>
            </a:extLst>
          </p:cNvPr>
          <p:cNvSpPr txBox="1"/>
          <p:nvPr/>
        </p:nvSpPr>
        <p:spPr>
          <a:xfrm>
            <a:off x="7895692" y="1208109"/>
            <a:ext cx="2858350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СТАВКА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5DD394E7-6A11-49A2-84AE-3DE76B5A4AE3}"/>
              </a:ext>
            </a:extLst>
          </p:cNvPr>
          <p:cNvGrpSpPr/>
          <p:nvPr/>
        </p:nvGrpSpPr>
        <p:grpSpPr>
          <a:xfrm>
            <a:off x="5740886" y="1652243"/>
            <a:ext cx="1351135" cy="590931"/>
            <a:chOff x="6841871" y="1637562"/>
            <a:chExt cx="1351135" cy="59093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xmlns="" id="{EE1BEE69-DA84-4A44-BEE5-E4E39DFA5EA1}"/>
                </a:ext>
              </a:extLst>
            </p:cNvPr>
            <p:cNvSpPr txBox="1"/>
            <p:nvPr/>
          </p:nvSpPr>
          <p:spPr>
            <a:xfrm>
              <a:off x="7489370" y="1867519"/>
              <a:ext cx="703636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лет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F2B022B4-38DB-4A6C-B033-247615DD5120}"/>
                </a:ext>
              </a:extLst>
            </p:cNvPr>
            <p:cNvSpPr txBox="1"/>
            <p:nvPr/>
          </p:nvSpPr>
          <p:spPr>
            <a:xfrm>
              <a:off x="6841871" y="1637562"/>
              <a:ext cx="102191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до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5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xmlns="" id="{23E96DCE-932F-4586-8692-FB9BE55A76D0}"/>
              </a:ext>
            </a:extLst>
          </p:cNvPr>
          <p:cNvGrpSpPr/>
          <p:nvPr/>
        </p:nvGrpSpPr>
        <p:grpSpPr>
          <a:xfrm>
            <a:off x="6963390" y="1650731"/>
            <a:ext cx="3847187" cy="583815"/>
            <a:chOff x="2787548" y="1505155"/>
            <a:chExt cx="3847187" cy="58381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7C86CDD1-580C-4ADB-9F7F-2D34C9549D05}"/>
                </a:ext>
              </a:extLst>
            </p:cNvPr>
            <p:cNvSpPr txBox="1"/>
            <p:nvPr/>
          </p:nvSpPr>
          <p:spPr>
            <a:xfrm>
              <a:off x="2787548" y="1553439"/>
              <a:ext cx="1070164" cy="5355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1 </a:t>
              </a:r>
              <a:r>
                <a:rPr kumimoji="0" lang="ru-RU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CA3D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%</a:t>
              </a:r>
              <a:endParaRPr lang="ru-RU" sz="36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670B6852-1201-4AB1-9BF6-452542E95E53}"/>
                </a:ext>
              </a:extLst>
            </p:cNvPr>
            <p:cNvSpPr txBox="1"/>
            <p:nvPr/>
          </p:nvSpPr>
          <p:spPr>
            <a:xfrm>
              <a:off x="5327648" y="1505155"/>
              <a:ext cx="1307087" cy="5355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3 </a:t>
              </a:r>
              <a:r>
                <a:rPr lang="ru-RU" sz="3200" dirty="0" smtClean="0">
                  <a:solidFill>
                    <a:srgbClr val="0CA3D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</a:t>
              </a:r>
              <a:endParaRPr lang="ru-RU" sz="14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endParaRPr>
            </a:p>
          </p:txBody>
        </p:sp>
      </p:grpSp>
      <p:sp>
        <p:nvSpPr>
          <p:cNvPr id="102" name="Прямоугольник: скругленные углы 101">
            <a:extLst>
              <a:ext uri="{FF2B5EF4-FFF2-40B4-BE49-F238E27FC236}">
                <a16:creationId xmlns:a16="http://schemas.microsoft.com/office/drawing/2014/main" xmlns="" id="{9F701B61-DC77-441F-82B2-E0EF38523FF0}"/>
              </a:ext>
            </a:extLst>
          </p:cNvPr>
          <p:cNvSpPr/>
          <p:nvPr/>
        </p:nvSpPr>
        <p:spPr>
          <a:xfrm>
            <a:off x="644542" y="3028381"/>
            <a:ext cx="11005180" cy="3071293"/>
          </a:xfrm>
          <a:prstGeom prst="roundRect">
            <a:avLst>
              <a:gd name="adj" fmla="val 3780"/>
            </a:avLst>
          </a:prstGeom>
          <a:noFill/>
          <a:ln w="12700">
            <a:solidFill>
              <a:srgbClr val="25C9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A80D702C-9070-4575-B82A-1E42F127D48C}"/>
              </a:ext>
            </a:extLst>
          </p:cNvPr>
          <p:cNvSpPr txBox="1"/>
          <p:nvPr/>
        </p:nvSpPr>
        <p:spPr>
          <a:xfrm>
            <a:off x="724806" y="3195533"/>
            <a:ext cx="3874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Условия финансирования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A4C66EC8-7930-4057-B5A3-9D8D267131CB}"/>
              </a:ext>
            </a:extLst>
          </p:cNvPr>
          <p:cNvSpPr txBox="1"/>
          <p:nvPr/>
        </p:nvSpPr>
        <p:spPr>
          <a:xfrm>
            <a:off x="724806" y="3729370"/>
            <a:ext cx="1082265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финансирование </a:t>
            </a:r>
            <a:r>
              <a:rPr lang="ru-RU" sz="1600" b="1" dirty="0">
                <a:solidFill>
                  <a:srgbClr val="25C9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10% до 90%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первоначального взноса (аванса) лизингополучателя, составляющего </a:t>
            </a:r>
          </a:p>
          <a:p>
            <a:pPr>
              <a:buClr>
                <a:srgbClr val="000000"/>
              </a:buClr>
            </a:pPr>
            <a:r>
              <a:rPr lang="ru-RU" sz="1600" b="1" dirty="0">
                <a:solidFill>
                  <a:srgbClr val="25C9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10% до 50%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стоимости приобретаемого в рамках договора промышленного оборудования</a:t>
            </a:r>
            <a:endParaRPr lang="ru-RU" sz="1600" b="1" dirty="0">
              <a:solidFill>
                <a:srgbClr val="25C9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0000"/>
              </a:buClr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buClr>
                <a:srgbClr val="000000"/>
              </a:buClr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» Сумма займа может составить </a:t>
            </a:r>
            <a:r>
              <a:rPr lang="ru-RU" sz="1600" b="1" dirty="0">
                <a:solidFill>
                  <a:srgbClr val="25C95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до 45%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 общей стоимости промышленного оборудования для обрабатывающих производств</a:t>
            </a:r>
            <a:endParaRPr lang="ru-RU" sz="1600" b="1" dirty="0">
              <a:solidFill>
                <a:srgbClr val="25C95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06E95B71-8859-4DB3-8F55-1DBEF0BF93FF}"/>
              </a:ext>
            </a:extLst>
          </p:cNvPr>
          <p:cNvSpPr txBox="1"/>
          <p:nvPr/>
        </p:nvSpPr>
        <p:spPr>
          <a:xfrm>
            <a:off x="208331" y="1208109"/>
            <a:ext cx="3125245" cy="25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400"/>
              </a:spcAft>
              <a:buClr>
                <a:srgbClr val="000000"/>
              </a:buClr>
            </a:pPr>
            <a:r>
              <a:rPr lang="ru-RU" sz="1200" dirty="0">
                <a:solidFill>
                  <a:schemeClr val="bg2">
                    <a:lumMod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ОБЩИЙ БЮДЖЕТ ПРОЕКТА</a:t>
            </a:r>
          </a:p>
        </p:txBody>
      </p: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0984F3A1-A830-4D59-B6D0-828F35481CC3}"/>
              </a:ext>
            </a:extLst>
          </p:cNvPr>
          <p:cNvGrpSpPr/>
          <p:nvPr/>
        </p:nvGrpSpPr>
        <p:grpSpPr>
          <a:xfrm>
            <a:off x="988510" y="1667853"/>
            <a:ext cx="1658813" cy="700211"/>
            <a:chOff x="1888077" y="4441307"/>
            <a:chExt cx="1514165" cy="700211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xmlns="" id="{14582916-B641-45F3-881C-B737A1D28752}"/>
                </a:ext>
              </a:extLst>
            </p:cNvPr>
            <p:cNvSpPr txBox="1"/>
            <p:nvPr/>
          </p:nvSpPr>
          <p:spPr>
            <a:xfrm>
              <a:off x="2698606" y="4559994"/>
              <a:ext cx="70363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млн </a:t>
              </a:r>
            </a:p>
            <a:p>
              <a:pPr>
                <a:lnSpc>
                  <a:spcPts val="1200"/>
                </a:lnSpc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рублей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xmlns="" id="{8659B05E-1310-48D5-B60A-65628119E015}"/>
                </a:ext>
              </a:extLst>
            </p:cNvPr>
            <p:cNvSpPr txBox="1"/>
            <p:nvPr/>
          </p:nvSpPr>
          <p:spPr>
            <a:xfrm>
              <a:off x="1888077" y="4441307"/>
              <a:ext cx="1021919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r>
                <a:rPr lang="ru-RU" sz="1100" dirty="0">
                  <a:solidFill>
                    <a:schemeClr val="bg2">
                      <a:lumMod val="25000"/>
                    </a:schemeClr>
                  </a:solidFill>
                  <a:latin typeface="Intro Bold" panose="02000000000000000000" pitchFamily="50" charset="0"/>
                </a:rPr>
                <a:t>от</a:t>
              </a:r>
              <a:r>
                <a:rPr lang="ru-RU" sz="36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 </a:t>
              </a:r>
              <a:r>
                <a:rPr lang="ru-RU" sz="3200" dirty="0">
                  <a:solidFill>
                    <a:srgbClr val="0CA3DA"/>
                  </a:solidFill>
                  <a:latin typeface="Intro Bold" panose="02000000000000000000" pitchFamily="50" charset="0"/>
                </a:rPr>
                <a:t>20</a:t>
              </a: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xmlns="" id="{B8DA1281-370E-406F-A9A1-B7AD7C54699F}"/>
                </a:ext>
              </a:extLst>
            </p:cNvPr>
            <p:cNvSpPr txBox="1"/>
            <p:nvPr/>
          </p:nvSpPr>
          <p:spPr>
            <a:xfrm>
              <a:off x="2069471" y="4550587"/>
              <a:ext cx="1307087" cy="590931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>
                <a:lnSpc>
                  <a:spcPct val="90000"/>
                </a:lnSpc>
                <a:spcAft>
                  <a:spcPts val="400"/>
                </a:spcAft>
                <a:buClr>
                  <a:srgbClr val="000000"/>
                </a:buClr>
              </a:pPr>
              <a:endParaRPr lang="ru-RU" sz="3600" dirty="0">
                <a:solidFill>
                  <a:srgbClr val="0CA3DA"/>
                </a:solidFill>
                <a:latin typeface="Intro Bold" panose="02000000000000000000" pitchFamily="50" charset="0"/>
                <a:ea typeface="+mn-ea"/>
                <a:cs typeface="+mn-cs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4CCBDE57-12F7-45A3-A5B6-6CFB463E5A86}"/>
              </a:ext>
            </a:extLst>
          </p:cNvPr>
          <p:cNvSpPr txBox="1"/>
          <p:nvPr/>
        </p:nvSpPr>
        <p:spPr>
          <a:xfrm>
            <a:off x="7961357" y="1754154"/>
            <a:ext cx="1693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для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обрабатывающих производств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C22D741C-B6A1-4927-B8FA-FB75A926EE66}"/>
              </a:ext>
            </a:extLst>
          </p:cNvPr>
          <p:cNvSpPr txBox="1"/>
          <p:nvPr/>
        </p:nvSpPr>
        <p:spPr>
          <a:xfrm>
            <a:off x="10450949" y="1687262"/>
            <a:ext cx="12954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для </a:t>
            </a:r>
            <a:r>
              <a:rPr lang="ru-RU" sz="1100" dirty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других </a:t>
            </a:r>
            <a:endParaRPr lang="ru-RU" sz="1100" dirty="0" smtClean="0">
              <a:solidFill>
                <a:schemeClr val="bg2">
                  <a:lumMod val="25000"/>
                </a:schemeClr>
              </a:solidFill>
              <a:latin typeface="Intro Bold" panose="02000000000000000000" pitchFamily="50" charset="0"/>
            </a:endParaRPr>
          </a:p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лизинговых </a:t>
            </a:r>
          </a:p>
          <a:p>
            <a:pPr>
              <a:lnSpc>
                <a:spcPts val="1200"/>
              </a:lnSpc>
              <a:buClr>
                <a:srgbClr val="000000"/>
              </a:buClr>
            </a:pPr>
            <a:r>
              <a:rPr lang="ru-RU" sz="1100" dirty="0" smtClean="0">
                <a:solidFill>
                  <a:schemeClr val="bg2">
                    <a:lumMod val="25000"/>
                  </a:schemeClr>
                </a:solidFill>
                <a:latin typeface="Intro Bold" panose="02000000000000000000" pitchFamily="50" charset="0"/>
              </a:rPr>
              <a:t>проектов</a:t>
            </a:r>
            <a:endParaRPr lang="ru-RU" sz="1100" dirty="0">
              <a:solidFill>
                <a:schemeClr val="bg2">
                  <a:lumMod val="25000"/>
                </a:schemeClr>
              </a:solidFill>
              <a:latin typeface="Intro Bold" panose="02000000000000000000" pitchFamily="50" charset="0"/>
            </a:endParaRPr>
          </a:p>
          <a:p>
            <a:pPr>
              <a:lnSpc>
                <a:spcPts val="1200"/>
              </a:lnSpc>
              <a:buClr>
                <a:srgbClr val="000000"/>
              </a:buClr>
            </a:pPr>
            <a:endParaRPr lang="ru-RU" sz="1100" dirty="0">
              <a:solidFill>
                <a:schemeClr val="bg2">
                  <a:lumMod val="25000"/>
                </a:schemeClr>
              </a:solidFill>
              <a:latin typeface="Intro Bold" panose="02000000000000000000" pitchFamily="50" charset="0"/>
            </a:endParaRPr>
          </a:p>
        </p:txBody>
      </p:sp>
      <p:cxnSp>
        <p:nvCxnSpPr>
          <p:cNvPr id="142" name="Прямая соединительная линия 141">
            <a:extLst>
              <a:ext uri="{FF2B5EF4-FFF2-40B4-BE49-F238E27FC236}">
                <a16:creationId xmlns:a16="http://schemas.microsoft.com/office/drawing/2014/main" xmlns="" id="{A894B656-0A4F-4C8E-9DDB-DC7D6F221885}"/>
              </a:ext>
            </a:extLst>
          </p:cNvPr>
          <p:cNvCxnSpPr>
            <a:cxnSpLocks/>
          </p:cNvCxnSpPr>
          <p:nvPr/>
        </p:nvCxnSpPr>
        <p:spPr>
          <a:xfrm>
            <a:off x="9503490" y="1687262"/>
            <a:ext cx="0" cy="55050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DB68273-B794-4051-BD25-DF42FD1C9A93}"/>
              </a:ext>
            </a:extLst>
          </p:cNvPr>
          <p:cNvSpPr txBox="1"/>
          <p:nvPr/>
        </p:nvSpPr>
        <p:spPr>
          <a:xfrm>
            <a:off x="11450257" y="6448822"/>
            <a:ext cx="636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</a:rPr>
              <a:t> 9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Akrobat Black" panose="00000A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318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1093</Words>
  <Application>Microsoft Office PowerPoint</Application>
  <PresentationFormat>Произвольный</PresentationFormat>
  <Paragraphs>383</Paragraphs>
  <Slides>14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Akrobat Black</vt:lpstr>
      <vt:lpstr>Open Sans</vt:lpstr>
      <vt:lpstr>Intro Bold</vt:lpstr>
      <vt:lpstr>Calibri</vt:lpstr>
      <vt:lpstr>Open Sans Light</vt:lpstr>
      <vt:lpstr>Intro Regular</vt:lpstr>
      <vt:lpstr>Calibri Light</vt:lpstr>
      <vt:lpstr>Nunito</vt:lpstr>
      <vt:lpstr>Akrobat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 Мизин</dc:creator>
  <cp:lastModifiedBy>f12</cp:lastModifiedBy>
  <cp:revision>564</cp:revision>
  <dcterms:created xsi:type="dcterms:W3CDTF">2021-03-11T08:53:24Z</dcterms:created>
  <dcterms:modified xsi:type="dcterms:W3CDTF">2022-01-20T14:50:14Z</dcterms:modified>
</cp:coreProperties>
</file>