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5"/>
  </p:notesMasterIdLst>
  <p:sldIdLst>
    <p:sldId id="296" r:id="rId2"/>
    <p:sldId id="426" r:id="rId3"/>
    <p:sldId id="431" r:id="rId4"/>
  </p:sldIdLst>
  <p:sldSz cx="10693400" cy="7561263"/>
  <p:notesSz cx="6858000" cy="9144000"/>
  <p:defaultTextStyle>
    <a:defPPr>
      <a:defRPr lang="ru-RU"/>
    </a:defPPr>
    <a:lvl1pPr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520700" indent="-63500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1042988" indent="-1285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563688" indent="-1920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2085975" indent="-257175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5B36CA7-0067-46AF-AAC4-A1451E08318D}">
          <p14:sldIdLst>
            <p14:sldId id="296"/>
            <p14:sldId id="426"/>
            <p14:sldId id="43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A9"/>
    <a:srgbClr val="3399FF"/>
    <a:srgbClr val="504F53"/>
    <a:srgbClr val="8D8C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6625" autoAdjust="0"/>
    <p:restoredTop sz="94660"/>
  </p:normalViewPr>
  <p:slideViewPr>
    <p:cSldViewPr>
      <p:cViewPr>
        <p:scale>
          <a:sx n="100" d="100"/>
          <a:sy n="100" d="100"/>
        </p:scale>
        <p:origin x="-420" y="-72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6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F1C8DB3-C92C-41A8-A1E8-FD8A1EFF623C}" type="datetimeFigureOut">
              <a:rPr lang="ru-RU"/>
              <a:pPr>
                <a:defRPr/>
              </a:pPr>
              <a:t>05.05.2022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3006BD0-0C61-47CD-803D-EEDB00554D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078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700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9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6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975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42988" fontAlgn="base">
              <a:spcBef>
                <a:spcPct val="0"/>
              </a:spcBef>
              <a:spcAft>
                <a:spcPct val="0"/>
              </a:spcAft>
              <a:defRPr/>
            </a:pPr>
            <a:fld id="{3DF8C531-8125-47AC-8F39-DE44A719E2A1}" type="slidenum">
              <a:rPr lang="ru-RU" smtClean="0">
                <a:solidFill>
                  <a:srgbClr val="000000"/>
                </a:solidFill>
              </a:rPr>
              <a:pPr defTabSz="1042988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0"/>
            <a:ext cx="10691812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352029-7E42-4152-A85F-0276BF654CB5}" type="datetimeFigureOut">
              <a:rPr lang="ru-RU"/>
              <a:pPr/>
              <a:t>05.05.2022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E7024-2AAE-4808-9852-B5F275D25C6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A54772-C4F9-4BCA-AB38-C059A69F40ED}" type="datetimeFigureOut">
              <a:rPr lang="ru-RU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9A7CE-6E0D-4798-A79A-7C059244B1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6E1040-B7B5-4936-9839-06559D584162}" type="datetimeFigureOut">
              <a:rPr lang="ru-RU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6ED55-1AED-458C-AEE8-8D4680C1890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4278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9"/>
          <p:cNvSpPr txBox="1"/>
          <p:nvPr userDrawn="1"/>
        </p:nvSpPr>
        <p:spPr>
          <a:xfrm>
            <a:off x="6931025" y="5653088"/>
            <a:ext cx="1079500" cy="415925"/>
          </a:xfrm>
          <a:prstGeom prst="rect">
            <a:avLst/>
          </a:prstGeom>
          <a:noFill/>
        </p:spPr>
        <p:txBody>
          <a:bodyPr/>
          <a:lstStyle/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BE6EB-57B2-40DC-AA13-1C7BF5D23B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91813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7E518-E98B-4B32-AEA9-504C13B249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91813" cy="755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52E24-E4A4-44A7-9DD3-A75D300340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B41C4-6D9E-4453-A47C-B52858D3F2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4A6D74-2C4D-4584-9106-C81C139AEEA7}" type="datetimeFigureOut">
              <a:rPr lang="ru-RU"/>
              <a:pPr/>
              <a:t>05.05.2022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30BAA-2704-4E9F-A72F-D00E7FAB85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361C4B-6932-4A97-BF7B-5D1D12567EE7}" type="datetimeFigureOut">
              <a:rPr lang="ru-RU"/>
              <a:pPr/>
              <a:t>05.05.2022</a:t>
            </a:fld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C2060-1ADC-4C56-9769-72EA09244A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32E85D-F59D-4084-8689-F1FF89A807AA}" type="datetimeFigureOut">
              <a:rPr lang="ru-RU"/>
              <a:pPr/>
              <a:t>05.05.2022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578975" y="6475413"/>
            <a:ext cx="663575" cy="719137"/>
          </a:xfrm>
        </p:spPr>
        <p:txBody>
          <a:bodyPr/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1A98632B-840A-4508-810C-423F919056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3FDA18-5F38-4D0E-9B5C-BEC1450B8B36}" type="datetimeFigureOut">
              <a:rPr lang="ru-RU"/>
              <a:pPr/>
              <a:t>05.05.2022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B2ECC-B4D2-41FC-A654-607C24822C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 bwMode="auto">
          <a:xfrm>
            <a:off x="954088" y="539750"/>
            <a:ext cx="858837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3555" name="Текст 2"/>
          <p:cNvSpPr>
            <a:spLocks noGrp="1"/>
          </p:cNvSpPr>
          <p:nvPr>
            <p:ph type="body" idx="1"/>
          </p:nvPr>
        </p:nvSpPr>
        <p:spPr bwMode="auto">
          <a:xfrm>
            <a:off x="954088" y="1763713"/>
            <a:ext cx="8588375" cy="533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A161CFE-B190-4752-9E26-66DC8AEA74D4}" type="datetimeFigureOut">
              <a:rPr lang="ru-RU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0" y="6661150"/>
            <a:ext cx="725488" cy="69691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 defTabSz="1043056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13C7B26A-0137-4FA5-831F-6D2E4CE31E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0" r:id="rId6"/>
    <p:sldLayoutId id="2147483666" r:id="rId7"/>
    <p:sldLayoutId id="2147483667" r:id="rId8"/>
    <p:sldLayoutId id="2147483659" r:id="rId9"/>
    <p:sldLayoutId id="2147483658" r:id="rId10"/>
    <p:sldLayoutId id="2147483657" r:id="rId11"/>
    <p:sldLayoutId id="2147483656" r:id="rId12"/>
    <p:sldLayoutId id="2147483668" r:id="rId13"/>
  </p:sldLayoutIdLst>
  <p:hf hdr="0" ftr="0" dt="0"/>
  <p:txStyles>
    <p:titleStyle>
      <a:lvl1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2pPr>
      <a:lvl3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3pPr>
      <a:lvl4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4pPr>
      <a:lvl5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5pPr>
      <a:lvl6pPr marL="4572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6pPr>
      <a:lvl7pPr marL="9144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7pPr>
      <a:lvl8pPr marL="13716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8pPr>
      <a:lvl9pPr marL="18288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9pPr>
    </p:titleStyle>
    <p:bodyStyle>
      <a:lvl1pPr marL="363538" algn="l" defTabSz="1042988" rtl="0" eaLnBrk="0" fontAlgn="base" hangingPunct="0">
        <a:spcBef>
          <a:spcPct val="20000"/>
        </a:spcBef>
        <a:spcAft>
          <a:spcPct val="0"/>
        </a:spcAft>
        <a:buFont typeface="+mj-lt"/>
        <a:defRPr sz="360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defRPr sz="240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04F53"/>
          </a:solidFill>
          <a:latin typeface="+mj-lt"/>
          <a:ea typeface="+mn-ea"/>
          <a:cs typeface="+mn-cs"/>
        </a:defRPr>
      </a:lvl3pPr>
      <a:lvl4pPr indent="360363" algn="just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algn="l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4413" y="5272088"/>
            <a:ext cx="568325" cy="214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7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738" y="1398588"/>
            <a:ext cx="128270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00025" y="187325"/>
            <a:ext cx="10263195" cy="7226300"/>
          </a:xfrm>
          <a:prstGeom prst="rect">
            <a:avLst/>
          </a:prstGeom>
          <a:solidFill>
            <a:schemeClr val="bg1">
              <a:lumMod val="65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 defTabSz="1042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6870" name="TextBox 42"/>
          <p:cNvSpPr txBox="1">
            <a:spLocks noChangeArrowheads="1"/>
          </p:cNvSpPr>
          <p:nvPr/>
        </p:nvSpPr>
        <p:spPr bwMode="auto">
          <a:xfrm>
            <a:off x="522165" y="3420591"/>
            <a:ext cx="9133912" cy="107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96" tIns="45649" rIns="91296" bIns="45649">
            <a:spAutoFit/>
          </a:bodyPr>
          <a:lstStyle>
            <a:lvl1pPr defTabSz="1039813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39813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39813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39813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39813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Уведомление </a:t>
            </a:r>
            <a:endParaRPr lang="ru-RU" sz="3200" b="1" dirty="0" smtClean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  <a:p>
            <a:pPr algn="ctr" eaLnBrk="1" hangingPunct="1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о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КИК</a:t>
            </a:r>
            <a:endParaRPr lang="ru-RU" altLang="ru-RU" sz="3200" b="1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83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552452"/>
            <a:ext cx="8580438" cy="851916"/>
          </a:xfrm>
        </p:spPr>
        <p:txBody>
          <a:bodyPr/>
          <a:lstStyle/>
          <a:p>
            <a:r>
              <a:rPr lang="ru-RU" sz="3200" dirty="0" smtClean="0"/>
              <a:t>Федеральный закон </a:t>
            </a:r>
            <a:r>
              <a:rPr lang="ru-RU" sz="3200" dirty="0"/>
              <a:t>от 24.11.2014 № 376-ФЗ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4384" y="1692399"/>
            <a:ext cx="892899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800" dirty="0" smtClean="0"/>
              <a:t>    </a:t>
            </a:r>
            <a:r>
              <a:rPr lang="ru-RU" sz="1600" dirty="0" smtClean="0"/>
              <a:t>С </a:t>
            </a:r>
            <a:r>
              <a:rPr lang="ru-RU" sz="1600" dirty="0"/>
              <a:t>1 января 2015 г. </a:t>
            </a:r>
            <a:r>
              <a:rPr lang="ru-RU" sz="1600" dirty="0" smtClean="0"/>
              <a:t>в </a:t>
            </a:r>
            <a:r>
              <a:rPr lang="ru-RU" sz="1600" dirty="0"/>
              <a:t>Налоговый кодекс Российской Федерации введена отдельная </a:t>
            </a:r>
            <a:r>
              <a:rPr lang="ru-RU" sz="1600" b="1" dirty="0">
                <a:solidFill>
                  <a:srgbClr val="00B050"/>
                </a:solidFill>
              </a:rPr>
              <a:t>глава 3.4 «Контролируемые иностранные компании и контролирующие лица</a:t>
            </a:r>
            <a:r>
              <a:rPr lang="ru-RU" sz="1600" b="1" dirty="0" smtClean="0">
                <a:solidFill>
                  <a:srgbClr val="00B050"/>
                </a:solidFill>
              </a:rPr>
              <a:t>».</a:t>
            </a:r>
          </a:p>
          <a:p>
            <a:pPr algn="just">
              <a:spcAft>
                <a:spcPts val="600"/>
              </a:spcAft>
            </a:pPr>
            <a:r>
              <a:rPr lang="ru-RU" sz="1600" dirty="0" smtClean="0"/>
              <a:t>    Основная </a:t>
            </a:r>
            <a:r>
              <a:rPr lang="ru-RU" sz="1600" dirty="0"/>
              <a:t>цель норм этой главы -  установление порядка налогообложения прибыли контролируемых иностранных компаний у контролирующего лица (налогового резидента РФ</a:t>
            </a:r>
            <a:r>
              <a:rPr lang="ru-RU" sz="1600" dirty="0" smtClean="0"/>
              <a:t>).</a:t>
            </a:r>
          </a:p>
          <a:p>
            <a:pPr algn="just">
              <a:spcAft>
                <a:spcPts val="600"/>
              </a:spcAft>
            </a:pPr>
            <a:r>
              <a:rPr lang="ru-RU" sz="1600" dirty="0" smtClean="0"/>
              <a:t>    В </a:t>
            </a:r>
            <a:r>
              <a:rPr lang="ru-RU" sz="1600" dirty="0"/>
              <a:t>соответствии с п. 3.1. ст. 23 и п.1 ст. 25.14 Налогового кодекса </a:t>
            </a:r>
            <a:r>
              <a:rPr lang="ru-RU" sz="1600" dirty="0" smtClean="0"/>
              <a:t>налогоплательщики </a:t>
            </a:r>
            <a:r>
              <a:rPr lang="ru-RU" sz="1600" dirty="0"/>
              <a:t>(резиденты РФ) </a:t>
            </a:r>
            <a:r>
              <a:rPr lang="ru-RU" sz="1600" b="1" dirty="0">
                <a:solidFill>
                  <a:srgbClr val="00B050"/>
                </a:solidFill>
              </a:rPr>
              <a:t>обязаны уведомлять налоговые органы  о контролируемых иностранных компаниях</a:t>
            </a:r>
            <a:r>
              <a:rPr lang="ru-RU" sz="1600" dirty="0"/>
              <a:t>, в отношении которых они являются контролирующими </a:t>
            </a:r>
            <a:r>
              <a:rPr lang="ru-RU" sz="1600" dirty="0" smtClean="0"/>
              <a:t>лицами</a:t>
            </a:r>
            <a:r>
              <a:rPr lang="ru-RU" sz="1600" dirty="0"/>
              <a:t>.</a:t>
            </a:r>
            <a:endParaRPr lang="ru-RU" sz="1600" dirty="0" smtClean="0"/>
          </a:p>
          <a:p>
            <a:pPr algn="just">
              <a:spcAft>
                <a:spcPts val="600"/>
              </a:spcAft>
            </a:pPr>
            <a:r>
              <a:rPr lang="ru-RU" sz="1600" b="1" dirty="0" smtClean="0">
                <a:solidFill>
                  <a:srgbClr val="00B050"/>
                </a:solidFill>
              </a:rPr>
              <a:t>    </a:t>
            </a:r>
            <a:r>
              <a:rPr lang="ru-RU" sz="1600" b="1" dirty="0" smtClean="0">
                <a:solidFill>
                  <a:srgbClr val="7030A0"/>
                </a:solidFill>
              </a:rPr>
              <a:t>Уведомление </a:t>
            </a:r>
            <a:r>
              <a:rPr lang="ru-RU" sz="1600" b="1" dirty="0">
                <a:solidFill>
                  <a:srgbClr val="7030A0"/>
                </a:solidFill>
              </a:rPr>
              <a:t>о контролируемых иностранных компаниях </a:t>
            </a:r>
            <a:r>
              <a:rPr lang="ru-RU" sz="1600" dirty="0"/>
              <a:t>должно быть </a:t>
            </a:r>
            <a:r>
              <a:rPr lang="ru-RU" sz="1600" dirty="0" smtClean="0"/>
              <a:t>направлено: 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600" b="1" u="sng" dirty="0" smtClean="0">
                <a:solidFill>
                  <a:srgbClr val="00B050"/>
                </a:solidFill>
              </a:rPr>
              <a:t>налогоплательщиками-организациями</a:t>
            </a:r>
            <a:r>
              <a:rPr lang="ru-RU" sz="1600" dirty="0" smtClean="0"/>
              <a:t> в срок не позднее </a:t>
            </a:r>
            <a:r>
              <a:rPr lang="ru-RU" sz="1600" b="1" dirty="0" smtClean="0">
                <a:solidFill>
                  <a:srgbClr val="00B050"/>
                </a:solidFill>
              </a:rPr>
              <a:t>20 марта года</a:t>
            </a:r>
            <a:r>
              <a:rPr lang="ru-RU" sz="1600" dirty="0" smtClean="0"/>
              <a:t>, следующего за налоговым периодом, в котором контролирующим лицом признается доход в виде прибыли контролируемой иностранной компании в соответствии с главой 25 Налогового </a:t>
            </a:r>
            <a:r>
              <a:rPr lang="ru-RU" sz="1600" dirty="0"/>
              <a:t>Кодекса либо который следует за годом, по итогам которого определен убыток контролируемой иностранной компании.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600" b="1" u="sng" dirty="0" smtClean="0">
                <a:solidFill>
                  <a:srgbClr val="00B050"/>
                </a:solidFill>
              </a:rPr>
              <a:t>налогоплательщиками - физическими лицами </a:t>
            </a:r>
            <a:r>
              <a:rPr lang="ru-RU" sz="1600" dirty="0"/>
              <a:t>в срок не позднее </a:t>
            </a:r>
            <a:r>
              <a:rPr lang="ru-RU" sz="1600" b="1" dirty="0">
                <a:solidFill>
                  <a:srgbClr val="00B050"/>
                </a:solidFill>
              </a:rPr>
              <a:t>30 апреля года</a:t>
            </a:r>
            <a:r>
              <a:rPr lang="ru-RU" sz="1600" dirty="0"/>
              <a:t>, следующего за налоговым периодом, в котором контролирующим лицом признается доход в виде прибыли контролируемой иностранной компании в соответствии с главой 23 </a:t>
            </a:r>
            <a:r>
              <a:rPr lang="ru-RU" sz="1600" dirty="0" smtClean="0"/>
              <a:t>Налогового кодекса </a:t>
            </a:r>
            <a:r>
              <a:rPr lang="ru-RU" sz="1600" dirty="0"/>
              <a:t>либо который следует за годом, по итогам которого определен убыток контролируемой иностранной компании.</a:t>
            </a:r>
          </a:p>
          <a:p>
            <a:pPr algn="just">
              <a:spcAft>
                <a:spcPts val="600"/>
              </a:spcAft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0915178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34132" y="1627821"/>
            <a:ext cx="9289032" cy="3520962"/>
          </a:xfrm>
        </p:spPr>
        <p:txBody>
          <a:bodyPr/>
          <a:lstStyle/>
          <a:p>
            <a:pPr algn="just"/>
            <a:r>
              <a:rPr lang="ru-RU" sz="3200" dirty="0" smtClean="0">
                <a:solidFill>
                  <a:srgbClr val="FF0000"/>
                </a:solidFill>
              </a:rPr>
              <a:t>  Важно!</a:t>
            </a:r>
          </a:p>
          <a:p>
            <a:pPr algn="just"/>
            <a:r>
              <a:rPr lang="ru-RU" sz="1800" dirty="0" smtClean="0"/>
              <a:t>    </a:t>
            </a:r>
            <a:r>
              <a:rPr lang="ru-RU" sz="2000" b="0" dirty="0" smtClean="0">
                <a:solidFill>
                  <a:schemeClr val="tx1"/>
                </a:solidFill>
              </a:rPr>
              <a:t>Уведомление </a:t>
            </a:r>
            <a:r>
              <a:rPr lang="ru-RU" sz="2000" b="0" dirty="0">
                <a:solidFill>
                  <a:schemeClr val="tx1"/>
                </a:solidFill>
              </a:rPr>
              <a:t>о КИК представляется независимо от того, включена ли прибыль данной КИК в налоговую базу контролирующего лица (налогового резидента), или прибыль КИК не подлежит включению в налоговую базу контролирующего лица (например, если величина прибыли КИК меньше установленного норматива или прибыль КИК освобождается от налогообложения).</a:t>
            </a:r>
          </a:p>
          <a:p>
            <a:pPr algn="just"/>
            <a:r>
              <a:rPr lang="ru-RU" sz="2000" b="0" dirty="0" smtClean="0">
                <a:solidFill>
                  <a:schemeClr val="tx1"/>
                </a:solidFill>
              </a:rPr>
              <a:t>     Освобождение </a:t>
            </a:r>
            <a:r>
              <a:rPr lang="ru-RU" sz="2000" b="0" dirty="0">
                <a:solidFill>
                  <a:schemeClr val="tx1"/>
                </a:solidFill>
              </a:rPr>
              <a:t>по тем или иным основаниям прибыли КИК от налогообложения не освобождает контролирующее лицо от представления уведомления о </a:t>
            </a:r>
            <a:r>
              <a:rPr lang="ru-RU" sz="2000" b="0" dirty="0" smtClean="0">
                <a:solidFill>
                  <a:schemeClr val="tx1"/>
                </a:solidFill>
              </a:rPr>
              <a:t>КИК.</a:t>
            </a:r>
            <a:endParaRPr lang="ru-RU" sz="2000" b="0" dirty="0">
              <a:solidFill>
                <a:schemeClr val="tx1"/>
              </a:solidFill>
            </a:endParaRPr>
          </a:p>
          <a:p>
            <a:r>
              <a:rPr lang="ru-RU" sz="2000" b="0" dirty="0" smtClean="0"/>
              <a:t>    </a:t>
            </a:r>
          </a:p>
          <a:p>
            <a:endParaRPr lang="ru-RU" sz="1800" dirty="0" smtClean="0"/>
          </a:p>
          <a:p>
            <a:endParaRPr lang="ru-RU" sz="1800" b="0" dirty="0" smtClean="0"/>
          </a:p>
          <a:p>
            <a:endParaRPr lang="ru-RU" sz="1800" b="0" dirty="0"/>
          </a:p>
          <a:p>
            <a:endParaRPr lang="ru-RU" sz="1800" b="0" dirty="0" smtClean="0"/>
          </a:p>
          <a:p>
            <a:endParaRPr lang="ru-RU" sz="1800" b="0" dirty="0"/>
          </a:p>
          <a:p>
            <a:endParaRPr lang="ru-RU" sz="1800" b="0" dirty="0" smtClean="0"/>
          </a:p>
          <a:p>
            <a:endParaRPr lang="ru-RU" sz="1800" b="0" dirty="0"/>
          </a:p>
          <a:p>
            <a:endParaRPr lang="ru-RU" sz="1800" b="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Ответственность за непредставление в срок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9BE6EB-57B2-40DC-AA13-1C7BF5D23B24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426820" y="4428703"/>
            <a:ext cx="2880320" cy="72008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fontScale="92500"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63124" y="3852639"/>
            <a:ext cx="3744416" cy="165618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24842" y="5273664"/>
            <a:ext cx="24842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п. 1 ст. 129.6   </a:t>
            </a:r>
          </a:p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НК </a:t>
            </a:r>
            <a:r>
              <a:rPr lang="ru-RU" sz="2800" b="1" dirty="0">
                <a:solidFill>
                  <a:srgbClr val="00B050"/>
                </a:solidFill>
              </a:rPr>
              <a:t>РФ 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1812" y="5318060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</a:rPr>
              <a:t>Непредставление </a:t>
            </a:r>
            <a:r>
              <a:rPr lang="ru-RU" sz="2000" b="1" dirty="0">
                <a:solidFill>
                  <a:srgbClr val="00B050"/>
                </a:solidFill>
              </a:rPr>
              <a:t>в установленный </a:t>
            </a:r>
          </a:p>
          <a:p>
            <a:r>
              <a:rPr lang="ru-RU" sz="2000" b="1" dirty="0">
                <a:solidFill>
                  <a:srgbClr val="00B050"/>
                </a:solidFill>
              </a:rPr>
              <a:t>срок уведомления о КИК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47651" y="6228903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5</a:t>
            </a:r>
            <a:r>
              <a:rPr lang="ru-RU" sz="3200" b="1" dirty="0" smtClean="0">
                <a:solidFill>
                  <a:srgbClr val="FF0000"/>
                </a:solidFill>
              </a:rPr>
              <a:t>00 </a:t>
            </a:r>
            <a:r>
              <a:rPr lang="ru-RU" sz="3200" b="1" dirty="0">
                <a:solidFill>
                  <a:srgbClr val="FF0000"/>
                </a:solidFill>
              </a:rPr>
              <a:t>000 рублей </a:t>
            </a:r>
            <a:r>
              <a:rPr lang="ru-RU" sz="2400" dirty="0">
                <a:solidFill>
                  <a:srgbClr val="FF0000"/>
                </a:solidFill>
              </a:rPr>
              <a:t>по каждой контролируемой </a:t>
            </a:r>
            <a:endParaRPr lang="ru-RU" sz="2400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иностранной </a:t>
            </a:r>
            <a:r>
              <a:rPr lang="ru-RU" sz="2400" dirty="0">
                <a:solidFill>
                  <a:srgbClr val="FF0000"/>
                </a:solidFill>
              </a:rPr>
              <a:t>компании</a:t>
            </a:r>
          </a:p>
        </p:txBody>
      </p:sp>
    </p:spTree>
    <p:extLst>
      <p:ext uri="{BB962C8B-B14F-4D97-AF65-F5344CB8AC3E}">
        <p14:creationId xmlns:p14="http://schemas.microsoft.com/office/powerpoint/2010/main" val="59624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1" grpId="1"/>
    </p:bld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26303</TotalTime>
  <Words>311</Words>
  <Application>Microsoft Office PowerPoint</Application>
  <PresentationFormat>Произвольный</PresentationFormat>
  <Paragraphs>29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Present_FNS2012_A4</vt:lpstr>
      <vt:lpstr>Презентация PowerPoint</vt:lpstr>
      <vt:lpstr>Федеральный закон от 24.11.2014 № 376-ФЗ</vt:lpstr>
      <vt:lpstr>Ответственность за непредставление в срок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Кирилл Евгеньевич Щеглов</dc:creator>
  <cp:lastModifiedBy>Сиренко Ирина Николаевна</cp:lastModifiedBy>
  <cp:revision>378</cp:revision>
  <cp:lastPrinted>2021-02-10T13:13:37Z</cp:lastPrinted>
  <dcterms:created xsi:type="dcterms:W3CDTF">2013-02-14T04:24:52Z</dcterms:created>
  <dcterms:modified xsi:type="dcterms:W3CDTF">2022-05-05T06:53:46Z</dcterms:modified>
</cp:coreProperties>
</file>