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8" r:id="rId3"/>
    <p:sldId id="427" r:id="rId4"/>
    <p:sldId id="426" r:id="rId5"/>
    <p:sldId id="419" r:id="rId6"/>
    <p:sldId id="428" r:id="rId7"/>
    <p:sldId id="429" r:id="rId8"/>
    <p:sldId id="430" r:id="rId9"/>
    <p:sldId id="431" r:id="rId10"/>
    <p:sldId id="425" r:id="rId11"/>
  </p:sldIdLst>
  <p:sldSz cx="10693400" cy="7561263"/>
  <p:notesSz cx="6645275" cy="97758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596CAF-1007-4968-86D0-C47C034CC5D0}">
          <p14:sldIdLst>
            <p14:sldId id="256"/>
            <p14:sldId id="418"/>
            <p14:sldId id="427"/>
            <p14:sldId id="426"/>
            <p14:sldId id="419"/>
            <p14:sldId id="428"/>
            <p14:sldId id="429"/>
            <p14:sldId id="430"/>
            <p14:sldId id="431"/>
            <p14:sldId id="4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111"/>
    <a:srgbClr val="005AA9"/>
    <a:srgbClr val="0000FF"/>
    <a:srgbClr val="002B82"/>
    <a:srgbClr val="002570"/>
    <a:srgbClr val="002F8E"/>
    <a:srgbClr val="003BB0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236" autoAdjust="0"/>
  </p:normalViewPr>
  <p:slideViewPr>
    <p:cSldViewPr showGuides="1">
      <p:cViewPr>
        <p:scale>
          <a:sx n="70" d="100"/>
          <a:sy n="70" d="100"/>
        </p:scale>
        <p:origin x="-186" y="-75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5573C-7DB4-4EF7-8362-1D4601DD37F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CEA0E-15AE-4E62-89B9-C30FE978E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07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33425"/>
            <a:ext cx="51816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6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172" y="2844527"/>
            <a:ext cx="9369231" cy="252028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Камеральные налоговые проверки в соответствии с методологией 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ЕНС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96" y="1980431"/>
            <a:ext cx="9369231" cy="252028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2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66180" y="1764407"/>
            <a:ext cx="9145016" cy="540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6-НДФЛ </a:t>
            </a:r>
            <a:r>
              <a:rPr lang="ru-RU" sz="2400" dirty="0" smtClean="0"/>
              <a:t> </a:t>
            </a:r>
            <a:endParaRPr lang="ru-RU" sz="2400" dirty="0"/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следующего за отчетным </a:t>
            </a:r>
            <a:r>
              <a:rPr lang="ru-RU" sz="2400" dirty="0" smtClean="0"/>
              <a:t>периодом</a:t>
            </a:r>
            <a:r>
              <a:rPr lang="ru-RU" sz="2400" dirty="0"/>
              <a:t>, </a:t>
            </a:r>
            <a:r>
              <a:rPr lang="ru-RU" sz="2400" dirty="0" smtClean="0"/>
              <a:t> </a:t>
            </a:r>
            <a:r>
              <a:rPr lang="ru-RU" sz="2400" dirty="0"/>
              <a:t>при подаче расчета за I квартал, I полугодие, 9 </a:t>
            </a:r>
            <a:r>
              <a:rPr lang="ru-RU" sz="2400" dirty="0" smtClean="0"/>
              <a:t>месяцев;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февраля года, следующего за отчетным годом, – при подаче годового </a:t>
            </a:r>
            <a:r>
              <a:rPr lang="ru-RU" sz="2400" dirty="0" smtClean="0"/>
              <a:t>расчета;</a:t>
            </a:r>
          </a:p>
          <a:p>
            <a:pPr marL="706438" indent="-342900" algn="just">
              <a:buFont typeface="Arial" pitchFamily="34" charset="0"/>
              <a:buChar char="•"/>
            </a:pP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РСВ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расчетным (отчетным) </a:t>
            </a:r>
            <a:r>
              <a:rPr lang="ru-RU" sz="2400" dirty="0" smtClean="0"/>
              <a:t>периодом;</a:t>
            </a:r>
            <a:endParaRPr lang="ru-RU" sz="2400" dirty="0"/>
          </a:p>
          <a:p>
            <a:pPr algn="just"/>
            <a:endParaRPr lang="ru-RU" sz="2400" dirty="0" smtClean="0"/>
          </a:p>
          <a:p>
            <a:pPr marL="649288" indent="-285750" algn="just"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9353226" cy="121919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Единые сроки сдачи отчетности в ИФНС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1548383"/>
            <a:ext cx="8561139" cy="5324475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</a:rPr>
              <a:t>НПО </a:t>
            </a:r>
            <a:r>
              <a:rPr lang="ru-RU" sz="2400" dirty="0" smtClean="0"/>
              <a:t> </a:t>
            </a:r>
            <a:endParaRPr lang="ru-RU" sz="2400" dirty="0"/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следующего за отчетным </a:t>
            </a:r>
            <a:r>
              <a:rPr lang="ru-RU" sz="2400" dirty="0" smtClean="0"/>
              <a:t>периодом, </a:t>
            </a:r>
            <a:r>
              <a:rPr lang="ru-RU" sz="2400" dirty="0"/>
              <a:t>при подаче деклараций по итогам отчетных периодов;</a:t>
            </a: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отчетным</a:t>
            </a:r>
            <a:r>
              <a:rPr lang="ru-RU" sz="2400" dirty="0" smtClean="0"/>
              <a:t>, </a:t>
            </a:r>
            <a:r>
              <a:rPr lang="ru-RU" sz="2400" dirty="0"/>
              <a:t>при </a:t>
            </a:r>
            <a:r>
              <a:rPr lang="ru-RU" sz="2400" dirty="0" smtClean="0"/>
              <a:t>подаче </a:t>
            </a:r>
            <a:r>
              <a:rPr lang="ru-RU" sz="2400" dirty="0"/>
              <a:t>декларации по итогам </a:t>
            </a:r>
            <a:r>
              <a:rPr lang="ru-RU" sz="2400" dirty="0" smtClean="0"/>
              <a:t>года;</a:t>
            </a:r>
          </a:p>
          <a:p>
            <a:pPr lvl="0" algn="ctr"/>
            <a:r>
              <a:rPr lang="ru-RU" sz="2400" dirty="0" smtClean="0">
                <a:solidFill>
                  <a:srgbClr val="C00000"/>
                </a:solidFill>
              </a:rPr>
              <a:t>УСН</a:t>
            </a:r>
            <a:endParaRPr lang="ru-RU" sz="2400" dirty="0">
              <a:solidFill>
                <a:srgbClr val="C00000"/>
              </a:solidFill>
            </a:endParaRP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/>
              <a:t>Не 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 – ЮЛ;</a:t>
            </a: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/>
              <a:t>Не позднее 25 апреля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 – ИП;</a:t>
            </a:r>
          </a:p>
          <a:p>
            <a:pPr marL="706438" lvl="0" indent="-342900" algn="just">
              <a:buFont typeface="Arial" pitchFamily="34" charset="0"/>
              <a:buChar char="•"/>
            </a:pP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Налог на имущество организаций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42244" y="540271"/>
            <a:ext cx="8580438" cy="1219199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Единые сроки сдачи отчетности в ИФНС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98228" y="1980432"/>
            <a:ext cx="8561139" cy="64807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70236" y="540271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Срок уплаты НДФЛ с выплат работникам с 2023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477412"/>
              </p:ext>
            </p:extLst>
          </p:nvPr>
        </p:nvGraphicFramePr>
        <p:xfrm>
          <a:off x="594172" y="1836415"/>
          <a:ext cx="9433048" cy="51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6080992" imgH="3015842" progId="Word.Document.12">
                  <p:embed/>
                </p:oleObj>
              </mc:Choice>
              <mc:Fallback>
                <p:oleObj name="Документ" r:id="rId3" imgW="6080992" imgH="30158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172" y="1836415"/>
                        <a:ext cx="9433048" cy="515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Уведомления </a:t>
            </a:r>
            <a:r>
              <a:rPr lang="ru-RU" dirty="0">
                <a:solidFill>
                  <a:srgbClr val="C00000"/>
                </a:solidFill>
              </a:rPr>
              <a:t>об исчисленных суммах налогов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455316"/>
              </p:ext>
            </p:extLst>
          </p:nvPr>
        </p:nvGraphicFramePr>
        <p:xfrm>
          <a:off x="666180" y="1911870"/>
          <a:ext cx="9361040" cy="194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3" imgW="6074887" imgH="1280038" progId="Word.Document.12">
                  <p:embed/>
                </p:oleObj>
              </mc:Choice>
              <mc:Fallback>
                <p:oleObj name="Документ" r:id="rId3" imgW="6074887" imgH="1280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180" y="1911870"/>
                        <a:ext cx="9361040" cy="1940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4451" y="3780631"/>
            <a:ext cx="9001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Шаблон уведомления: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Приказ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ФНС России от 02.03.2022 № ЕД-7-8/178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@</a:t>
            </a:r>
          </a:p>
          <a:p>
            <a:pPr algn="ctr"/>
            <a:endParaRPr lang="ru-RU" sz="3200" b="1" dirty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Одно </a:t>
            </a:r>
            <a:r>
              <a:rPr lang="ru-RU" sz="3200" b="1" dirty="0">
                <a:solidFill>
                  <a:srgbClr val="005AA9"/>
                </a:solidFill>
                <a:latin typeface="+mj-lt"/>
              </a:rPr>
              <a:t>уведомление </a:t>
            </a:r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= один налог.</a:t>
            </a:r>
            <a:endParaRPr lang="ru-RU" sz="3200" b="1" dirty="0">
              <a:solidFill>
                <a:srgbClr val="005AA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Сколько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налоговых уведомлений может направить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налогоплательщик?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1 уведомление = совокупность всех обязательств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Если налогоплательщик не направит налоговое уведомление, а по сроку предоставит декларацию либо расчет?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По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факту расчета представленной декларации будут начислены пени</a:t>
            </a:r>
            <a:endParaRPr lang="ru-RU" sz="2800" b="1" dirty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Как будет производиться расчет пени при вынесении решения налоговым органом по результатам камеральных проверок?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Расчет пени будет рассчитываться автоматически в ЕНС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Каким образом будет осуществляться возмещение НДС из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бюджета с 01.01.2023?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основании решения о возмещении в ЕНС будет формироваться положительное сальдо и возврат суммы будет произведен в порядке ст. 78 НК РФ.</a:t>
            </a: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8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Изменятся ли сроки уплаты и предоставления деклараций по косвенным налогам?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Нет, не изменятся.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В случае добровольного уточнения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налоговых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обязательств, каким образом будет распределена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сумма, уплаченная в бюджет, при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наличии задолженности с более ранними сроками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уплаты?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В ЕНС формируется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положительное сальдо на текущую дату. Далее суммы распределяются в последовательности: недоимка, налоги, пени, проценты, штрафы (ст. 45.2 НК РФ).</a:t>
            </a:r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23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Могут ли ИП и ЮЛ уменьшать суммы по УСН на страховые взносы? 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Да, смогут.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Вместо того чтобы подать декларации по РСВ и 6-НДФЛ, нужно будет каждый месяц за 5 дней подавать заявление о суммах начислений по страховым взносам и НДФЛ? Увеличится объем обрабатываемой информации?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Не увеличится. Уведомление об исчисленных суммах налогов содержит 5 показателей из платежного поручения (ИНН, КПП, КБК, ОКТМО и срок уплаты) взамен 15 показателей, заполняемых сейчас.</a:t>
            </a:r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65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К Ф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ЛК ФЛ</Template>
  <TotalTime>2161</TotalTime>
  <Words>483</Words>
  <Application>Microsoft Office PowerPoint</Application>
  <PresentationFormat>Произвольный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ЛК ФЛ</vt:lpstr>
      <vt:lpstr>Документ</vt:lpstr>
      <vt:lpstr> Камеральные налоговые проверки в соответствии с методологией ведения ЕНС </vt:lpstr>
      <vt:lpstr>Единые сроки сдачи отчетности в ИФНС</vt:lpstr>
      <vt:lpstr>Единые сроки сдачи отчетности в ИФНС</vt:lpstr>
      <vt:lpstr>Срок уплаты НДФЛ с выплат работникам с 2023 года</vt:lpstr>
      <vt:lpstr> </vt:lpstr>
      <vt:lpstr> </vt:lpstr>
      <vt:lpstr> </vt:lpstr>
      <vt:lpstr> </vt:lpstr>
      <vt:lpstr> 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Госуслуг в помощь!</dc:title>
  <dc:creator>ИРИНА</dc:creator>
  <cp:lastModifiedBy>Журавлева Алина Ильдаровна</cp:lastModifiedBy>
  <cp:revision>468</cp:revision>
  <cp:lastPrinted>2018-01-21T12:06:23Z</cp:lastPrinted>
  <dcterms:created xsi:type="dcterms:W3CDTF">2018-09-04T03:29:56Z</dcterms:created>
  <dcterms:modified xsi:type="dcterms:W3CDTF">2022-11-23T08:35:06Z</dcterms:modified>
</cp:coreProperties>
</file>