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758" r:id="rId3"/>
  </p:sldMasterIdLst>
  <p:notesMasterIdLst>
    <p:notesMasterId r:id="rId18"/>
  </p:notesMasterIdLst>
  <p:handoutMasterIdLst>
    <p:handoutMasterId r:id="rId19"/>
  </p:handoutMasterIdLst>
  <p:sldIdLst>
    <p:sldId id="372" r:id="rId4"/>
    <p:sldId id="533" r:id="rId5"/>
    <p:sldId id="535" r:id="rId6"/>
    <p:sldId id="538" r:id="rId7"/>
    <p:sldId id="539" r:id="rId8"/>
    <p:sldId id="540" r:id="rId9"/>
    <p:sldId id="541" r:id="rId10"/>
    <p:sldId id="542" r:id="rId11"/>
    <p:sldId id="543" r:id="rId12"/>
    <p:sldId id="544" r:id="rId13"/>
    <p:sldId id="545" r:id="rId14"/>
    <p:sldId id="546" r:id="rId15"/>
    <p:sldId id="548" r:id="rId16"/>
    <p:sldId id="547" r:id="rId17"/>
  </p:sldIdLst>
  <p:sldSz cx="12190413" cy="6859588"/>
  <p:notesSz cx="6805613" cy="9944100"/>
  <p:defaultTextStyle>
    <a:defPPr>
      <a:defRPr lang="ru-RU"/>
    </a:defPPr>
    <a:lvl1pPr marL="0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3028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6056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9084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52111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5140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8169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41196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04225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53F"/>
    <a:srgbClr val="B91403"/>
    <a:srgbClr val="669900"/>
    <a:srgbClr val="F68D36"/>
    <a:srgbClr val="F5801F"/>
    <a:srgbClr val="F6903C"/>
    <a:srgbClr val="D44912"/>
    <a:srgbClr val="FFFFFF"/>
    <a:srgbClr val="F5F5F5"/>
    <a:srgbClr val="2B7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99536" autoAdjust="0"/>
  </p:normalViewPr>
  <p:slideViewPr>
    <p:cSldViewPr>
      <p:cViewPr>
        <p:scale>
          <a:sx n="106" d="100"/>
          <a:sy n="106" d="100"/>
        </p:scale>
        <p:origin x="-1110" y="-282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18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92120717959894"/>
          <c:y val="4.8153053934992258E-2"/>
          <c:w val="0.5551945540633797"/>
          <c:h val="0.9124697384609279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61"/>
        <c:holeSize val="9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2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DE28C-5B1B-4327-82B2-C0BA81C77F5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2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5553D-D7D1-43AB-B740-ACA9D809D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13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2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3E2D5-6D97-44AF-A5D0-B61754EC999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601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2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9E22B-BF30-41F2-ACA8-767A45C62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6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3028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6056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9084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52111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15140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8169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41196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04225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4" y="1122628"/>
            <a:ext cx="9142810" cy="2388153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4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63028" indent="0" algn="ctr">
              <a:buNone/>
              <a:defRPr sz="2000"/>
            </a:lvl2pPr>
            <a:lvl3pPr marL="926056" indent="0" algn="ctr">
              <a:buNone/>
              <a:defRPr sz="1800"/>
            </a:lvl3pPr>
            <a:lvl4pPr marL="1389084" indent="0" algn="ctr">
              <a:buNone/>
              <a:defRPr sz="1700"/>
            </a:lvl4pPr>
            <a:lvl5pPr marL="1852111" indent="0" algn="ctr">
              <a:buNone/>
              <a:defRPr sz="1700"/>
            </a:lvl5pPr>
            <a:lvl6pPr marL="2315140" indent="0" algn="ctr">
              <a:buNone/>
              <a:defRPr sz="1700"/>
            </a:lvl6pPr>
            <a:lvl7pPr marL="2778169" indent="0" algn="ctr">
              <a:buNone/>
              <a:defRPr sz="1700"/>
            </a:lvl7pPr>
            <a:lvl8pPr marL="3241196" indent="0" algn="ctr">
              <a:buNone/>
              <a:defRPr sz="1700"/>
            </a:lvl8pPr>
            <a:lvl9pPr marL="3704225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4D66-3859-4348-B4DC-53BE63A492E0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0A91-018D-40C5-B887-7419842A66C4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7" y="365211"/>
            <a:ext cx="2628556" cy="581318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3" y="365211"/>
            <a:ext cx="7733295" cy="58131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5B6F-04E2-46E9-B7FA-A51CD656C731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7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48"/>
            <a:ext cx="10361852" cy="147036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70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1826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712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934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283" y="1452767"/>
            <a:ext cx="10361852" cy="4628635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1640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69"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228550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2pPr>
            <a:lvl3pPr marL="476148" indent="-247597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3pPr>
            <a:lvl4pPr marL="685651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4pPr>
            <a:lvl5pPr marL="914202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3973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283" y="1452767"/>
            <a:ext cx="10361852" cy="4628635"/>
          </a:xfrm>
        </p:spPr>
        <p:txBody>
          <a:bodyPr numCol="2" spcCol="274169"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228550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2pPr>
            <a:lvl3pPr marL="457101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3pPr>
            <a:lvl4pPr marL="685651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4pPr>
            <a:lvl5pPr marL="914202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097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89" y="1452766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452766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2340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89" y="1219488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219488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23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11C5-ABF0-4289-857E-2B054B24D895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05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91" y="1219555"/>
            <a:ext cx="5081454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91" y="1560650"/>
            <a:ext cx="5081454" cy="4566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219555"/>
            <a:ext cx="5083570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1560650"/>
            <a:ext cx="5083570" cy="4566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8802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91" y="1462696"/>
            <a:ext cx="5081454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91" y="1803798"/>
            <a:ext cx="5081454" cy="43698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462696"/>
            <a:ext cx="5083570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1803798"/>
            <a:ext cx="5083570" cy="43698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29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200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2329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665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8626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7245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5861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8626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7245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5861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39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321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4642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1962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49283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321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4642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1962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49283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46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378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110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49283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10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488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6972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5465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2437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3948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488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6972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5465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2437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3948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7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488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6972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5465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2437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3948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7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488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6972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5465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2437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3948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3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90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5545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6797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8052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7085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90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5545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6797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8052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278905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5" y="1710137"/>
            <a:ext cx="10514231" cy="2853398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5" y="4590531"/>
            <a:ext cx="10514231" cy="150053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630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26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890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521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151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781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2411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7042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1FC-3573-4450-8B36-DA0BDCE48B45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84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9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227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8150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3527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9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227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8150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6709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4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1205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271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4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1205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29363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52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76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00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877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52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76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00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8737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815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18396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7689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087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8" y="1826048"/>
            <a:ext cx="5180926" cy="4352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974D-C852-4B09-9CB6-4EE48A7383B7}" type="datetime1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338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273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529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578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7036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265" y="4718128"/>
            <a:ext cx="2441130" cy="1326912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505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374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398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273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529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5780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7036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39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273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529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578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7036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265" y="4718128"/>
            <a:ext cx="2441130" cy="1326912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505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374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398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273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529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5780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7036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28288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289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227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8150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82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289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227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8150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7591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808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733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808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2733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79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808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733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808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2733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3580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4605795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4605795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4605795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4605795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346714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4605795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4605795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4605795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4605795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7245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4605801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4605801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4605801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668148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4605801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4605801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4605801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6093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82" y="1681557"/>
            <a:ext cx="5157117" cy="8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82" y="2505656"/>
            <a:ext cx="5157117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405" y="1681557"/>
            <a:ext cx="5182513" cy="8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405" y="2505656"/>
            <a:ext cx="5182513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7EC5-57B2-40A0-92A2-2C5061032DDA}" type="datetime1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6329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4913577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4913577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410022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4913577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4913577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3733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2983359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2983359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2983359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2983359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4213280"/>
            <a:ext cx="2441130" cy="1713955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521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476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500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792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2983359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2983359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2983359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2983359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4213280"/>
            <a:ext cx="2441130" cy="1713955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521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476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500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7736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2983359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2983359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2983359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724755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2983359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2983359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2983359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41119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3291135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3291135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4512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3291135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3291135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8054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05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264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5649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120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3593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914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1537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05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264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5649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120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3593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914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1537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05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264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5649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120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3593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914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1537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85615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05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264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5649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120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3593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914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1537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05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264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5649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120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3593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914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1537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05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264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5649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120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3593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914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1537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85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3F67-0563-4BDA-909E-1177ED3DDD08}" type="datetime1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259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1542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12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9759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5928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4209" y="4668385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4151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815154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1542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12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9759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5928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4209" y="4668385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4151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58412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88747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25398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88747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25573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2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079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8991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2532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2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079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8991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2532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5077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2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079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8991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2532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2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079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8991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2532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627192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036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1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848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9759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2925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420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07956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036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1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848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9759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2925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420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79873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458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1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4953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2662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845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158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1950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96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52772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458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1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4953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2662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845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158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1950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96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518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90F5-6495-49FC-A400-63D3B3DF8467}" type="datetime1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063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269056"/>
            <a:ext cx="2351954" cy="353649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159" y="1269056"/>
            <a:ext cx="2351954" cy="353649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257" y="1269056"/>
            <a:ext cx="2479488" cy="353649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784" indent="-150784">
              <a:defRPr sz="1400"/>
            </a:lvl3pPr>
            <a:lvl4pPr marL="401560" indent="-207924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6645" y="1269056"/>
            <a:ext cx="2479488" cy="353649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784" indent="-150784">
              <a:defRPr sz="1400"/>
            </a:lvl3pPr>
            <a:lvl4pPr marL="401560" indent="-207924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281" y="4981747"/>
            <a:ext cx="5032464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166" y="4981747"/>
            <a:ext cx="5018977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954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5" y="2130922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34A1-4218-4E06-8AC1-1489EBD154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0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00C9-7E9B-4976-936F-19F0311434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3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5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0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60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89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52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151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78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411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04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0656-4025-4D72-8A11-D9E31C0AD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493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0" y="1600578"/>
            <a:ext cx="5384100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4" y="1600578"/>
            <a:ext cx="5384100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A757-8DEB-4F54-A61C-293CF85D0D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437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4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81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3" y="1535474"/>
            <a:ext cx="5388331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3" y="2175381"/>
            <a:ext cx="5388331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DA1F-7C08-4747-B01B-B6AB0D988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728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3172-1218-40D6-9C20-2D14CD896F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68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B417-C710-42D4-AFB4-6C7525D7BB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006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273113"/>
            <a:ext cx="4010562" cy="11623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21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440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63028" indent="0">
              <a:buNone/>
              <a:defRPr sz="1200"/>
            </a:lvl2pPr>
            <a:lvl3pPr marL="926056" indent="0">
              <a:buNone/>
              <a:defRPr sz="1100"/>
            </a:lvl3pPr>
            <a:lvl4pPr marL="1389084" indent="0">
              <a:buNone/>
              <a:defRPr sz="1000"/>
            </a:lvl4pPr>
            <a:lvl5pPr marL="1852111" indent="0">
              <a:buNone/>
              <a:defRPr sz="1000"/>
            </a:lvl5pPr>
            <a:lvl6pPr marL="2315140" indent="0">
              <a:buNone/>
              <a:defRPr sz="1000"/>
            </a:lvl6pPr>
            <a:lvl7pPr marL="2778169" indent="0">
              <a:buNone/>
              <a:defRPr sz="1000"/>
            </a:lvl7pPr>
            <a:lvl8pPr marL="3241196" indent="0">
              <a:buNone/>
              <a:defRPr sz="1000"/>
            </a:lvl8pPr>
            <a:lvl9pPr marL="370422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1984-3B8A-4A66-B305-BCAD03974C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87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8" y="4801712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8" y="612920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63028" indent="0">
              <a:buNone/>
              <a:defRPr sz="2900"/>
            </a:lvl2pPr>
            <a:lvl3pPr marL="926056" indent="0">
              <a:buNone/>
              <a:defRPr sz="2400"/>
            </a:lvl3pPr>
            <a:lvl4pPr marL="1389084" indent="0">
              <a:buNone/>
              <a:defRPr sz="2000"/>
            </a:lvl4pPr>
            <a:lvl5pPr marL="1852111" indent="0">
              <a:buNone/>
              <a:defRPr sz="2000"/>
            </a:lvl5pPr>
            <a:lvl6pPr marL="2315140" indent="0">
              <a:buNone/>
              <a:defRPr sz="2000"/>
            </a:lvl6pPr>
            <a:lvl7pPr marL="2778169" indent="0">
              <a:buNone/>
              <a:defRPr sz="2000"/>
            </a:lvl7pPr>
            <a:lvl8pPr marL="3241196" indent="0">
              <a:buNone/>
              <a:defRPr sz="2000"/>
            </a:lvl8pPr>
            <a:lvl9pPr marL="370422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8" y="5368585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63028" indent="0">
              <a:buNone/>
              <a:defRPr sz="1200"/>
            </a:lvl2pPr>
            <a:lvl3pPr marL="926056" indent="0">
              <a:buNone/>
              <a:defRPr sz="1100"/>
            </a:lvl3pPr>
            <a:lvl4pPr marL="1389084" indent="0">
              <a:buNone/>
              <a:defRPr sz="1000"/>
            </a:lvl4pPr>
            <a:lvl5pPr marL="1852111" indent="0">
              <a:buNone/>
              <a:defRPr sz="1000"/>
            </a:lvl5pPr>
            <a:lvl6pPr marL="2315140" indent="0">
              <a:buNone/>
              <a:defRPr sz="1000"/>
            </a:lvl6pPr>
            <a:lvl7pPr marL="2778169" indent="0">
              <a:buNone/>
              <a:defRPr sz="1000"/>
            </a:lvl7pPr>
            <a:lvl8pPr marL="3241196" indent="0">
              <a:buNone/>
              <a:defRPr sz="1000"/>
            </a:lvl8pPr>
            <a:lvl9pPr marL="370422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1A7B-00AC-4B8B-A522-EE1EE4F991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2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657"/>
            <a:ext cx="6171397" cy="487475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84"/>
            <a:ext cx="3931725" cy="3812470"/>
          </a:xfrm>
        </p:spPr>
        <p:txBody>
          <a:bodyPr/>
          <a:lstStyle>
            <a:lvl1pPr marL="0" indent="0">
              <a:buNone/>
              <a:defRPr sz="1700"/>
            </a:lvl1pPr>
            <a:lvl2pPr marL="463028" indent="0">
              <a:buNone/>
              <a:defRPr sz="1400"/>
            </a:lvl2pPr>
            <a:lvl3pPr marL="926056" indent="0">
              <a:buNone/>
              <a:defRPr sz="1200"/>
            </a:lvl3pPr>
            <a:lvl4pPr marL="1389084" indent="0">
              <a:buNone/>
              <a:defRPr sz="1100"/>
            </a:lvl4pPr>
            <a:lvl5pPr marL="1852111" indent="0">
              <a:buNone/>
              <a:defRPr sz="1100"/>
            </a:lvl5pPr>
            <a:lvl6pPr marL="2315140" indent="0">
              <a:buNone/>
              <a:defRPr sz="1100"/>
            </a:lvl6pPr>
            <a:lvl7pPr marL="2778169" indent="0">
              <a:buNone/>
              <a:defRPr sz="1100"/>
            </a:lvl7pPr>
            <a:lvl8pPr marL="3241196" indent="0">
              <a:buNone/>
              <a:defRPr sz="1100"/>
            </a:lvl8pPr>
            <a:lvl9pPr marL="370422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656-5266-4E05-872F-E6E457C956FA}" type="datetime1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642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B9EC-0E56-44FA-8C62-E63723F6F4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852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5" y="274704"/>
            <a:ext cx="8025357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344D-B227-4621-A8FB-0A2DC6E6BC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9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657"/>
            <a:ext cx="6171397" cy="4874753"/>
          </a:xfrm>
        </p:spPr>
        <p:txBody>
          <a:bodyPr/>
          <a:lstStyle>
            <a:lvl1pPr marL="0" indent="0">
              <a:buNone/>
              <a:defRPr sz="3200"/>
            </a:lvl1pPr>
            <a:lvl2pPr marL="463028" indent="0">
              <a:buNone/>
              <a:defRPr sz="2900"/>
            </a:lvl2pPr>
            <a:lvl3pPr marL="926056" indent="0">
              <a:buNone/>
              <a:defRPr sz="2400"/>
            </a:lvl3pPr>
            <a:lvl4pPr marL="1389084" indent="0">
              <a:buNone/>
              <a:defRPr sz="2000"/>
            </a:lvl4pPr>
            <a:lvl5pPr marL="1852111" indent="0">
              <a:buNone/>
              <a:defRPr sz="2000"/>
            </a:lvl5pPr>
            <a:lvl6pPr marL="2315140" indent="0">
              <a:buNone/>
              <a:defRPr sz="2000"/>
            </a:lvl6pPr>
            <a:lvl7pPr marL="2778169" indent="0">
              <a:buNone/>
              <a:defRPr sz="2000"/>
            </a:lvl7pPr>
            <a:lvl8pPr marL="3241196" indent="0">
              <a:buNone/>
              <a:defRPr sz="2000"/>
            </a:lvl8pPr>
            <a:lvl9pPr marL="370422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84"/>
            <a:ext cx="3931725" cy="3812470"/>
          </a:xfrm>
        </p:spPr>
        <p:txBody>
          <a:bodyPr/>
          <a:lstStyle>
            <a:lvl1pPr marL="0" indent="0">
              <a:buNone/>
              <a:defRPr sz="1700"/>
            </a:lvl1pPr>
            <a:lvl2pPr marL="463028" indent="0">
              <a:buNone/>
              <a:defRPr sz="1400"/>
            </a:lvl2pPr>
            <a:lvl3pPr marL="926056" indent="0">
              <a:buNone/>
              <a:defRPr sz="1200"/>
            </a:lvl3pPr>
            <a:lvl4pPr marL="1389084" indent="0">
              <a:buNone/>
              <a:defRPr sz="1100"/>
            </a:lvl4pPr>
            <a:lvl5pPr marL="1852111" indent="0">
              <a:buNone/>
              <a:defRPr sz="1100"/>
            </a:lvl5pPr>
            <a:lvl6pPr marL="2315140" indent="0">
              <a:buNone/>
              <a:defRPr sz="1100"/>
            </a:lvl6pPr>
            <a:lvl7pPr marL="2778169" indent="0">
              <a:buNone/>
              <a:defRPr sz="1100"/>
            </a:lvl7pPr>
            <a:lvl8pPr marL="3241196" indent="0">
              <a:buNone/>
              <a:defRPr sz="1100"/>
            </a:lvl8pPr>
            <a:lvl9pPr marL="370422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C07E-BFBB-41C6-A424-CD8DEBA7E344}" type="datetime1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95" y="365211"/>
            <a:ext cx="10514231" cy="1325870"/>
          </a:xfrm>
          <a:prstGeom prst="rect">
            <a:avLst/>
          </a:prstGeom>
        </p:spPr>
        <p:txBody>
          <a:bodyPr vert="horz" lIns="92573" tIns="46286" rIns="92573" bIns="4628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095" y="1826048"/>
            <a:ext cx="10514231" cy="4352346"/>
          </a:xfrm>
          <a:prstGeom prst="rect">
            <a:avLst/>
          </a:prstGeom>
        </p:spPr>
        <p:txBody>
          <a:bodyPr vert="horz" lIns="92573" tIns="46286" rIns="92573" bIns="462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3" y="6357824"/>
            <a:ext cx="274284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E064-1071-407B-84AF-26C68D290996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8" y="6357824"/>
            <a:ext cx="411426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81" y="6357824"/>
            <a:ext cx="274284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260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514" indent="-231514" algn="l" defTabSz="926056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4545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570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597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626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54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681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710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739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028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05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084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111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514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8169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19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225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83" y="1219489"/>
            <a:ext cx="10361852" cy="46286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80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</p:sldLayoutIdLst>
  <p:hf hdr="0" ftr="0" dt="0"/>
  <p:txStyles>
    <p:titleStyle>
      <a:lvl1pPr algn="ctr" defTabSz="1218936" rtl="0" eaLnBrk="1" latinLnBrk="0" hangingPunct="1">
        <a:lnSpc>
          <a:spcPct val="86000"/>
        </a:lnSpc>
        <a:spcBef>
          <a:spcPct val="0"/>
        </a:spcBef>
        <a:buNone/>
        <a:defRPr sz="2900" kern="800" spc="-54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0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18" indent="-230667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500" kern="800">
          <a:solidFill>
            <a:schemeClr val="tx1"/>
          </a:solidFill>
          <a:latin typeface="+mn-lt"/>
          <a:ea typeface="+mn-ea"/>
          <a:cs typeface="+mn-cs"/>
        </a:defRPr>
      </a:lvl2pPr>
      <a:lvl3pPr marL="68776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>
          <a:solidFill>
            <a:schemeClr val="tx1"/>
          </a:solidFill>
          <a:latin typeface="+mn-lt"/>
          <a:ea typeface="+mn-ea"/>
          <a:cs typeface="+mn-cs"/>
        </a:defRPr>
      </a:lvl3pPr>
      <a:lvl4pPr marL="91631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500" kern="800">
          <a:solidFill>
            <a:schemeClr val="tx1"/>
          </a:solidFill>
          <a:latin typeface="+mn-lt"/>
          <a:ea typeface="+mn-ea"/>
          <a:cs typeface="+mn-cs"/>
        </a:defRPr>
      </a:lvl4pPr>
      <a:lvl5pPr marL="114486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500" kern="800">
          <a:solidFill>
            <a:schemeClr val="tx1"/>
          </a:solidFill>
          <a:latin typeface="+mn-lt"/>
          <a:ea typeface="+mn-ea"/>
          <a:cs typeface="+mn-cs"/>
        </a:defRPr>
      </a:lvl5pPr>
      <a:lvl6pPr marL="3352072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40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07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77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8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3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1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39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3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42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92573" tIns="46286" rIns="92573" bIns="4628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8"/>
            <a:ext cx="10971372" cy="4527011"/>
          </a:xfrm>
          <a:prstGeom prst="rect">
            <a:avLst/>
          </a:prstGeom>
        </p:spPr>
        <p:txBody>
          <a:bodyPr vert="horz" lIns="92573" tIns="46286" rIns="92573" bIns="462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4"/>
            <a:ext cx="2844430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0E636-13B4-45E8-90F1-47E871333B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62" y="6357824"/>
            <a:ext cx="3860297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9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26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271" indent="-347271" algn="l" defTabSz="926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2421" indent="-289391" algn="l" defTabSz="92605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570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597" indent="-231514" algn="l" defTabSz="926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626" indent="-231514" algn="l" defTabSz="926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54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681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710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739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028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05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084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111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514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8169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19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225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2.sv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8.svg"/><Relationship Id="rId10" Type="http://schemas.openxmlformats.org/officeDocument/2006/relationships/image" Target="../media/image33.sv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2.sv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8.svg"/><Relationship Id="rId10" Type="http://schemas.openxmlformats.org/officeDocument/2006/relationships/image" Target="../media/image33.sv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1.xml"/><Relationship Id="rId11" Type="http://schemas.openxmlformats.org/officeDocument/2006/relationships/image" Target="../media/image14.png"/><Relationship Id="rId6" Type="http://schemas.openxmlformats.org/officeDocument/2006/relationships/image" Target="../media/image2.svg"/><Relationship Id="rId5" Type="http://schemas.openxmlformats.org/officeDocument/2006/relationships/image" Target="../media/image17.png"/><Relationship Id="rId10" Type="http://schemas.openxmlformats.org/officeDocument/2006/relationships/image" Target="../media/image35.sv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3" Type="http://schemas.openxmlformats.org/officeDocument/2006/relationships/image" Target="../media/image5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Relationship Id="rId11" Type="http://schemas.openxmlformats.org/officeDocument/2006/relationships/image" Target="../media/image7.png"/><Relationship Id="rId10" Type="http://schemas.openxmlformats.org/officeDocument/2006/relationships/image" Target="../media/image26.svg"/><Relationship Id="rId4" Type="http://schemas.openxmlformats.org/officeDocument/2006/relationships/image" Target="../media/image6.png"/><Relationship Id="rId1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xmlns="" id="{A3D43B73-2B0A-4CDF-8104-3D3F930D4D40}"/>
              </a:ext>
            </a:extLst>
          </p:cNvPr>
          <p:cNvSpPr/>
          <p:nvPr/>
        </p:nvSpPr>
        <p:spPr>
          <a:xfrm>
            <a:off x="0" y="0"/>
            <a:ext cx="12207147" cy="68724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en-US" sz="2400" dirty="0">
              <a:solidFill>
                <a:srgbClr val="485068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2D098E04-0D9A-4FFF-8285-F85E5F6A281D}"/>
              </a:ext>
            </a:extLst>
          </p:cNvPr>
          <p:cNvSpPr/>
          <p:nvPr/>
        </p:nvSpPr>
        <p:spPr>
          <a:xfrm>
            <a:off x="8041327" y="1170631"/>
            <a:ext cx="4823412" cy="4825157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67D47922-63F6-44C1-9315-F6D621A4F131}"/>
              </a:ext>
            </a:extLst>
          </p:cNvPr>
          <p:cNvSpPr/>
          <p:nvPr/>
        </p:nvSpPr>
        <p:spPr>
          <a:xfrm>
            <a:off x="7499188" y="1343608"/>
            <a:ext cx="4477584" cy="4479203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9545F2A-6B36-48F4-9F15-94670C727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265833" y="-244482"/>
            <a:ext cx="6360640" cy="6954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7284" y="6274794"/>
            <a:ext cx="4345170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sz="14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СУРГУТ 2023</a:t>
            </a:r>
            <a:endParaRPr lang="ru-RU" sz="1400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500429" y="3479442"/>
            <a:ext cx="7013715" cy="196977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Об актуальных вопросах применения Единого налогового счета и о взаимодействии с налогоплательщиками в 2023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году</a:t>
            </a:r>
            <a:endParaRPr lang="ru-RU" sz="3200" b="1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DDD2DFE2-36D3-4077-B310-A4A306248813}"/>
              </a:ext>
            </a:extLst>
          </p:cNvPr>
          <p:cNvSpPr/>
          <p:nvPr/>
        </p:nvSpPr>
        <p:spPr>
          <a:xfrm>
            <a:off x="8838631" y="1343608"/>
            <a:ext cx="4477584" cy="4479203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2C5E3CF3-F051-4B9C-B76D-79CD7C30A657}"/>
              </a:ext>
            </a:extLst>
          </p:cNvPr>
          <p:cNvSpPr/>
          <p:nvPr/>
        </p:nvSpPr>
        <p:spPr>
          <a:xfrm>
            <a:off x="9752916" y="1343608"/>
            <a:ext cx="4477584" cy="4479203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1B118B0D-A6FC-44CF-8F47-E55AEAFDB16A}"/>
              </a:ext>
            </a:extLst>
          </p:cNvPr>
          <p:cNvSpPr/>
          <p:nvPr/>
        </p:nvSpPr>
        <p:spPr>
          <a:xfrm>
            <a:off x="10667197" y="1343608"/>
            <a:ext cx="4477584" cy="4479203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pic>
        <p:nvPicPr>
          <p:cNvPr id="5" name="Рисунок 4" descr="Изображение выглядит как игрушка, смотрит, день рождения, тор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3E9FCAF-1E2B-4013-BEA3-4C253B2AB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101" y="1479286"/>
            <a:ext cx="6729047" cy="39266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E76470C-7B16-4ECC-AE33-11DF6391A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920646" y="2930907"/>
            <a:ext cx="683987" cy="70224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6" name="Изображение 10" descr="FNS_vizitka_for_rukovodstv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577" y="196529"/>
            <a:ext cx="1872208" cy="194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2477876" y="512514"/>
            <a:ext cx="9729275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ЗАМЕСТИТЕЛЬ РУКОВОДИТЕЛЯ </a:t>
            </a:r>
            <a:r>
              <a:rPr lang="ru-RU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УФНС РОССИИ ПО ХАНТЫ-МАНСИЙСКОМУ АВТОНОМНОМУ ОКРУГУ – ЮГРЕ </a:t>
            </a:r>
          </a:p>
          <a:p>
            <a:pPr defTabSz="1218936"/>
            <a:r>
              <a:rPr lang="ru-RU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В.В. </a:t>
            </a:r>
            <a:r>
              <a:rPr lang="ru-RU" b="1" dirty="0" err="1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Балута</a:t>
            </a:r>
            <a:endParaRPr lang="ru-RU" b="1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49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-6416" y="1"/>
            <a:ext cx="12196829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855268" y="-25875"/>
            <a:ext cx="933514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062919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just">
              <a:buClr>
                <a:srgbClr val="4F81BD"/>
              </a:buClr>
            </a:pPr>
            <a:r>
              <a:rPr lang="ru-RU" sz="1000" dirty="0">
                <a:latin typeface="Arial Narrow" pitchFamily="34" charset="0"/>
              </a:rPr>
              <a:t>ОБ АКТУАЛЬНЫХ ВОПРОСАХ ПРИМЕНЕНИЯ ЕДИНОГО НАЛОГОВОГО СЧЕТА И О ВЗАИМОДЕЙСТВИИ С НАЛОГОПЛАТЕЛЬЩИКАМИ В 2023 </a:t>
            </a:r>
            <a:r>
              <a:rPr lang="ru-RU" sz="1000" dirty="0" smtClean="0">
                <a:latin typeface="Arial Narrow" pitchFamily="34" charset="0"/>
              </a:rPr>
              <a:t>ГОДУ</a:t>
            </a:r>
            <a:endParaRPr lang="ru-RU" sz="1000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8" y="-17778"/>
            <a:ext cx="9072586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ОЧЕРЕДНОСТЬ ПРОВЕДЕНИЯ ЗАЧЕТОВ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69486" y="856908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33903" y="5066545"/>
            <a:ext cx="1170982" cy="4488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850" tIns="54425" rIns="108850" bIns="5442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502">
              <a:defRPr/>
            </a:pPr>
            <a:endParaRPr lang="ru-RU" sz="1300" b="1" kern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54">
            <a:extLst>
              <a:ext uri="{FF2B5EF4-FFF2-40B4-BE49-F238E27FC236}">
                <a16:creationId xmlns="" xmlns:a16="http://schemas.microsoft.com/office/drawing/2014/main" id="{54CF7D9E-7B26-41BC-9AB5-8C9DC2F1ED7A}"/>
              </a:ext>
            </a:extLst>
          </p:cNvPr>
          <p:cNvSpPr/>
          <p:nvPr/>
        </p:nvSpPr>
        <p:spPr>
          <a:xfrm>
            <a:off x="803412" y="2935412"/>
            <a:ext cx="10657184" cy="166199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4"/>
              </a:buBlip>
            </a:pPr>
            <a:r>
              <a:rPr lang="ru-RU" sz="3600" b="1" dirty="0"/>
              <a:t>Недоимки → Предстоящие платежи по налогам, взносам и сборам → Долги по пеням → Долги по процентам → Долги по штрафам</a:t>
            </a:r>
            <a:endParaRPr lang="ru-RU" sz="36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-6416" y="1"/>
            <a:ext cx="12196829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855268" y="-25875"/>
            <a:ext cx="933514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062919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just">
              <a:buClr>
                <a:srgbClr val="4F81BD"/>
              </a:buClr>
            </a:pPr>
            <a:r>
              <a:rPr lang="ru-RU" sz="1000" dirty="0">
                <a:latin typeface="Arial Narrow" pitchFamily="34" charset="0"/>
              </a:rPr>
              <a:t>ОБ АКТУАЛЬНЫХ ВОПРОСАХ ПРИМЕНЕНИЯ ЕДИНОГО НАЛОГОВОГО СЧЕТА И О ВЗАИМОДЕЙСТВИИ С НАЛОГОПЛАТЕЛЬЩИКАМИ В 2023 </a:t>
            </a:r>
            <a:r>
              <a:rPr lang="ru-RU" sz="1000" dirty="0" smtClean="0">
                <a:latin typeface="Arial Narrow" pitchFamily="34" charset="0"/>
              </a:rPr>
              <a:t>ГОДУ</a:t>
            </a:r>
            <a:endParaRPr lang="ru-RU" sz="1000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8" y="-17778"/>
            <a:ext cx="9072586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ПРИ ПОЛНОМ ПОГАШЕНИИ ОБЯЗАТЕЛЬСТВ НП, САЛЬДО «0»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69486" y="856908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33903" y="5066545"/>
            <a:ext cx="1170982" cy="4488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850" tIns="54425" rIns="108850" bIns="5442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502">
              <a:defRPr/>
            </a:pPr>
            <a:endParaRPr lang="ru-RU" sz="1300" b="1" kern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12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5246583" y="2101027"/>
              <a:ext cx="1456644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800" dirty="0" err="1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  <a:endParaRPr lang="ru-RU" sz="18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4177870" y="2941494"/>
              <a:ext cx="972742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НАЧИСЛЕНО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920 </a:t>
              </a:r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000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 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5403872" y="2941494"/>
              <a:ext cx="99884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УПЛАЧЕНО</a:t>
              </a: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920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000</a:t>
              </a: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2A76ECF-0587-4B07-9341-00C610128BAC}"/>
                </a:ext>
              </a:extLst>
            </p:cNvPr>
            <p:cNvSpPr txBox="1"/>
            <p:nvPr/>
          </p:nvSpPr>
          <p:spPr>
            <a:xfrm>
              <a:off x="6443815" y="2941494"/>
              <a:ext cx="67428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САЛЬДО</a:t>
              </a: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0</a:t>
              </a:r>
              <a:endParaRPr lang="ru-RU" sz="18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cxnSp>
        <p:nvCxnSpPr>
          <p:cNvPr id="29" name="Прямая со стрелкой 28">
            <a:extLst>
              <a:ext uri="{FF2B5EF4-FFF2-40B4-BE49-F238E27FC236}">
                <a16:creationId xmlns="" xmlns:a16="http://schemas.microsoft.com/office/drawing/2014/main" id="{1295EE7B-02AA-41A3-B423-1E14147C7FE6}"/>
              </a:ext>
            </a:extLst>
          </p:cNvPr>
          <p:cNvCxnSpPr>
            <a:cxnSpLocks/>
          </p:cNvCxnSpPr>
          <p:nvPr/>
        </p:nvCxnSpPr>
        <p:spPr>
          <a:xfrm>
            <a:off x="1904682" y="2376517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Z:\Мои документы\coin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759720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651439" y="3059760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920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000 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="" xmlns:a16="http://schemas.microsoft.com/office/drawing/2014/main" id="{434B4933-5634-4BAF-B7F4-833ED7A2E50A}"/>
              </a:ext>
            </a:extLst>
          </p:cNvPr>
          <p:cNvCxnSpPr>
            <a:cxnSpLocks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="" xmlns:a16="http://schemas.microsoft.com/office/drawing/2014/main" id="{1F66385B-A8CA-4543-9990-5D7DB6E25E71}"/>
              </a:ext>
            </a:extLst>
          </p:cNvPr>
          <p:cNvCxnSpPr>
            <a:cxnSpLocks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11">
            <a:extLst>
              <a:ext uri="{FF2B5EF4-FFF2-40B4-BE49-F238E27FC236}">
                <a16:creationId xmlns=""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823808" y="4189796"/>
            <a:ext cx="144064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ИМУЩЕСТВО ОРГАНИЗАЦИЙ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5EAAF10-8492-45E4-8805-BC01D46FCD88}"/>
              </a:ext>
            </a:extLst>
          </p:cNvPr>
          <p:cNvSpPr txBox="1"/>
          <p:nvPr/>
        </p:nvSpPr>
        <p:spPr>
          <a:xfrm>
            <a:off x="2179292" y="4705723"/>
            <a:ext cx="108516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</a:t>
            </a: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440 000 </a:t>
            </a:r>
          </a:p>
        </p:txBody>
      </p:sp>
      <p:sp>
        <p:nvSpPr>
          <p:cNvPr id="39" name="Oval 11">
            <a:extLst>
              <a:ext uri="{FF2B5EF4-FFF2-40B4-BE49-F238E27FC236}">
                <a16:creationId xmlns=""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778605" y="4297517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4D86DCD-F701-4CFB-AFC8-20E1A9AE7B88}"/>
              </a:ext>
            </a:extLst>
          </p:cNvPr>
          <p:cNvSpPr txBox="1"/>
          <p:nvPr/>
        </p:nvSpPr>
        <p:spPr>
          <a:xfrm>
            <a:off x="3960011" y="4705723"/>
            <a:ext cx="1127083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</a:t>
            </a:r>
            <a:r>
              <a:rPr lang="ru-RU" sz="1600" b="1" dirty="0" smtClean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102 000 </a:t>
            </a:r>
          </a:p>
        </p:txBody>
      </p:sp>
      <p:sp>
        <p:nvSpPr>
          <p:cNvPr id="42" name="Oval 11">
            <a:extLst>
              <a:ext uri="{FF2B5EF4-FFF2-40B4-BE49-F238E27FC236}">
                <a16:creationId xmlns=""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559323" y="4306748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ЗЕМЛЯ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7442F91-650D-4D91-B92E-079B232966EF}"/>
              </a:ext>
            </a:extLst>
          </p:cNvPr>
          <p:cNvSpPr txBox="1"/>
          <p:nvPr/>
        </p:nvSpPr>
        <p:spPr>
          <a:xfrm>
            <a:off x="5740729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</a:t>
            </a:r>
            <a:r>
              <a:rPr lang="ru-RU" sz="1600" b="1" dirty="0" smtClean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58 000 </a:t>
            </a: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="" xmlns:a16="http://schemas.microsoft.com/office/drawing/2014/main" id="{58AA90A0-D7DF-4EE3-AC67-B00E696768C9}"/>
              </a:ext>
            </a:extLst>
          </p:cNvPr>
          <p:cNvCxnSpPr>
            <a:cxnSpLocks/>
          </p:cNvCxnSpPr>
          <p:nvPr/>
        </p:nvCxnSpPr>
        <p:spPr>
          <a:xfrm>
            <a:off x="4410183" y="5169759"/>
            <a:ext cx="4238" cy="21103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11">
            <a:extLst>
              <a:ext uri="{FF2B5EF4-FFF2-40B4-BE49-F238E27FC236}">
                <a16:creationId xmlns="" xmlns:a16="http://schemas.microsoft.com/office/drawing/2014/main" id="{089FF4EA-B640-48FB-A27C-F039D0447CBA}"/>
              </a:ext>
            </a:extLst>
          </p:cNvPr>
          <p:cNvSpPr/>
          <p:nvPr/>
        </p:nvSpPr>
        <p:spPr>
          <a:xfrm>
            <a:off x="3607520" y="5393730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03933C6-9EFE-4541-AB4B-704DA395DD8C}"/>
              </a:ext>
            </a:extLst>
          </p:cNvPr>
          <p:cNvSpPr txBox="1"/>
          <p:nvPr/>
        </p:nvSpPr>
        <p:spPr>
          <a:xfrm>
            <a:off x="3645769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2F65174-D14B-4FDE-80FC-BD4D00C8EFD3}"/>
              </a:ext>
            </a:extLst>
          </p:cNvPr>
          <p:cNvSpPr txBox="1"/>
          <p:nvPr/>
        </p:nvSpPr>
        <p:spPr>
          <a:xfrm>
            <a:off x="3784617" y="5965850"/>
            <a:ext cx="12605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</a:t>
            </a: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320 000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2" name="Рисунок 51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65129" y="1313682"/>
            <a:ext cx="332762" cy="33276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831510" y="1359532"/>
            <a:ext cx="2434398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255446" y="2611757"/>
            <a:ext cx="301046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82431" y="313295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cxnSp>
        <p:nvCxnSpPr>
          <p:cNvPr id="61" name="Прямая со стрелкой 60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80418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302713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5" name="Рисунок 64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391561" y="6309320"/>
            <a:ext cx="4460901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18452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-6416" y="1"/>
            <a:ext cx="12196829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855268" y="-25875"/>
            <a:ext cx="933514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062919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just">
              <a:buClr>
                <a:srgbClr val="4F81BD"/>
              </a:buClr>
            </a:pPr>
            <a:r>
              <a:rPr lang="ru-RU" sz="1000" dirty="0">
                <a:latin typeface="Arial Narrow" pitchFamily="34" charset="0"/>
              </a:rPr>
              <a:t>ОБ АКТУАЛЬНЫХ ВОПРОСАХ ПРИМЕНЕНИЯ ЕДИНОГО НАЛОГОВОГО СЧЕТА И О ВЗАИМОДЕЙСТВИИ С НАЛОГОПЛАТЕЛЬЩИКАМИ В 2023 </a:t>
            </a:r>
            <a:r>
              <a:rPr lang="ru-RU" sz="1000" dirty="0" smtClean="0">
                <a:latin typeface="Arial Narrow" pitchFamily="34" charset="0"/>
              </a:rPr>
              <a:t>ГОДУ</a:t>
            </a:r>
            <a:endParaRPr lang="ru-RU" sz="1000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8" y="-17778"/>
            <a:ext cx="9072586" cy="774722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ПОГАШЕНИЯ ЗАДОЛЖЕННОСТИ В СЛУЧАЕ НЕПОЛНОЙ ОПЛАТЫ (САЛЬДО «–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3 500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») ПО ОБЯЗАТЕЛЬСТВАМ ОБРАЗОВАННЫМ ДО 01.01.2023 С РАЗНЫМИ СРОКАМИ УПЛАТЫ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69486" y="856908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33903" y="5066545"/>
            <a:ext cx="1170982" cy="4488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850" tIns="54425" rIns="108850" bIns="5442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502">
              <a:defRPr/>
            </a:pPr>
            <a:endParaRPr lang="ru-RU" sz="1300" b="1" kern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321786" y="1225915"/>
            <a:ext cx="4205468" cy="2512552"/>
            <a:chOff x="3812167" y="1226031"/>
            <a:chExt cx="4205468" cy="2512552"/>
          </a:xfrm>
        </p:grpSpPr>
        <p:sp>
          <p:nvSpPr>
            <p:cNvPr id="12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843124" y="1226031"/>
              <a:ext cx="4174511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5240264" y="2360322"/>
              <a:ext cx="1247001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НДС 25.10.2022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- 18 000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3812167" y="2355299"/>
              <a:ext cx="138165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НДС 26.09.2022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- 17 500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6487265" y="2355298"/>
              <a:ext cx="153037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ВЗНОСЫ 15.08.2022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- 9 500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 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4056156" y="2873219"/>
              <a:ext cx="201726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ТРАНСПОРТ 01.03.2022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- 1 000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5964497" y="2873218"/>
              <a:ext cx="14808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ПЕНИ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- 2 500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1295EE7B-02AA-41A3-B423-1E14147C7FE6}"/>
              </a:ext>
            </a:extLst>
          </p:cNvPr>
          <p:cNvCxnSpPr>
            <a:cxnSpLocks/>
          </p:cNvCxnSpPr>
          <p:nvPr/>
        </p:nvCxnSpPr>
        <p:spPr>
          <a:xfrm>
            <a:off x="1766075" y="2482191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 descr="Z:\Мои документы\coin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875836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499911" y="3189294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+ 45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000 </a:t>
            </a: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="" xmlns:a16="http://schemas.microsoft.com/office/drawing/2014/main" id="{434B4933-5634-4BAF-B7F4-833ED7A2E50A}"/>
              </a:ext>
            </a:extLst>
          </p:cNvPr>
          <p:cNvCxnSpPr>
            <a:cxnSpLocks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="" xmlns:a16="http://schemas.microsoft.com/office/drawing/2014/main" id="{58AA90A0-D7DF-4EE3-AC67-B00E696768C9}"/>
              </a:ext>
            </a:extLst>
          </p:cNvPr>
          <p:cNvCxnSpPr>
            <a:cxnSpLocks/>
          </p:cNvCxnSpPr>
          <p:nvPr/>
        </p:nvCxnSpPr>
        <p:spPr>
          <a:xfrm flipH="1">
            <a:off x="3594770" y="3632793"/>
            <a:ext cx="817119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="" xmlns:a16="http://schemas.microsoft.com/office/drawing/2014/main" id="{1F66385B-A8CA-4543-9990-5D7DB6E25E71}"/>
              </a:ext>
            </a:extLst>
          </p:cNvPr>
          <p:cNvCxnSpPr>
            <a:cxnSpLocks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15921865-DAF0-444A-B6D1-ADB0331BCF04}"/>
              </a:ext>
            </a:extLst>
          </p:cNvPr>
          <p:cNvCxnSpPr>
            <a:cxnSpLocks/>
          </p:cNvCxnSpPr>
          <p:nvPr/>
        </p:nvCxnSpPr>
        <p:spPr>
          <a:xfrm>
            <a:off x="4411889" y="3632793"/>
            <a:ext cx="973777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11">
            <a:extLst>
              <a:ext uri="{FF2B5EF4-FFF2-40B4-BE49-F238E27FC236}">
                <a16:creationId xmlns=""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97886" y="4189796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01.03.2022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2060284" y="4705722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000 </a:t>
            </a:r>
          </a:p>
        </p:txBody>
      </p:sp>
      <p:sp>
        <p:nvSpPr>
          <p:cNvPr id="42" name="Oval 11">
            <a:extLst>
              <a:ext uri="{FF2B5EF4-FFF2-40B4-BE49-F238E27FC236}">
                <a16:creationId xmlns=""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778605" y="4177991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ВЗНОСЫ </a:t>
            </a:r>
          </a:p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15.08.2022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3942339" y="4678813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500 </a:t>
            </a:r>
            <a:endParaRPr lang="ru-RU" sz="1600" b="1" dirty="0">
              <a:solidFill>
                <a:srgbClr val="92D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5" name="Oval 11">
            <a:extLst>
              <a:ext uri="{FF2B5EF4-FFF2-40B4-BE49-F238E27FC236}">
                <a16:creationId xmlns=""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559323" y="4199027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 </a:t>
            </a:r>
          </a:p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26.09.2022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5733316" y="4674481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500 </a:t>
            </a:r>
            <a:endParaRPr lang="ru-RU" sz="1600" b="1" dirty="0">
              <a:solidFill>
                <a:srgbClr val="92D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8" name="Oval 11">
            <a:extLst>
              <a:ext uri="{FF2B5EF4-FFF2-40B4-BE49-F238E27FC236}">
                <a16:creationId xmlns="" xmlns:a16="http://schemas.microsoft.com/office/drawing/2014/main" id="{089FF4EA-B640-48FB-A27C-F039D0447CBA}"/>
              </a:ext>
            </a:extLst>
          </p:cNvPr>
          <p:cNvSpPr/>
          <p:nvPr/>
        </p:nvSpPr>
        <p:spPr>
          <a:xfrm>
            <a:off x="2792107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03933C6-9EFE-4541-AB4B-704DA395DD8C}"/>
              </a:ext>
            </a:extLst>
          </p:cNvPr>
          <p:cNvSpPr txBox="1"/>
          <p:nvPr/>
        </p:nvSpPr>
        <p:spPr>
          <a:xfrm>
            <a:off x="2961485" y="5476305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</a:t>
            </a:r>
          </a:p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25.10.2022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3107668" y="5907192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000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1 0</a:t>
            </a: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00 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1" name="Oval 11">
            <a:extLst>
              <a:ext uri="{FF2B5EF4-FFF2-40B4-BE49-F238E27FC236}">
                <a16:creationId xmlns="" xmlns:a16="http://schemas.microsoft.com/office/drawing/2014/main" id="{BCDF80C4-0514-4050-8B85-EBFFEEA821EC}"/>
              </a:ext>
            </a:extLst>
          </p:cNvPr>
          <p:cNvSpPr/>
          <p:nvPr/>
        </p:nvSpPr>
        <p:spPr>
          <a:xfrm>
            <a:off x="4583003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1BF3C49-5D74-47FF-9947-7A8B0AD77FAE}"/>
              </a:ext>
            </a:extLst>
          </p:cNvPr>
          <p:cNvSpPr txBox="1"/>
          <p:nvPr/>
        </p:nvSpPr>
        <p:spPr>
          <a:xfrm>
            <a:off x="4752381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078CD6C1-3C7D-48C2-8254-23B9E1ADFE9C}"/>
              </a:ext>
            </a:extLst>
          </p:cNvPr>
          <p:cNvSpPr txBox="1"/>
          <p:nvPr/>
        </p:nvSpPr>
        <p:spPr>
          <a:xfrm>
            <a:off x="4933787" y="603030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2 500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305247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6" name="Рисунок 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251849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cxnSp>
        <p:nvCxnSpPr>
          <p:cNvPr id="60" name="Прямая со стрелкой 59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255446" y="2611757"/>
            <a:ext cx="316835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cxnSp>
        <p:nvCxnSpPr>
          <p:cNvPr id="66" name="Прямая со стрелкой 65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255446" y="5287870"/>
            <a:ext cx="2959598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1" name="Рисунок 7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18452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-6416" y="1"/>
            <a:ext cx="12196829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855268" y="-25875"/>
            <a:ext cx="933514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062919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just">
              <a:buClr>
                <a:srgbClr val="4F81BD"/>
              </a:buClr>
            </a:pPr>
            <a:r>
              <a:rPr lang="ru-RU" sz="1000" dirty="0">
                <a:latin typeface="Arial Narrow" pitchFamily="34" charset="0"/>
              </a:rPr>
              <a:t>ОБ АКТУАЛЬНЫХ ВОПРОСАХ ПРИМЕНЕНИЯ ЕДИНОГО НАЛОГОВОГО СЧЕТА И О ВЗАИМОДЕЙСТВИИ С НАЛОГОПЛАТЕЛЬЩИКАМИ В 2023 </a:t>
            </a:r>
            <a:r>
              <a:rPr lang="ru-RU" sz="1000" dirty="0" smtClean="0">
                <a:latin typeface="Arial Narrow" pitchFamily="34" charset="0"/>
              </a:rPr>
              <a:t>ГОДУ</a:t>
            </a:r>
            <a:endParaRPr lang="ru-RU" sz="1000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8" y="-17778"/>
            <a:ext cx="9072586" cy="774722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ПОГАШЕНИЯ ЗАДОЛЖЕННОСТИ В СЛУЧАЕ НЕПОЛНОЙ ОПЛАТЫ (САЛЬДО «– 17 000») ПО ОБЯЗАТЕЛЬСТВАМ ОБРАЗОВАННЫМ ПОСЛЕ 01.01.2023 С ОДНИМ СРОКОМ УПЛАТЫ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69486" y="856908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33903" y="5066545"/>
            <a:ext cx="1170982" cy="4488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850" tIns="54425" rIns="108850" bIns="5442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502">
              <a:defRPr/>
            </a:pPr>
            <a:endParaRPr lang="ru-RU" sz="1300" b="1" kern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1295EE7B-02AA-41A3-B423-1E14147C7FE6}"/>
              </a:ext>
            </a:extLst>
          </p:cNvPr>
          <p:cNvCxnSpPr>
            <a:cxnSpLocks/>
          </p:cNvCxnSpPr>
          <p:nvPr/>
        </p:nvCxnSpPr>
        <p:spPr>
          <a:xfrm>
            <a:off x="1766075" y="2482191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 descr="Z:\Мои документы\coi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875836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 стрелкой 33">
            <a:extLst>
              <a:ext uri="{FF2B5EF4-FFF2-40B4-BE49-F238E27FC236}">
                <a16:creationId xmlns="" xmlns:a16="http://schemas.microsoft.com/office/drawing/2014/main" id="{434B4933-5634-4BAF-B7F4-833ED7A2E50A}"/>
              </a:ext>
            </a:extLst>
          </p:cNvPr>
          <p:cNvCxnSpPr>
            <a:cxnSpLocks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="" xmlns:a16="http://schemas.microsoft.com/office/drawing/2014/main" id="{1F66385B-A8CA-4543-9990-5D7DB6E25E71}"/>
              </a:ext>
            </a:extLst>
          </p:cNvPr>
          <p:cNvCxnSpPr>
            <a:cxnSpLocks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11">
            <a:extLst>
              <a:ext uri="{FF2B5EF4-FFF2-40B4-BE49-F238E27FC236}">
                <a16:creationId xmlns=""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97886" y="4297517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</p:txBody>
      </p:sp>
      <p:sp>
        <p:nvSpPr>
          <p:cNvPr id="42" name="Oval 11">
            <a:extLst>
              <a:ext uri="{FF2B5EF4-FFF2-40B4-BE49-F238E27FC236}">
                <a16:creationId xmlns=""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778605" y="428571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ВЗНОСЫ </a:t>
            </a:r>
          </a:p>
        </p:txBody>
      </p:sp>
      <p:sp>
        <p:nvSpPr>
          <p:cNvPr id="45" name="Oval 11">
            <a:extLst>
              <a:ext uri="{FF2B5EF4-FFF2-40B4-BE49-F238E27FC236}">
                <a16:creationId xmlns=""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559323" y="4306748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 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305247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6" name="Рисунок 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251849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cxnSp>
        <p:nvCxnSpPr>
          <p:cNvPr id="60" name="Прямая со стрелкой 59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255446" y="2611757"/>
            <a:ext cx="316835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cxnSp>
        <p:nvCxnSpPr>
          <p:cNvPr id="66" name="Прямая со стрелкой 65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255446" y="5287870"/>
            <a:ext cx="2959598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1" name="Рисунок 7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grpSp>
        <p:nvGrpSpPr>
          <p:cNvPr id="73" name="Группа 72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74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4072723" y="2355299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НДС 28.0</a:t>
              </a:r>
              <a:r>
                <a:rPr lang="en-US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4</a:t>
              </a:r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.2023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- 17 000 (63%)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81" name="Прямоугольник 80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5700890" y="2363104"/>
              <a:ext cx="1366502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ВЗНОСЫ 28.0</a:t>
              </a:r>
              <a:r>
                <a:rPr lang="en-US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4</a:t>
              </a:r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.2023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- 9 000 (33%)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4752717" y="2925640"/>
              <a:ext cx="1586008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ТРАНСПОРТ 28.0</a:t>
              </a:r>
              <a:r>
                <a:rPr lang="en-US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4</a:t>
              </a:r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.2023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- 1 000  (4%)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499911" y="3189294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+ 10 000</a:t>
            </a:r>
            <a:endParaRPr lang="ru-RU" sz="1600" b="1" dirty="0">
              <a:solidFill>
                <a:srgbClr val="92D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2098774" y="4509120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+ 370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-630 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3942339" y="4467865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+ 3 333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-5 667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5670550" y="4508043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+ 6 297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- 10 703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-6416" y="1"/>
            <a:ext cx="12196829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855268" y="-25875"/>
            <a:ext cx="933514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062919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just">
              <a:buClr>
                <a:srgbClr val="4F81BD"/>
              </a:buClr>
            </a:pPr>
            <a:r>
              <a:rPr lang="ru-RU" sz="1000" dirty="0">
                <a:latin typeface="Arial Narrow" pitchFamily="34" charset="0"/>
              </a:rPr>
              <a:t>ОБ АКТУАЛЬНЫХ ВОПРОСАХ ПРИМЕНЕНИЯ ЕДИНОГО НАЛОГОВОГО СЧЕТА И О ВЗАИМОДЕЙСТВИИ С НАЛОГОПЛАТЕЛЬЩИКАМИ В 2023 </a:t>
            </a:r>
            <a:r>
              <a:rPr lang="ru-RU" sz="1000" dirty="0" smtClean="0">
                <a:latin typeface="Arial Narrow" pitchFamily="34" charset="0"/>
              </a:rPr>
              <a:t>ГОДУ</a:t>
            </a:r>
            <a:endParaRPr lang="ru-RU" sz="1000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8" y="-17778"/>
            <a:ext cx="9072586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3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ЭФФЕКТ </a:t>
            </a:r>
            <a:r>
              <a:rPr lang="ru-RU" sz="23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СУЩЕСТВУЮЩЕЙ МОДЕЛИ</a:t>
            </a:r>
            <a:endParaRPr lang="ru-RU" sz="23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69486" y="856908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33903" y="5066545"/>
            <a:ext cx="1170982" cy="4488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850" tIns="54425" rIns="108850" bIns="5442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502">
              <a:defRPr/>
            </a:pPr>
            <a:endParaRPr lang="ru-RU" sz="1300" b="1" kern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5">
            <a:extLst>
              <a:ext uri="{FF2B5EF4-FFF2-40B4-BE49-F238E27FC236}">
                <a16:creationId xmlns="" xmlns:a16="http://schemas.microsoft.com/office/drawing/2014/main" id="{314B5B0E-C9A0-40EC-86DD-F55D2A1F4706}"/>
              </a:ext>
            </a:extLst>
          </p:cNvPr>
          <p:cNvSpPr/>
          <p:nvPr/>
        </p:nvSpPr>
        <p:spPr>
          <a:xfrm>
            <a:off x="0" y="904240"/>
            <a:ext cx="6096000" cy="595376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9">
            <a:extLst>
              <a:ext uri="{FF2B5EF4-FFF2-40B4-BE49-F238E27FC236}">
                <a16:creationId xmlns="" xmlns:a16="http://schemas.microsoft.com/office/drawing/2014/main" id="{13C2BE18-D0F6-4775-AE63-171FFB5E6643}"/>
              </a:ext>
            </a:extLst>
          </p:cNvPr>
          <p:cNvSpPr/>
          <p:nvPr/>
        </p:nvSpPr>
        <p:spPr>
          <a:xfrm>
            <a:off x="6096000" y="904240"/>
            <a:ext cx="6096000" cy="5953761"/>
          </a:xfrm>
          <a:prstGeom prst="rect">
            <a:avLst/>
          </a:prstGeom>
          <a:solidFill>
            <a:srgbClr val="28B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3E0BF11-1534-4F37-AD4F-7D9A6DB3C619}"/>
              </a:ext>
            </a:extLst>
          </p:cNvPr>
          <p:cNvSpPr txBox="1"/>
          <p:nvPr/>
        </p:nvSpPr>
        <p:spPr>
          <a:xfrm>
            <a:off x="2119501" y="1088740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МОДЕЛЬ ДО 01.01.2023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68E4C9D-2C5D-4BFD-BA06-CDFC4F481F1D}"/>
              </a:ext>
            </a:extLst>
          </p:cNvPr>
          <p:cNvSpPr txBox="1"/>
          <p:nvPr/>
        </p:nvSpPr>
        <p:spPr>
          <a:xfrm>
            <a:off x="6420036" y="1088740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Прямоугольник: скругленные углы 59">
            <a:extLst>
              <a:ext uri="{FF2B5EF4-FFF2-40B4-BE49-F238E27FC236}">
                <a16:creationId xmlns="" xmlns:a16="http://schemas.microsoft.com/office/drawing/2014/main" id="{C2661416-AC62-4B69-8D8A-55190527C689}"/>
              </a:ext>
            </a:extLst>
          </p:cNvPr>
          <p:cNvSpPr/>
          <p:nvPr/>
        </p:nvSpPr>
        <p:spPr>
          <a:xfrm>
            <a:off x="3176024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58">
            <a:extLst>
              <a:ext uri="{FF2B5EF4-FFF2-40B4-BE49-F238E27FC236}">
                <a16:creationId xmlns="" xmlns:a16="http://schemas.microsoft.com/office/drawing/2014/main" id="{C2342008-D30A-43DF-9289-0F9B40381458}"/>
              </a:ext>
            </a:extLst>
          </p:cNvPr>
          <p:cNvSpPr/>
          <p:nvPr/>
        </p:nvSpPr>
        <p:spPr>
          <a:xfrm>
            <a:off x="5884059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87F8309-CB93-4100-94AD-ED6355ADF5C4}"/>
              </a:ext>
            </a:extLst>
          </p:cNvPr>
          <p:cNvSpPr txBox="1"/>
          <p:nvPr/>
        </p:nvSpPr>
        <p:spPr>
          <a:xfrm>
            <a:off x="3387964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2728580-9DC2-454E-8FA5-3072877C275A}"/>
              </a:ext>
            </a:extLst>
          </p:cNvPr>
          <p:cNvSpPr txBox="1"/>
          <p:nvPr/>
        </p:nvSpPr>
        <p:spPr>
          <a:xfrm>
            <a:off x="3387964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заполнения реквизитов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26" name="Прямая со стрелкой 65">
            <a:extLst>
              <a:ext uri="{FF2B5EF4-FFF2-40B4-BE49-F238E27FC236}">
                <a16:creationId xmlns:a16="http://schemas.microsoft.com/office/drawing/2014/main" xmlns="" id="{C16B4589-2D62-4A37-840E-2DE7DE17E253}"/>
              </a:ext>
            </a:extLst>
          </p:cNvPr>
          <p:cNvCxnSpPr>
            <a:cxnSpLocks/>
          </p:cNvCxnSpPr>
          <p:nvPr/>
        </p:nvCxnSpPr>
        <p:spPr>
          <a:xfrm flipV="1">
            <a:off x="5810865" y="2103539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2EF402C-88FF-4659-AE40-42CF37FE16B5}"/>
              </a:ext>
            </a:extLst>
          </p:cNvPr>
          <p:cNvSpPr txBox="1"/>
          <p:nvPr/>
        </p:nvSpPr>
        <p:spPr>
          <a:xfrm>
            <a:off x="6475293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835ADC6-BB46-494D-9036-62AF25C397F6}"/>
              </a:ext>
            </a:extLst>
          </p:cNvPr>
          <p:cNvSpPr txBox="1"/>
          <p:nvPr/>
        </p:nvSpPr>
        <p:spPr>
          <a:xfrm>
            <a:off x="6475293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реквизита</a:t>
            </a:r>
          </a:p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платежке</a:t>
            </a:r>
          </a:p>
        </p:txBody>
      </p:sp>
      <p:sp>
        <p:nvSpPr>
          <p:cNvPr id="29" name="Прямоугольник 12">
            <a:extLst>
              <a:ext uri="{FF2B5EF4-FFF2-40B4-BE49-F238E27FC236}">
                <a16:creationId xmlns:a16="http://schemas.microsoft.com/office/drawing/2014/main" xmlns="" id="{764D1154-57DB-4C5D-8A49-DCBCBBF64BC3}"/>
              </a:ext>
            </a:extLst>
          </p:cNvPr>
          <p:cNvSpPr/>
          <p:nvPr/>
        </p:nvSpPr>
        <p:spPr>
          <a:xfrm>
            <a:off x="306385" y="1605781"/>
            <a:ext cx="2892184" cy="253915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платежей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межбюджетных транзакций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Невыясненные платежи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Каждый 15 платеж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с ошибкой</a:t>
            </a:r>
          </a:p>
        </p:txBody>
      </p:sp>
      <p:sp>
        <p:nvSpPr>
          <p:cNvPr id="30" name="Прямоугольник: скругленные углы 50">
            <a:extLst>
              <a:ext uri="{FF2B5EF4-FFF2-40B4-BE49-F238E27FC236}">
                <a16:creationId xmlns:a16="http://schemas.microsoft.com/office/drawing/2014/main" xmlns="" id="{BA4449C8-FF69-4BA8-AF2D-91DEB64686F5}"/>
              </a:ext>
            </a:extLst>
          </p:cNvPr>
          <p:cNvSpPr/>
          <p:nvPr/>
        </p:nvSpPr>
        <p:spPr>
          <a:xfrm>
            <a:off x="3176024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: скругленные углы 49">
            <a:extLst>
              <a:ext uri="{FF2B5EF4-FFF2-40B4-BE49-F238E27FC236}">
                <a16:creationId xmlns:a16="http://schemas.microsoft.com/office/drawing/2014/main" xmlns="" id="{B2C67BE3-CA58-478D-8B7E-74B583AC333E}"/>
              </a:ext>
            </a:extLst>
          </p:cNvPr>
          <p:cNvSpPr/>
          <p:nvPr/>
        </p:nvSpPr>
        <p:spPr>
          <a:xfrm>
            <a:off x="5884059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12">
            <a:extLst>
              <a:ext uri="{FF2B5EF4-FFF2-40B4-BE49-F238E27FC236}">
                <a16:creationId xmlns:a16="http://schemas.microsoft.com/office/drawing/2014/main" xmlns="" id="{D0C431E2-163D-4400-84E6-911FF8D541CD}"/>
              </a:ext>
            </a:extLst>
          </p:cNvPr>
          <p:cNvSpPr/>
          <p:nvPr/>
        </p:nvSpPr>
        <p:spPr>
          <a:xfrm>
            <a:off x="9183328" y="1605781"/>
            <a:ext cx="2928136" cy="209288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Отсутствие технического долга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Начисление пени в целом 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по налогоплательщику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Исключение зачетов/ уточнений</a:t>
            </a:r>
          </a:p>
        </p:txBody>
      </p:sp>
      <p:sp>
        <p:nvSpPr>
          <p:cNvPr id="33" name="Прямоугольник: скругленные углы 41">
            <a:extLst>
              <a:ext uri="{FF2B5EF4-FFF2-40B4-BE49-F238E27FC236}">
                <a16:creationId xmlns:a16="http://schemas.microsoft.com/office/drawing/2014/main" xmlns="" id="{495DD041-FD26-4803-93D4-F3298BBF3CE6}"/>
              </a:ext>
            </a:extLst>
          </p:cNvPr>
          <p:cNvSpPr/>
          <p:nvPr/>
        </p:nvSpPr>
        <p:spPr>
          <a:xfrm>
            <a:off x="3176024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углы 40">
            <a:extLst>
              <a:ext uri="{FF2B5EF4-FFF2-40B4-BE49-F238E27FC236}">
                <a16:creationId xmlns:a16="http://schemas.microsoft.com/office/drawing/2014/main" xmlns="" id="{5816923C-84B7-440A-94F0-BE9C42F67890}"/>
              </a:ext>
            </a:extLst>
          </p:cNvPr>
          <p:cNvSpPr/>
          <p:nvPr/>
        </p:nvSpPr>
        <p:spPr>
          <a:xfrm>
            <a:off x="5884059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: скругленные углы 32">
            <a:extLst>
              <a:ext uri="{FF2B5EF4-FFF2-40B4-BE49-F238E27FC236}">
                <a16:creationId xmlns:a16="http://schemas.microsoft.com/office/drawing/2014/main" xmlns="" id="{CACFC796-5BCB-429B-B7A2-A5251CEAE0CF}"/>
              </a:ext>
            </a:extLst>
          </p:cNvPr>
          <p:cNvSpPr/>
          <p:nvPr/>
        </p:nvSpPr>
        <p:spPr>
          <a:xfrm>
            <a:off x="3176024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: скругленные углы 31">
            <a:extLst>
              <a:ext uri="{FF2B5EF4-FFF2-40B4-BE49-F238E27FC236}">
                <a16:creationId xmlns:a16="http://schemas.microsoft.com/office/drawing/2014/main" xmlns="" id="{693BEE80-236A-48E0-8639-7B081B962889}"/>
              </a:ext>
            </a:extLst>
          </p:cNvPr>
          <p:cNvSpPr/>
          <p:nvPr/>
        </p:nvSpPr>
        <p:spPr>
          <a:xfrm>
            <a:off x="5884059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: скругленные углы 22">
            <a:extLst>
              <a:ext uri="{FF2B5EF4-FFF2-40B4-BE49-F238E27FC236}">
                <a16:creationId xmlns:a16="http://schemas.microsoft.com/office/drawing/2014/main" xmlns="" id="{2892309A-CA71-42A3-B792-769130420267}"/>
              </a:ext>
            </a:extLst>
          </p:cNvPr>
          <p:cNvSpPr/>
          <p:nvPr/>
        </p:nvSpPr>
        <p:spPr>
          <a:xfrm>
            <a:off x="3176024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: скругленные углы 21">
            <a:extLst>
              <a:ext uri="{FF2B5EF4-FFF2-40B4-BE49-F238E27FC236}">
                <a16:creationId xmlns:a16="http://schemas.microsoft.com/office/drawing/2014/main" xmlns="" id="{6789D4E2-3146-4389-9E7E-AE8E95089C56}"/>
              </a:ext>
            </a:extLst>
          </p:cNvPr>
          <p:cNvSpPr/>
          <p:nvPr/>
        </p:nvSpPr>
        <p:spPr>
          <a:xfrm>
            <a:off x="5884059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0" name="Прямая со стрелкой 56">
            <a:extLst>
              <a:ext uri="{FF2B5EF4-FFF2-40B4-BE49-F238E27FC236}">
                <a16:creationId xmlns:a16="http://schemas.microsoft.com/office/drawing/2014/main" xmlns="" id="{52675C5B-3BA6-4C88-879B-05E6B2EEA27D}"/>
              </a:ext>
            </a:extLst>
          </p:cNvPr>
          <p:cNvCxnSpPr>
            <a:cxnSpLocks/>
          </p:cNvCxnSpPr>
          <p:nvPr/>
        </p:nvCxnSpPr>
        <p:spPr>
          <a:xfrm flipV="1">
            <a:off x="5810865" y="3126407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CF875D2-3499-49A5-B8DB-0426C493D7B0}"/>
              </a:ext>
            </a:extLst>
          </p:cNvPr>
          <p:cNvSpPr txBox="1"/>
          <p:nvPr/>
        </p:nvSpPr>
        <p:spPr>
          <a:xfrm>
            <a:off x="3376285" y="2640027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450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433823F-F034-4B1E-8F18-98A54B8C3AF6}"/>
              </a:ext>
            </a:extLst>
          </p:cNvPr>
          <p:cNvSpPr txBox="1"/>
          <p:nvPr/>
        </p:nvSpPr>
        <p:spPr>
          <a:xfrm>
            <a:off x="3387964" y="3009358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платежей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CF875D2-3499-49A5-B8DB-0426C493D7B0}"/>
              </a:ext>
            </a:extLst>
          </p:cNvPr>
          <p:cNvSpPr txBox="1"/>
          <p:nvPr/>
        </p:nvSpPr>
        <p:spPr>
          <a:xfrm>
            <a:off x="3356654" y="3245128"/>
            <a:ext cx="2090480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1800" b="1" dirty="0" smtClean="0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7,5 млн (ХМАО)</a:t>
            </a:r>
            <a:endParaRPr lang="ru-RU" sz="1800" b="1" baseline="30000" dirty="0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6EB1AC4-489E-43F9-AD87-1F494789AFA7}"/>
              </a:ext>
            </a:extLst>
          </p:cNvPr>
          <p:cNvSpPr txBox="1"/>
          <p:nvPr/>
        </p:nvSpPr>
        <p:spPr>
          <a:xfrm>
            <a:off x="6475293" y="262964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101B7CF-87A4-4E24-960D-9F1F765FC857}"/>
              </a:ext>
            </a:extLst>
          </p:cNvPr>
          <p:cNvSpPr txBox="1"/>
          <p:nvPr/>
        </p:nvSpPr>
        <p:spPr>
          <a:xfrm>
            <a:off x="6475293" y="304268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платежей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087CEAD-B9CA-4C19-B0E1-AC6D81AE74CF}"/>
              </a:ext>
            </a:extLst>
          </p:cNvPr>
          <p:cNvSpPr txBox="1"/>
          <p:nvPr/>
        </p:nvSpPr>
        <p:spPr>
          <a:xfrm>
            <a:off x="3387964" y="3565909"/>
            <a:ext cx="1555113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3B81569-E897-403B-AED2-2F29F114DDD2}"/>
              </a:ext>
            </a:extLst>
          </p:cNvPr>
          <p:cNvSpPr txBox="1"/>
          <p:nvPr/>
        </p:nvSpPr>
        <p:spPr>
          <a:xfrm>
            <a:off x="3387964" y="3917395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документов:</a:t>
            </a:r>
          </a:p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уточнения и зачеты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CF875D2-3499-49A5-B8DB-0426C493D7B0}"/>
              </a:ext>
            </a:extLst>
          </p:cNvPr>
          <p:cNvSpPr txBox="1"/>
          <p:nvPr/>
        </p:nvSpPr>
        <p:spPr>
          <a:xfrm>
            <a:off x="3387964" y="4305053"/>
            <a:ext cx="2309128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1800" b="1" dirty="0" smtClean="0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1,8 млн (ХМАО)</a:t>
            </a:r>
            <a:endParaRPr lang="ru-RU" sz="1800" b="1" baseline="30000" dirty="0">
              <a:solidFill>
                <a:srgbClr val="00B050"/>
              </a:solidFill>
            </a:endParaRPr>
          </a:p>
        </p:txBody>
      </p:sp>
      <p:cxnSp>
        <p:nvCxnSpPr>
          <p:cNvPr id="50" name="Прямая со стрелкой 46">
            <a:extLst>
              <a:ext uri="{FF2B5EF4-FFF2-40B4-BE49-F238E27FC236}">
                <a16:creationId xmlns:a16="http://schemas.microsoft.com/office/drawing/2014/main" xmlns="" id="{78E6F1CC-359E-48AF-B984-D9618DF7AC8A}"/>
              </a:ext>
            </a:extLst>
          </p:cNvPr>
          <p:cNvCxnSpPr>
            <a:cxnSpLocks/>
          </p:cNvCxnSpPr>
          <p:nvPr/>
        </p:nvCxnSpPr>
        <p:spPr>
          <a:xfrm flipV="1">
            <a:off x="5810865" y="4149275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D94EAA7-0D7B-4AF1-AA30-C0B725DEE863}"/>
              </a:ext>
            </a:extLst>
          </p:cNvPr>
          <p:cNvSpPr txBox="1"/>
          <p:nvPr/>
        </p:nvSpPr>
        <p:spPr>
          <a:xfrm>
            <a:off x="6118573" y="3648144"/>
            <a:ext cx="2875389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56 тыс. раз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CE2BFE7-C3C1-4BB8-B795-04CA9D9E1B2E}"/>
              </a:ext>
            </a:extLst>
          </p:cNvPr>
          <p:cNvSpPr txBox="1"/>
          <p:nvPr/>
        </p:nvSpPr>
        <p:spPr>
          <a:xfrm>
            <a:off x="6475293" y="4068834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транзакций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044B5F4-5EAC-4815-938F-40F923ECA5E1}"/>
              </a:ext>
            </a:extLst>
          </p:cNvPr>
          <p:cNvSpPr txBox="1"/>
          <p:nvPr/>
        </p:nvSpPr>
        <p:spPr>
          <a:xfrm>
            <a:off x="3387965" y="4670647"/>
            <a:ext cx="2245938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360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509748EB-83FD-464B-8831-6424C9326881}"/>
              </a:ext>
            </a:extLst>
          </p:cNvPr>
          <p:cNvSpPr txBox="1"/>
          <p:nvPr/>
        </p:nvSpPr>
        <p:spPr>
          <a:xfrm>
            <a:off x="3387964" y="5018255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лицевых счетов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CF875D2-3499-49A5-B8DB-0426C493D7B0}"/>
              </a:ext>
            </a:extLst>
          </p:cNvPr>
          <p:cNvSpPr txBox="1"/>
          <p:nvPr/>
        </p:nvSpPr>
        <p:spPr>
          <a:xfrm>
            <a:off x="3376283" y="5218969"/>
            <a:ext cx="2332487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1800" b="1" dirty="0" smtClean="0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5,0 млн (ХМАО)</a:t>
            </a:r>
            <a:endParaRPr lang="ru-RU" sz="1800" b="1" baseline="30000" dirty="0">
              <a:solidFill>
                <a:srgbClr val="00B050"/>
              </a:solidFill>
            </a:endParaRPr>
          </a:p>
        </p:txBody>
      </p:sp>
      <p:cxnSp>
        <p:nvCxnSpPr>
          <p:cNvPr id="56" name="Прямая со стрелкой 38">
            <a:extLst>
              <a:ext uri="{FF2B5EF4-FFF2-40B4-BE49-F238E27FC236}">
                <a16:creationId xmlns:a16="http://schemas.microsoft.com/office/drawing/2014/main" xmlns="" id="{0F62082E-9CC7-41D9-8CA3-9B2B5D4640D0}"/>
              </a:ext>
            </a:extLst>
          </p:cNvPr>
          <p:cNvCxnSpPr>
            <a:cxnSpLocks/>
          </p:cNvCxnSpPr>
          <p:nvPr/>
        </p:nvCxnSpPr>
        <p:spPr>
          <a:xfrm flipV="1">
            <a:off x="5810865" y="5172143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FB7AF7D-691C-40D0-9C97-529E6F8E7E69}"/>
              </a:ext>
            </a:extLst>
          </p:cNvPr>
          <p:cNvSpPr txBox="1"/>
          <p:nvPr/>
        </p:nvSpPr>
        <p:spPr>
          <a:xfrm>
            <a:off x="6475293" y="4691763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3,7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6A7E5A9-28B2-460C-891F-EFF45D2C0BBF}"/>
              </a:ext>
            </a:extLst>
          </p:cNvPr>
          <p:cNvSpPr txBox="1"/>
          <p:nvPr/>
        </p:nvSpPr>
        <p:spPr>
          <a:xfrm>
            <a:off x="6219395" y="5104812"/>
            <a:ext cx="2576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лицевых счетов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D3E8B85-D826-4D76-BD70-6362A44AA319}"/>
              </a:ext>
            </a:extLst>
          </p:cNvPr>
          <p:cNvSpPr txBox="1"/>
          <p:nvPr/>
        </p:nvSpPr>
        <p:spPr>
          <a:xfrm>
            <a:off x="3387964" y="5768514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143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36B7C97-2A3A-4919-8A3D-E5CFC8A6EBB5}"/>
              </a:ext>
            </a:extLst>
          </p:cNvPr>
          <p:cNvSpPr txBox="1"/>
          <p:nvPr/>
        </p:nvSpPr>
        <p:spPr>
          <a:xfrm>
            <a:off x="3387964" y="6181563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фактов взысканий в год</a:t>
            </a:r>
          </a:p>
        </p:txBody>
      </p:sp>
      <p:cxnSp>
        <p:nvCxnSpPr>
          <p:cNvPr id="65" name="Прямая со стрелкой 29">
            <a:extLst>
              <a:ext uri="{FF2B5EF4-FFF2-40B4-BE49-F238E27FC236}">
                <a16:creationId xmlns:a16="http://schemas.microsoft.com/office/drawing/2014/main" xmlns="" id="{2E88CB18-B225-4EDD-B957-CF0036E8B853}"/>
              </a:ext>
            </a:extLst>
          </p:cNvPr>
          <p:cNvCxnSpPr>
            <a:cxnSpLocks/>
          </p:cNvCxnSpPr>
          <p:nvPr/>
        </p:nvCxnSpPr>
        <p:spPr>
          <a:xfrm flipV="1">
            <a:off x="5810865" y="6195010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CD1D34F-7CD7-4600-951E-6DE8ACBC9529}"/>
              </a:ext>
            </a:extLst>
          </p:cNvPr>
          <p:cNvSpPr txBox="1"/>
          <p:nvPr/>
        </p:nvSpPr>
        <p:spPr>
          <a:xfrm>
            <a:off x="6475293" y="571463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2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A5221F96-FA49-40F9-BF83-8D8AF989F1BE}"/>
              </a:ext>
            </a:extLst>
          </p:cNvPr>
          <p:cNvSpPr txBox="1"/>
          <p:nvPr/>
        </p:nvSpPr>
        <p:spPr>
          <a:xfrm>
            <a:off x="6475293" y="612767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взысканий</a:t>
            </a:r>
          </a:p>
        </p:txBody>
      </p:sp>
    </p:spTree>
    <p:extLst>
      <p:ext uri="{BB962C8B-B14F-4D97-AF65-F5344CB8AC3E}">
        <p14:creationId xmlns:p14="http://schemas.microsoft.com/office/powerpoint/2010/main" val="18452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/>
        </p:nvSpPr>
        <p:spPr>
          <a:xfrm>
            <a:off x="4" y="-21697"/>
            <a:ext cx="12196830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/>
            <a:endParaRPr lang="en-US" sz="2400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51629" y="-17779"/>
            <a:ext cx="3091249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3142878" y="-25878"/>
            <a:ext cx="904753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3142878" y="-17781"/>
            <a:ext cx="5642298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7337" algn="l"/>
              </a:tabLst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ОСНОВНЫЕ НОРМАТИВНЫЕ ДОКУМЕНТЫ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44">
            <a:extLst>
              <a:ext uri="{FF2B5EF4-FFF2-40B4-BE49-F238E27FC236}">
                <a16:creationId xmlns:a16="http://schemas.microsoft.com/office/drawing/2014/main" xmlns="" id="{9FD2C2E3-3873-4122-AD3B-40E284B76F02}"/>
              </a:ext>
            </a:extLst>
          </p:cNvPr>
          <p:cNvSpPr/>
          <p:nvPr/>
        </p:nvSpPr>
        <p:spPr>
          <a:xfrm>
            <a:off x="8785176" y="774725"/>
            <a:ext cx="3405239" cy="608486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44">
            <a:extLst>
              <a:ext uri="{FF2B5EF4-FFF2-40B4-BE49-F238E27FC236}">
                <a16:creationId xmlns:a16="http://schemas.microsoft.com/office/drawing/2014/main" xmlns="" id="{9FD2C2E3-3873-4122-AD3B-40E284B76F02}"/>
              </a:ext>
            </a:extLst>
          </p:cNvPr>
          <p:cNvSpPr/>
          <p:nvPr/>
        </p:nvSpPr>
        <p:spPr>
          <a:xfrm>
            <a:off x="8785176" y="774725"/>
            <a:ext cx="3405239" cy="608486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FD2C2E3-3873-4122-AD3B-40E284B76F02}"/>
              </a:ext>
            </a:extLst>
          </p:cNvPr>
          <p:cNvSpPr/>
          <p:nvPr/>
        </p:nvSpPr>
        <p:spPr>
          <a:xfrm>
            <a:off x="8785176" y="774725"/>
            <a:ext cx="3405239" cy="608486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42" name="Диаграмма 35">
            <a:extLst>
              <a:ext uri="{FF2B5EF4-FFF2-40B4-BE49-F238E27FC236}">
                <a16:creationId xmlns:a16="http://schemas.microsoft.com/office/drawing/2014/main" xmlns="" id="{A9E37D12-1290-48F4-B73F-0A64CDE4CB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5883219"/>
              </p:ext>
            </p:extLst>
          </p:nvPr>
        </p:nvGraphicFramePr>
        <p:xfrm>
          <a:off x="8959719" y="1925225"/>
          <a:ext cx="3044152" cy="161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184992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just">
              <a:buClr>
                <a:srgbClr val="4F81BD"/>
              </a:buClr>
            </a:pPr>
            <a:r>
              <a:rPr lang="ru-RU" sz="1000" dirty="0" smtClean="0">
                <a:latin typeface="Arial Narrow" pitchFamily="34" charset="0"/>
              </a:rPr>
              <a:t>ОБ АКТУАЛЬНЫХ ВОПРОСАХ ПРИМЕНЕНИЯ ЕДИНОГО НАЛОГОВОГО СЧЕТА И О ВЗАИМОДЕЙСТВИИ С НАЛОГОПЛАТЕЛЬЩИКАМИ В 2023 ГОДУ</a:t>
            </a:r>
            <a:endParaRPr lang="ru-RU" sz="1000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7388" y="1304764"/>
            <a:ext cx="104411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800" b="1" dirty="0">
                <a:latin typeface="Roboto Condensed" panose="020B0604020202020204" charset="0"/>
                <a:ea typeface="Roboto Condensed" panose="020B0604020202020204" charset="0"/>
              </a:rPr>
              <a:t>Федеральный закон от 14.07.2022 № 263-ФЗ «О внесении изменений в части первую и вторую Налогового кодекса Российской Федерации</a:t>
            </a:r>
            <a:r>
              <a:rPr lang="ru-RU" sz="1800" b="1" dirty="0" smtClean="0">
                <a:latin typeface="Roboto Condensed" panose="020B0604020202020204" charset="0"/>
                <a:ea typeface="Roboto Condensed" panose="020B0604020202020204" charset="0"/>
              </a:rPr>
              <a:t>»</a:t>
            </a:r>
          </a:p>
          <a:p>
            <a:pPr lvl="0"/>
            <a:endParaRPr lang="ru-RU" sz="18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/>
            <a:endParaRPr lang="ru-RU" sz="1800" b="1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 algn="just"/>
            <a:r>
              <a:rPr lang="ru-RU" sz="1800" b="1" dirty="0" smtClean="0">
                <a:latin typeface="Roboto Condensed" panose="020B0604020202020204" charset="0"/>
                <a:ea typeface="Roboto Condensed" panose="020B0604020202020204" charset="0"/>
              </a:rPr>
              <a:t>Федеральный </a:t>
            </a:r>
            <a:r>
              <a:rPr lang="ru-RU" sz="1800" b="1" dirty="0">
                <a:latin typeface="Roboto Condensed" panose="020B0604020202020204" charset="0"/>
                <a:ea typeface="Roboto Condensed" panose="020B0604020202020204" charset="0"/>
              </a:rPr>
              <a:t>закон от 11.06.2022 № 162-ФЗ «О внесении изменений в статью 10 Федерального закона «О внесении изменений в Бюджетный кодекс Российской Федерации и отдельные законодательные акты Российской Федерации и установлении особенностей исполнения бюджетов бюджетной системы Российской Федерации в 2022 году» </a:t>
            </a:r>
            <a:endParaRPr lang="ru-RU" sz="1800" b="1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 algn="just"/>
            <a:endParaRPr lang="ru-RU" sz="1800" b="1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 algn="just"/>
            <a:endParaRPr lang="ru-RU" sz="18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 algn="just"/>
            <a:r>
              <a:rPr lang="ru-RU" sz="1800" b="1" dirty="0" smtClean="0">
                <a:latin typeface="Roboto Condensed" panose="020B0604020202020204" charset="0"/>
                <a:ea typeface="Roboto Condensed" panose="020B0604020202020204" charset="0"/>
              </a:rPr>
              <a:t>Федеральный </a:t>
            </a:r>
            <a:r>
              <a:rPr lang="ru-RU" sz="1800" b="1" dirty="0">
                <a:latin typeface="Roboto Condensed" panose="020B0604020202020204" charset="0"/>
                <a:ea typeface="Roboto Condensed" panose="020B0604020202020204" charset="0"/>
              </a:rPr>
              <a:t>закон от 04.11.2022 № 432-ФЗ «О внесении изменений в Бюджетный кодекс Российской Федерации и статью 10 Федерального закона «О внесении изменений в Бюджетный кодекс Российской Федерации и отдельные законодательные акты Российской Федерации и установлении особенностей исполнения бюджетов бюджетной системы Российской Федерации в 2022 году</a:t>
            </a:r>
            <a:r>
              <a:rPr lang="ru-RU" sz="1800" b="1" dirty="0" smtClean="0">
                <a:latin typeface="Roboto Condensed" panose="020B0604020202020204" charset="0"/>
                <a:ea typeface="Roboto Condensed" panose="020B0604020202020204" charset="0"/>
              </a:rPr>
              <a:t>»</a:t>
            </a:r>
            <a:endParaRPr lang="ru-RU" sz="1800" b="1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174830" y="-168053"/>
            <a:ext cx="12196829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855268" y="-25875"/>
            <a:ext cx="933514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062923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just">
              <a:buClr>
                <a:srgbClr val="4F81BD"/>
              </a:buClr>
            </a:pPr>
            <a:r>
              <a:rPr lang="ru-RU" sz="1000" dirty="0">
                <a:latin typeface="Arial Narrow" pitchFamily="34" charset="0"/>
              </a:rPr>
              <a:t>ОБ АКТУАЛЬНЫХ ВОПРОСАХ ПРИМЕНЕНИЯ ЕДИНОГО НАЛОГОВОГО СЧЕТА И О ВЗАИМОДЕЙСТВИИ С НАЛОГОПЛАТЕЛЬЩИКАМИ В 2023 </a:t>
            </a:r>
            <a:r>
              <a:rPr lang="ru-RU" sz="1000" dirty="0" smtClean="0">
                <a:latin typeface="Arial Narrow" pitchFamily="34" charset="0"/>
              </a:rPr>
              <a:t>ГОДУ</a:t>
            </a:r>
            <a:endParaRPr lang="ru-RU" sz="1000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8" y="-17778"/>
            <a:ext cx="9072586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МАТРИЦА ИЗДЕРЖЕК</a:t>
            </a:r>
            <a:endParaRPr lang="ru-RU" sz="1800" b="1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69486" y="856908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33903" y="5066545"/>
            <a:ext cx="1170982" cy="4488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850" tIns="54425" rIns="108850" bIns="5442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502">
              <a:defRPr/>
            </a:pPr>
            <a:endParaRPr lang="ru-RU" sz="1300" b="1" kern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4120C9C4-95E3-47F0-8AD9-BBB205803198}"/>
              </a:ext>
            </a:extLst>
          </p:cNvPr>
          <p:cNvSpPr txBox="1"/>
          <p:nvPr/>
        </p:nvSpPr>
        <p:spPr>
          <a:xfrm>
            <a:off x="496086" y="1269554"/>
            <a:ext cx="26545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1395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КБК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="" xmlns:a16="http://schemas.microsoft.com/office/drawing/2014/main" id="{622B3CE6-4F70-4AC1-9FBC-2CEA1839E258}"/>
              </a:ext>
            </a:extLst>
          </p:cNvPr>
          <p:cNvSpPr txBox="1"/>
          <p:nvPr/>
        </p:nvSpPr>
        <p:spPr>
          <a:xfrm>
            <a:off x="527814" y="2565698"/>
            <a:ext cx="2977678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РЕКВИЗИТОВ </a:t>
            </a:r>
            <a:b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ДЛЯ ПЛАТЕЖЕЙ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99C58B93-6072-4FE2-81D4-E174451009A3}"/>
              </a:ext>
            </a:extLst>
          </p:cNvPr>
          <p:cNvSpPr txBox="1"/>
          <p:nvPr/>
        </p:nvSpPr>
        <p:spPr>
          <a:xfrm>
            <a:off x="540380" y="4581922"/>
            <a:ext cx="289053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60</a:t>
            </a:r>
            <a:endParaRPr lang="ru-RU" sz="2000" b="1" dirty="0">
              <a:solidFill>
                <a:srgbClr val="00B0F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СРОКОВ УПЛАТЫ НАЛОГОВ</a:t>
            </a:r>
          </a:p>
        </p:txBody>
      </p:sp>
      <p:graphicFrame>
        <p:nvGraphicFramePr>
          <p:cNvPr id="178" name="Таблица 9">
            <a:extLst>
              <a:ext uri="{FF2B5EF4-FFF2-40B4-BE49-F238E27FC236}">
                <a16:creationId xmlns="" xmlns:a16="http://schemas.microsoft.com/office/drawing/2014/main" id="{F019A444-1F36-4878-BDE2-FC4C8FCB4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753333"/>
              </p:ext>
            </p:extLst>
          </p:nvPr>
        </p:nvGraphicFramePr>
        <p:xfrm>
          <a:off x="5715241" y="1088740"/>
          <a:ext cx="6048670" cy="487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085">
                  <a:extLst>
                    <a:ext uri="{9D8B030D-6E8A-4147-A177-3AD203B41FA5}">
                      <a16:colId xmlns="" xmlns:a16="http://schemas.microsoft.com/office/drawing/2014/main" val="1956535074"/>
                    </a:ext>
                  </a:extLst>
                </a:gridCol>
                <a:gridCol w="1045793">
                  <a:extLst>
                    <a:ext uri="{9D8B030D-6E8A-4147-A177-3AD203B41FA5}">
                      <a16:colId xmlns="" xmlns:a16="http://schemas.microsoft.com/office/drawing/2014/main" val="808429131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1622185105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1662661188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3800860236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853415158"/>
                    </a:ext>
                  </a:extLst>
                </a:gridCol>
              </a:tblGrid>
              <a:tr h="696191"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ПЛАТЕЛЬЩИК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ФНС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ЛИЦЕНЗИ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</a:t>
                      </a:r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РУЮЩИЕ ОРГАНЫ / БАНКИ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ФССП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177701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БОЛЬШОЙ ОБЪЕМ ПЛАТЕЖЕЙ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3082472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НЕПРАВИЛЬНЫЙ ПЛАТЕЖ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8040888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ТЕХНИЧЕСКИЙ ДОЛГ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5265994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САЛЬДИРОВАНИЕ ДОЛГОВ И ПЕРЕПЛАТ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9232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ИЗЛИШНИЕ ПЕНИ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378594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МЕРЫ ВЗЫСКАНИЯ И ОГРАНИЧЕНИЯ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5365681"/>
                  </a:ext>
                </a:extLst>
              </a:tr>
            </a:tbl>
          </a:graphicData>
        </a:graphic>
      </p:graphicFrame>
      <p:pic>
        <p:nvPicPr>
          <p:cNvPr id="179" name="Рисунок 178" descr="Костер со сплошной заливкой">
            <a:extLst>
              <a:ext uri="{FF2B5EF4-FFF2-40B4-BE49-F238E27FC236}">
                <a16:creationId xmlns="" xmlns:a16="http://schemas.microsoft.com/office/drawing/2014/main" id="{84EB316C-E268-434C-B63D-711A16E73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255446" y="3405592"/>
            <a:ext cx="315298" cy="315298"/>
          </a:xfrm>
          <a:prstGeom prst="rect">
            <a:avLst/>
          </a:prstGeom>
        </p:spPr>
      </p:pic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0F8570CC-3F1E-4B34-8E15-BF89D88B2195}"/>
              </a:ext>
            </a:extLst>
          </p:cNvPr>
          <p:cNvSpPr txBox="1"/>
          <p:nvPr/>
        </p:nvSpPr>
        <p:spPr>
          <a:xfrm>
            <a:off x="5546927" y="6358078"/>
            <a:ext cx="2098854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Негативные последствия (ущерб)</a:t>
            </a:r>
          </a:p>
        </p:txBody>
      </p:sp>
      <p:pic>
        <p:nvPicPr>
          <p:cNvPr id="181" name="Рисунок 180" descr="Шестеренки со сплошной заливкой">
            <a:extLst>
              <a:ext uri="{FF2B5EF4-FFF2-40B4-BE49-F238E27FC236}">
                <a16:creationId xmlns=""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775557" y="6331234"/>
            <a:ext cx="315298" cy="315298"/>
          </a:xfrm>
          <a:prstGeom prst="rect">
            <a:avLst/>
          </a:prstGeom>
        </p:spPr>
      </p:pic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D36EA201-C884-489F-910A-8026396EE155}"/>
              </a:ext>
            </a:extLst>
          </p:cNvPr>
          <p:cNvSpPr txBox="1"/>
          <p:nvPr/>
        </p:nvSpPr>
        <p:spPr>
          <a:xfrm>
            <a:off x="8043832" y="6358078"/>
            <a:ext cx="178355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Транзакционные издержки</a:t>
            </a:r>
          </a:p>
        </p:txBody>
      </p:sp>
      <p:pic>
        <p:nvPicPr>
          <p:cNvPr id="183" name="Рисунок 182">
            <a:extLst>
              <a:ext uri="{FF2B5EF4-FFF2-40B4-BE49-F238E27FC236}">
                <a16:creationId xmlns="" xmlns:a16="http://schemas.microsoft.com/office/drawing/2014/main" id="{D1C30BC5-B8A6-481E-B371-1C858271D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957166" y="6331234"/>
            <a:ext cx="315298" cy="315298"/>
          </a:xfrm>
          <a:prstGeom prst="rect">
            <a:avLst/>
          </a:prstGeom>
        </p:spPr>
      </p:pic>
      <p:sp>
        <p:nvSpPr>
          <p:cNvPr id="184" name="TextBox 183">
            <a:extLst>
              <a:ext uri="{FF2B5EF4-FFF2-40B4-BE49-F238E27FC236}">
                <a16:creationId xmlns="" xmlns:a16="http://schemas.microsoft.com/office/drawing/2014/main" id="{994D8B1D-6C7C-42B0-A9C1-43C3F1D14A11}"/>
              </a:ext>
            </a:extLst>
          </p:cNvPr>
          <p:cNvSpPr txBox="1"/>
          <p:nvPr/>
        </p:nvSpPr>
        <p:spPr>
          <a:xfrm>
            <a:off x="10266374" y="6358078"/>
            <a:ext cx="1734282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Репутационные издержки</a:t>
            </a:r>
          </a:p>
        </p:txBody>
      </p:sp>
      <p:pic>
        <p:nvPicPr>
          <p:cNvPr id="185" name="Рисунок 184" descr="Костер со сплошной заливкой">
            <a:extLst>
              <a:ext uri="{FF2B5EF4-FFF2-40B4-BE49-F238E27FC236}">
                <a16:creationId xmlns="" xmlns:a16="http://schemas.microsoft.com/office/drawing/2014/main" id="{84EB316C-E268-434C-B63D-711A16E73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330483" y="1935102"/>
            <a:ext cx="315298" cy="315298"/>
          </a:xfrm>
          <a:prstGeom prst="rect">
            <a:avLst/>
          </a:prstGeom>
        </p:spPr>
      </p:pic>
      <p:pic>
        <p:nvPicPr>
          <p:cNvPr id="186" name="Рисунок 185" descr="Костер со сплошной заливкой">
            <a:extLst>
              <a:ext uri="{FF2B5EF4-FFF2-40B4-BE49-F238E27FC236}">
                <a16:creationId xmlns="" xmlns:a16="http://schemas.microsoft.com/office/drawing/2014/main" id="{84EB316C-E268-434C-B63D-711A16E73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330483" y="3397654"/>
            <a:ext cx="315298" cy="315298"/>
          </a:xfrm>
          <a:prstGeom prst="rect">
            <a:avLst/>
          </a:prstGeom>
        </p:spPr>
      </p:pic>
      <p:pic>
        <p:nvPicPr>
          <p:cNvPr id="187" name="Рисунок 186" descr="Костер со сплошной заливкой">
            <a:extLst>
              <a:ext uri="{FF2B5EF4-FFF2-40B4-BE49-F238E27FC236}">
                <a16:creationId xmlns="" xmlns:a16="http://schemas.microsoft.com/office/drawing/2014/main" id="{84EB316C-E268-434C-B63D-711A16E73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191550" y="3405592"/>
            <a:ext cx="315298" cy="315298"/>
          </a:xfrm>
          <a:prstGeom prst="rect">
            <a:avLst/>
          </a:prstGeom>
        </p:spPr>
      </p:pic>
      <p:pic>
        <p:nvPicPr>
          <p:cNvPr id="188" name="Рисунок 187" descr="Костер со сплошной заливкой">
            <a:extLst>
              <a:ext uri="{FF2B5EF4-FFF2-40B4-BE49-F238E27FC236}">
                <a16:creationId xmlns="" xmlns:a16="http://schemas.microsoft.com/office/drawing/2014/main" id="{84EB316C-E268-434C-B63D-711A16E73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365191" y="5515405"/>
            <a:ext cx="315298" cy="315298"/>
          </a:xfrm>
          <a:prstGeom prst="rect">
            <a:avLst/>
          </a:prstGeom>
        </p:spPr>
      </p:pic>
      <p:pic>
        <p:nvPicPr>
          <p:cNvPr id="189" name="Рисунок 188" descr="Костер со сплошной заливкой">
            <a:extLst>
              <a:ext uri="{FF2B5EF4-FFF2-40B4-BE49-F238E27FC236}">
                <a16:creationId xmlns="" xmlns:a16="http://schemas.microsoft.com/office/drawing/2014/main" id="{84EB316C-E268-434C-B63D-711A16E73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330483" y="2606042"/>
            <a:ext cx="315298" cy="315298"/>
          </a:xfrm>
          <a:prstGeom prst="rect">
            <a:avLst/>
          </a:prstGeom>
        </p:spPr>
      </p:pic>
      <p:pic>
        <p:nvPicPr>
          <p:cNvPr id="190" name="Рисунок 189" descr="Костер со сплошной заливкой">
            <a:extLst>
              <a:ext uri="{FF2B5EF4-FFF2-40B4-BE49-F238E27FC236}">
                <a16:creationId xmlns="" xmlns:a16="http://schemas.microsoft.com/office/drawing/2014/main" id="{84EB316C-E268-434C-B63D-711A16E73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231629" y="6331234"/>
            <a:ext cx="315298" cy="315298"/>
          </a:xfrm>
          <a:prstGeom prst="rect">
            <a:avLst/>
          </a:prstGeom>
        </p:spPr>
      </p:pic>
      <p:pic>
        <p:nvPicPr>
          <p:cNvPr id="191" name="Рисунок 190" descr="Костер со сплошной заливкой">
            <a:extLst>
              <a:ext uri="{FF2B5EF4-FFF2-40B4-BE49-F238E27FC236}">
                <a16:creationId xmlns="" xmlns:a16="http://schemas.microsoft.com/office/drawing/2014/main" id="{84EB316C-E268-434C-B63D-711A16E73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617908" y="4739571"/>
            <a:ext cx="315298" cy="315298"/>
          </a:xfrm>
          <a:prstGeom prst="rect">
            <a:avLst/>
          </a:prstGeom>
        </p:spPr>
      </p:pic>
      <p:pic>
        <p:nvPicPr>
          <p:cNvPr id="192" name="Рисунок 191" descr="Костер со сплошной заливкой">
            <a:extLst>
              <a:ext uri="{FF2B5EF4-FFF2-40B4-BE49-F238E27FC236}">
                <a16:creationId xmlns="" xmlns:a16="http://schemas.microsoft.com/office/drawing/2014/main" id="{84EB316C-E268-434C-B63D-711A16E73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255446" y="5498723"/>
            <a:ext cx="315298" cy="315298"/>
          </a:xfrm>
          <a:prstGeom prst="rect">
            <a:avLst/>
          </a:prstGeom>
        </p:spPr>
      </p:pic>
      <p:pic>
        <p:nvPicPr>
          <p:cNvPr id="193" name="Рисунок 192" descr="Костер со сплошной заливкой">
            <a:extLst>
              <a:ext uri="{FF2B5EF4-FFF2-40B4-BE49-F238E27FC236}">
                <a16:creationId xmlns="" xmlns:a16="http://schemas.microsoft.com/office/drawing/2014/main" id="{84EB316C-E268-434C-B63D-711A16E73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276646" y="6331234"/>
            <a:ext cx="315298" cy="315298"/>
          </a:xfrm>
          <a:prstGeom prst="rect">
            <a:avLst/>
          </a:prstGeom>
        </p:spPr>
      </p:pic>
      <p:pic>
        <p:nvPicPr>
          <p:cNvPr id="194" name="Рисунок 193" descr="Шестеренки со сплошной заливкой">
            <a:extLst>
              <a:ext uri="{FF2B5EF4-FFF2-40B4-BE49-F238E27FC236}">
                <a16:creationId xmlns=""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257271" y="1988284"/>
            <a:ext cx="315298" cy="315298"/>
          </a:xfrm>
          <a:prstGeom prst="rect">
            <a:avLst/>
          </a:prstGeom>
        </p:spPr>
      </p:pic>
      <p:pic>
        <p:nvPicPr>
          <p:cNvPr id="195" name="Рисунок 194" descr="Шестеренки со сплошной заливкой">
            <a:extLst>
              <a:ext uri="{FF2B5EF4-FFF2-40B4-BE49-F238E27FC236}">
                <a16:creationId xmlns=""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191550" y="1988284"/>
            <a:ext cx="315298" cy="315298"/>
          </a:xfrm>
          <a:prstGeom prst="rect">
            <a:avLst/>
          </a:prstGeom>
        </p:spPr>
      </p:pic>
      <p:pic>
        <p:nvPicPr>
          <p:cNvPr id="196" name="Рисунок 195" descr="Шестеренки со сплошной заливкой">
            <a:extLst>
              <a:ext uri="{FF2B5EF4-FFF2-40B4-BE49-F238E27FC236}">
                <a16:creationId xmlns=""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256189" y="1988284"/>
            <a:ext cx="315298" cy="315298"/>
          </a:xfrm>
          <a:prstGeom prst="rect">
            <a:avLst/>
          </a:prstGeom>
        </p:spPr>
      </p:pic>
      <p:pic>
        <p:nvPicPr>
          <p:cNvPr id="197" name="Рисунок 196" descr="Шестеренки со сплошной заливкой">
            <a:extLst>
              <a:ext uri="{FF2B5EF4-FFF2-40B4-BE49-F238E27FC236}">
                <a16:creationId xmlns=""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1162673" y="1992259"/>
            <a:ext cx="315298" cy="315298"/>
          </a:xfrm>
          <a:prstGeom prst="rect">
            <a:avLst/>
          </a:prstGeom>
        </p:spPr>
      </p:pic>
      <p:pic>
        <p:nvPicPr>
          <p:cNvPr id="198" name="Рисунок 197" descr="Шестеренки со сплошной заливкой">
            <a:extLst>
              <a:ext uri="{FF2B5EF4-FFF2-40B4-BE49-F238E27FC236}">
                <a16:creationId xmlns=""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471470" y="2661622"/>
            <a:ext cx="315298" cy="315298"/>
          </a:xfrm>
          <a:prstGeom prst="rect">
            <a:avLst/>
          </a:prstGeom>
        </p:spPr>
      </p:pic>
      <p:pic>
        <p:nvPicPr>
          <p:cNvPr id="199" name="Рисунок 198" descr="Шестеренки со сплошной заливкой">
            <a:extLst>
              <a:ext uri="{FF2B5EF4-FFF2-40B4-BE49-F238E27FC236}">
                <a16:creationId xmlns=""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759453" y="2661622"/>
            <a:ext cx="315298" cy="315298"/>
          </a:xfrm>
          <a:prstGeom prst="rect">
            <a:avLst/>
          </a:prstGeom>
        </p:spPr>
      </p:pic>
      <p:pic>
        <p:nvPicPr>
          <p:cNvPr id="200" name="Рисунок 199" descr="Шестеренки со сплошной заливкой">
            <a:extLst>
              <a:ext uri="{FF2B5EF4-FFF2-40B4-BE49-F238E27FC236}">
                <a16:creationId xmlns=""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966423" y="2680189"/>
            <a:ext cx="315298" cy="315298"/>
          </a:xfrm>
          <a:prstGeom prst="rect">
            <a:avLst/>
          </a:prstGeom>
        </p:spPr>
      </p:pic>
      <p:pic>
        <p:nvPicPr>
          <p:cNvPr id="201" name="Рисунок 200" descr="Шестеренки со сплошной заливкой">
            <a:extLst>
              <a:ext uri="{FF2B5EF4-FFF2-40B4-BE49-F238E27FC236}">
                <a16:creationId xmlns=""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601804" y="4084030"/>
            <a:ext cx="315298" cy="315298"/>
          </a:xfrm>
          <a:prstGeom prst="rect">
            <a:avLst/>
          </a:prstGeom>
        </p:spPr>
      </p:pic>
      <p:pic>
        <p:nvPicPr>
          <p:cNvPr id="202" name="Рисунок 201" descr="Шестеренки со сплошной заливкой">
            <a:extLst>
              <a:ext uri="{FF2B5EF4-FFF2-40B4-BE49-F238E27FC236}">
                <a16:creationId xmlns=""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462328" y="4084030"/>
            <a:ext cx="315298" cy="315298"/>
          </a:xfrm>
          <a:prstGeom prst="rect">
            <a:avLst/>
          </a:prstGeom>
        </p:spPr>
      </p:pic>
      <p:pic>
        <p:nvPicPr>
          <p:cNvPr id="203" name="Рисунок 202" descr="Шестеренки со сплошной заливкой">
            <a:extLst>
              <a:ext uri="{FF2B5EF4-FFF2-40B4-BE49-F238E27FC236}">
                <a16:creationId xmlns=""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349199" y="4084030"/>
            <a:ext cx="315298" cy="315298"/>
          </a:xfrm>
          <a:prstGeom prst="rect">
            <a:avLst/>
          </a:prstGeom>
        </p:spPr>
      </p:pic>
      <p:pic>
        <p:nvPicPr>
          <p:cNvPr id="204" name="Рисунок 203" descr="Шестеренки со сплошной заливкой">
            <a:extLst>
              <a:ext uri="{FF2B5EF4-FFF2-40B4-BE49-F238E27FC236}">
                <a16:creationId xmlns=""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257271" y="4756526"/>
            <a:ext cx="315298" cy="315298"/>
          </a:xfrm>
          <a:prstGeom prst="rect">
            <a:avLst/>
          </a:prstGeom>
        </p:spPr>
      </p:pic>
      <p:pic>
        <p:nvPicPr>
          <p:cNvPr id="205" name="Рисунок 204" descr="Шестеренки со сплошной заливкой">
            <a:extLst>
              <a:ext uri="{FF2B5EF4-FFF2-40B4-BE49-F238E27FC236}">
                <a16:creationId xmlns=""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507621" y="5515942"/>
            <a:ext cx="270005" cy="270005"/>
          </a:xfrm>
          <a:prstGeom prst="rect">
            <a:avLst/>
          </a:prstGeom>
        </p:spPr>
      </p:pic>
      <p:pic>
        <p:nvPicPr>
          <p:cNvPr id="207" name="Рисунок 206" descr="Шестеренки со сплошной заливкой">
            <a:extLst>
              <a:ext uri="{FF2B5EF4-FFF2-40B4-BE49-F238E27FC236}">
                <a16:creationId xmlns=""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349199" y="5493295"/>
            <a:ext cx="315298" cy="315298"/>
          </a:xfrm>
          <a:prstGeom prst="rect">
            <a:avLst/>
          </a:prstGeom>
        </p:spPr>
      </p:pic>
      <p:pic>
        <p:nvPicPr>
          <p:cNvPr id="208" name="Рисунок 207" descr="Шестеренки со сплошной заливкой">
            <a:extLst>
              <a:ext uri="{FF2B5EF4-FFF2-40B4-BE49-F238E27FC236}">
                <a16:creationId xmlns=""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1133515" y="5498723"/>
            <a:ext cx="315298" cy="315298"/>
          </a:xfrm>
          <a:prstGeom prst="rect">
            <a:avLst/>
          </a:prstGeom>
        </p:spPr>
      </p:pic>
      <p:pic>
        <p:nvPicPr>
          <p:cNvPr id="209" name="Рисунок 208">
            <a:extLst>
              <a:ext uri="{FF2B5EF4-FFF2-40B4-BE49-F238E27FC236}">
                <a16:creationId xmlns="" xmlns:a16="http://schemas.microsoft.com/office/drawing/2014/main" id="{D1C30BC5-B8A6-481E-B371-1C858271D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512091" y="1985610"/>
            <a:ext cx="315298" cy="315298"/>
          </a:xfrm>
          <a:prstGeom prst="rect">
            <a:avLst/>
          </a:prstGeom>
        </p:spPr>
      </p:pic>
      <p:pic>
        <p:nvPicPr>
          <p:cNvPr id="210" name="Рисунок 209">
            <a:extLst>
              <a:ext uri="{FF2B5EF4-FFF2-40B4-BE49-F238E27FC236}">
                <a16:creationId xmlns="" xmlns:a16="http://schemas.microsoft.com/office/drawing/2014/main" id="{D1C30BC5-B8A6-481E-B371-1C858271D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643766" y="1985610"/>
            <a:ext cx="315298" cy="315298"/>
          </a:xfrm>
          <a:prstGeom prst="rect">
            <a:avLst/>
          </a:prstGeom>
        </p:spPr>
      </p:pic>
      <p:pic>
        <p:nvPicPr>
          <p:cNvPr id="211" name="Рисунок 210">
            <a:extLst>
              <a:ext uri="{FF2B5EF4-FFF2-40B4-BE49-F238E27FC236}">
                <a16:creationId xmlns="" xmlns:a16="http://schemas.microsoft.com/office/drawing/2014/main" id="{D1C30BC5-B8A6-481E-B371-1C858271D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346627" y="2680189"/>
            <a:ext cx="315298" cy="315298"/>
          </a:xfrm>
          <a:prstGeom prst="rect">
            <a:avLst/>
          </a:prstGeom>
        </p:spPr>
      </p:pic>
      <p:pic>
        <p:nvPicPr>
          <p:cNvPr id="212" name="Рисунок 211">
            <a:extLst>
              <a:ext uri="{FF2B5EF4-FFF2-40B4-BE49-F238E27FC236}">
                <a16:creationId xmlns="" xmlns:a16="http://schemas.microsoft.com/office/drawing/2014/main" id="{D1C30BC5-B8A6-481E-B371-1C858271D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683166" y="3405592"/>
            <a:ext cx="315298" cy="315298"/>
          </a:xfrm>
          <a:prstGeom prst="rect">
            <a:avLst/>
          </a:prstGeom>
        </p:spPr>
      </p:pic>
      <p:pic>
        <p:nvPicPr>
          <p:cNvPr id="213" name="Рисунок 212">
            <a:extLst>
              <a:ext uri="{FF2B5EF4-FFF2-40B4-BE49-F238E27FC236}">
                <a16:creationId xmlns="" xmlns:a16="http://schemas.microsoft.com/office/drawing/2014/main" id="{D1C30BC5-B8A6-481E-B371-1C858271D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407550" y="2680189"/>
            <a:ext cx="315298" cy="315298"/>
          </a:xfrm>
          <a:prstGeom prst="rect">
            <a:avLst/>
          </a:prstGeom>
        </p:spPr>
      </p:pic>
      <p:pic>
        <p:nvPicPr>
          <p:cNvPr id="214" name="Рисунок 213">
            <a:extLst>
              <a:ext uri="{FF2B5EF4-FFF2-40B4-BE49-F238E27FC236}">
                <a16:creationId xmlns="" xmlns:a16="http://schemas.microsoft.com/office/drawing/2014/main" id="{D1C30BC5-B8A6-481E-B371-1C858271D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614024" y="3405592"/>
            <a:ext cx="315298" cy="315298"/>
          </a:xfrm>
          <a:prstGeom prst="rect">
            <a:avLst/>
          </a:prstGeom>
        </p:spPr>
      </p:pic>
      <p:pic>
        <p:nvPicPr>
          <p:cNvPr id="215" name="Рисунок 214">
            <a:extLst>
              <a:ext uri="{FF2B5EF4-FFF2-40B4-BE49-F238E27FC236}">
                <a16:creationId xmlns="" xmlns:a16="http://schemas.microsoft.com/office/drawing/2014/main" id="{D1C30BC5-B8A6-481E-B371-1C858271D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630420" y="4756526"/>
            <a:ext cx="315298" cy="315298"/>
          </a:xfrm>
          <a:prstGeom prst="rect">
            <a:avLst/>
          </a:prstGeom>
        </p:spPr>
      </p:pic>
      <p:pic>
        <p:nvPicPr>
          <p:cNvPr id="216" name="Рисунок 215">
            <a:extLst>
              <a:ext uri="{FF2B5EF4-FFF2-40B4-BE49-F238E27FC236}">
                <a16:creationId xmlns="" xmlns:a16="http://schemas.microsoft.com/office/drawing/2014/main" id="{D1C30BC5-B8A6-481E-B371-1C858271D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728534" y="5515405"/>
            <a:ext cx="315298" cy="315298"/>
          </a:xfrm>
          <a:prstGeom prst="rect">
            <a:avLst/>
          </a:prstGeom>
        </p:spPr>
      </p:pic>
      <p:pic>
        <p:nvPicPr>
          <p:cNvPr id="217" name="Рисунок 216">
            <a:extLst>
              <a:ext uri="{FF2B5EF4-FFF2-40B4-BE49-F238E27FC236}">
                <a16:creationId xmlns="" xmlns:a16="http://schemas.microsoft.com/office/drawing/2014/main" id="{D1C30BC5-B8A6-481E-B371-1C858271D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769471" y="5498723"/>
            <a:ext cx="315298" cy="315298"/>
          </a:xfrm>
          <a:prstGeom prst="rect">
            <a:avLst/>
          </a:prstGeom>
        </p:spPr>
      </p:pic>
      <p:pic>
        <p:nvPicPr>
          <p:cNvPr id="218" name="Рисунок 217" descr="Шестеренки со сплошной заливкой">
            <a:extLst>
              <a:ext uri="{FF2B5EF4-FFF2-40B4-BE49-F238E27FC236}">
                <a16:creationId xmlns=""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785788" y="1992259"/>
            <a:ext cx="315298" cy="31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-6416" y="-43428"/>
            <a:ext cx="12196829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855268" y="-25875"/>
            <a:ext cx="933514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062923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just">
              <a:buClr>
                <a:srgbClr val="4F81BD"/>
              </a:buClr>
            </a:pPr>
            <a:r>
              <a:rPr lang="ru-RU" sz="1000" dirty="0">
                <a:latin typeface="Arial Narrow" pitchFamily="34" charset="0"/>
              </a:rPr>
              <a:t>ОБ АКТУАЛЬНЫХ ВОПРОСАХ ПРИМЕНЕНИЯ ЕДИНОГО НАЛОГОВОГО СЧЕТА И О ВЗАИМОДЕЙСТВИИ С НАЛОГОПЛАТЕЛЬЩИКАМИ В 2023 </a:t>
            </a:r>
            <a:r>
              <a:rPr lang="ru-RU" sz="1000" dirty="0" smtClean="0">
                <a:latin typeface="Arial Narrow" pitchFamily="34" charset="0"/>
              </a:rPr>
              <a:t>ГОДУ</a:t>
            </a:r>
            <a:endParaRPr lang="ru-RU" sz="1000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7" y="-17778"/>
            <a:ext cx="9335145" cy="9993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НЕОБХОДИМОСТЬ В ИЗМЕНЕНИИ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МОДЕЛИ ДО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01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.01.2023</a:t>
            </a:r>
            <a:endParaRPr lang="ru-RU" sz="1800" b="1" dirty="0" smtClean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18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69486" y="856908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33903" y="5066545"/>
            <a:ext cx="1170982" cy="4488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850" tIns="54425" rIns="108850" bIns="5442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502">
              <a:defRPr/>
            </a:pPr>
            <a:endParaRPr lang="ru-RU" sz="1300" b="1" kern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AD691FA-C3ED-42A3-89C2-48A5B441C93D}"/>
              </a:ext>
            </a:extLst>
          </p:cNvPr>
          <p:cNvSpPr/>
          <p:nvPr/>
        </p:nvSpPr>
        <p:spPr>
          <a:xfrm>
            <a:off x="4169786" y="908720"/>
            <a:ext cx="3852429" cy="59492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B158EC9-0165-42AF-8E30-AB1315CC6D25}"/>
              </a:ext>
            </a:extLst>
          </p:cNvPr>
          <p:cNvSpPr txBox="1"/>
          <p:nvPr/>
        </p:nvSpPr>
        <p:spPr>
          <a:xfrm>
            <a:off x="5231110" y="2421547"/>
            <a:ext cx="159493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НУЖНО</a:t>
            </a:r>
          </a:p>
        </p:txBody>
      </p:sp>
      <p:sp>
        <p:nvSpPr>
          <p:cNvPr id="13" name="Прямоугольник 54">
            <a:extLst>
              <a:ext uri="{FF2B5EF4-FFF2-40B4-BE49-F238E27FC236}">
                <a16:creationId xmlns="" xmlns:a16="http://schemas.microsoft.com/office/drawing/2014/main" id="{54CF7D9E-7B26-41BC-9AB5-8C9DC2F1ED7A}"/>
              </a:ext>
            </a:extLst>
          </p:cNvPr>
          <p:cNvSpPr/>
          <p:nvPr/>
        </p:nvSpPr>
        <p:spPr>
          <a:xfrm>
            <a:off x="4433191" y="2935412"/>
            <a:ext cx="3348372" cy="20313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4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Понятное состояние расчетов с бюджетом</a:t>
            </a:r>
          </a:p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4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Справедливая оценка — «Деньги в бюджете!!!»</a:t>
            </a:r>
          </a:p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4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Быстрая и правильная уплата</a:t>
            </a:r>
          </a:p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4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Использование сальдо расчетов как актива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54F79D8-4176-4825-B5AF-7FBA1DE2BFCD}"/>
              </a:ext>
            </a:extLst>
          </p:cNvPr>
          <p:cNvSpPr txBox="1"/>
          <p:nvPr/>
        </p:nvSpPr>
        <p:spPr>
          <a:xfrm>
            <a:off x="1453450" y="2421546"/>
            <a:ext cx="1356313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ВЛЕЧЁТ</a:t>
            </a:r>
          </a:p>
        </p:txBody>
      </p:sp>
      <p:sp>
        <p:nvSpPr>
          <p:cNvPr id="15" name="Прямоугольник 54">
            <a:extLst>
              <a:ext uri="{FF2B5EF4-FFF2-40B4-BE49-F238E27FC236}">
                <a16:creationId xmlns="" xmlns:a16="http://schemas.microsoft.com/office/drawing/2014/main" id="{FE40D8F6-2F59-443B-9D53-2063139B4A7E}"/>
              </a:ext>
            </a:extLst>
          </p:cNvPr>
          <p:cNvSpPr/>
          <p:nvPr/>
        </p:nvSpPr>
        <p:spPr>
          <a:xfrm>
            <a:off x="405533" y="2935412"/>
            <a:ext cx="3348372" cy="20313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4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Множество технологических операций по сальдированию долга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4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Ошибки в платежах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4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Недостоверное состояние расчетов 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4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Начисление пени на технический долг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4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Излишние ограничительные меры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6E273B0-FA77-415F-80FA-B2C01EEB268E}"/>
              </a:ext>
            </a:extLst>
          </p:cNvPr>
          <p:cNvSpPr txBox="1"/>
          <p:nvPr/>
        </p:nvSpPr>
        <p:spPr>
          <a:xfrm>
            <a:off x="8255447" y="2421548"/>
            <a:ext cx="329737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ПРАВОВЫЕ ПРЕДПОСЫЛКИ</a:t>
            </a:r>
          </a:p>
        </p:txBody>
      </p:sp>
      <p:sp>
        <p:nvSpPr>
          <p:cNvPr id="22" name="Прямоугольник 54">
            <a:extLst>
              <a:ext uri="{FF2B5EF4-FFF2-40B4-BE49-F238E27FC236}">
                <a16:creationId xmlns="" xmlns:a16="http://schemas.microsoft.com/office/drawing/2014/main" id="{F2502EE0-6340-4E4E-8C8B-A0EA69F7F817}"/>
              </a:ext>
            </a:extLst>
          </p:cNvPr>
          <p:cNvSpPr/>
          <p:nvPr/>
        </p:nvSpPr>
        <p:spPr>
          <a:xfrm>
            <a:off x="8460848" y="2935412"/>
            <a:ext cx="3467799" cy="236988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4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Успешная реализация ЕНП по ФЛ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4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Международный опыт: ФРГ, Испания, Франция, Япония, Италия, Австрия, Великобритания, Австралия, Швеция, Ирландия – всего найдено 22 страны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4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Судебная практика (требования судов о сальдировании обязательств)</a:t>
            </a:r>
          </a:p>
        </p:txBody>
      </p:sp>
    </p:spTree>
    <p:extLst>
      <p:ext uri="{BB962C8B-B14F-4D97-AF65-F5344CB8AC3E}">
        <p14:creationId xmlns:p14="http://schemas.microsoft.com/office/powerpoint/2010/main" val="19265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-6416" y="-25875"/>
            <a:ext cx="12196829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855268" y="-25875"/>
            <a:ext cx="933514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062919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just">
              <a:buClr>
                <a:srgbClr val="4F81BD"/>
              </a:buClr>
            </a:pPr>
            <a:r>
              <a:rPr lang="ru-RU" sz="1000" dirty="0">
                <a:latin typeface="Arial Narrow" pitchFamily="34" charset="0"/>
              </a:rPr>
              <a:t>ОБ АКТУАЛЬНЫХ ВОПРОСАХ ПРИМЕНЕНИЯ ЕДИНОГО НАЛОГОВОГО СЧЕТА И О ВЗАИМОДЕЙСТВИИ С НАЛОГОПЛАТЕЛЬЩИКАМИ В 2023 </a:t>
            </a:r>
            <a:r>
              <a:rPr lang="ru-RU" sz="1000" dirty="0" smtClean="0">
                <a:latin typeface="Arial Narrow" pitchFamily="34" charset="0"/>
              </a:rPr>
              <a:t>ГОДУ</a:t>
            </a:r>
            <a:endParaRPr lang="ru-RU" sz="1000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8" y="-17778"/>
            <a:ext cx="9072586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ПРЕИМУЩЕСТВА ЕНС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69486" y="856908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33903" y="5066545"/>
            <a:ext cx="1170982" cy="4488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850" tIns="54425" rIns="108850" bIns="5442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502">
              <a:defRPr/>
            </a:pPr>
            <a:endParaRPr lang="ru-RU" sz="1300" b="1" kern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BB185A2-31FF-4A80-979B-CBE492B146A6}"/>
              </a:ext>
            </a:extLst>
          </p:cNvPr>
          <p:cNvSpPr txBox="1"/>
          <p:nvPr/>
        </p:nvSpPr>
        <p:spPr>
          <a:xfrm>
            <a:off x="551384" y="1484784"/>
            <a:ext cx="352759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ПРОЗРАЧНОСТЬ И СЕРВИСНОСТЬ</a:t>
            </a:r>
          </a:p>
        </p:txBody>
      </p:sp>
      <p:sp>
        <p:nvSpPr>
          <p:cNvPr id="12" name="Прямоугольник 57">
            <a:extLst>
              <a:ext uri="{FF2B5EF4-FFF2-40B4-BE49-F238E27FC236}">
                <a16:creationId xmlns="" xmlns:a16="http://schemas.microsoft.com/office/drawing/2014/main" id="{6F58A533-37C3-4B06-9DCD-3593D494B730}"/>
              </a:ext>
            </a:extLst>
          </p:cNvPr>
          <p:cNvSpPr/>
          <p:nvPr/>
        </p:nvSpPr>
        <p:spPr>
          <a:xfrm>
            <a:off x="551384" y="1879184"/>
            <a:ext cx="4103662" cy="155427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Онлайн доступ для плательщиков детализации начислений и уплаты налогов</a:t>
            </a:r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Интеграция доступа как в ЛК, так и в IT-платформы плательщиков по открытому API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1E64609-E3C1-47E2-955E-6496ED4DBEAA}"/>
              </a:ext>
            </a:extLst>
          </p:cNvPr>
          <p:cNvSpPr txBox="1"/>
          <p:nvPr/>
        </p:nvSpPr>
        <p:spPr>
          <a:xfrm>
            <a:off x="551384" y="4095823"/>
            <a:ext cx="424767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ПРОЩЕ РАЗОБРАТЬСЯ С ДОЛГОМ</a:t>
            </a:r>
          </a:p>
        </p:txBody>
      </p:sp>
      <p:sp>
        <p:nvSpPr>
          <p:cNvPr id="14" name="Прямоугольник 66">
            <a:extLst>
              <a:ext uri="{FF2B5EF4-FFF2-40B4-BE49-F238E27FC236}">
                <a16:creationId xmlns="" xmlns:a16="http://schemas.microsoft.com/office/drawing/2014/main" id="{CCD0C9E1-AEFD-4383-8A4C-54D541FCA57A}"/>
              </a:ext>
            </a:extLst>
          </p:cNvPr>
          <p:cNvSpPr/>
          <p:nvPr/>
        </p:nvSpPr>
        <p:spPr>
          <a:xfrm>
            <a:off x="551384" y="4485950"/>
            <a:ext cx="4391694" cy="8156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день на снятие приостановки со счетов при уплате долга.</a:t>
            </a:r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документ взыскания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1FB8944-C23C-48A9-AB14-FCF799278181}"/>
              </a:ext>
            </a:extLst>
          </p:cNvPr>
          <p:cNvSpPr txBox="1"/>
          <p:nvPr/>
        </p:nvSpPr>
        <p:spPr>
          <a:xfrm>
            <a:off x="5313512" y="1484784"/>
            <a:ext cx="222590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ПЛАТИТЬ ПРОЩЕ</a:t>
            </a:r>
          </a:p>
        </p:txBody>
      </p:sp>
      <p:sp>
        <p:nvSpPr>
          <p:cNvPr id="16" name="Прямоугольник 54">
            <a:extLst>
              <a:ext uri="{FF2B5EF4-FFF2-40B4-BE49-F238E27FC236}">
                <a16:creationId xmlns="" xmlns:a16="http://schemas.microsoft.com/office/drawing/2014/main" id="{DA772355-DCB7-46CF-91CE-6B9C7332075E}"/>
              </a:ext>
            </a:extLst>
          </p:cNvPr>
          <p:cNvSpPr/>
          <p:nvPr/>
        </p:nvSpPr>
        <p:spPr>
          <a:xfrm>
            <a:off x="5313512" y="1874911"/>
            <a:ext cx="2664296" cy="5693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платеж в месяц</a:t>
            </a:r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2 реквизита в платежке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2708FBF-4FAB-40C2-B15D-E8AC24980D2B}"/>
              </a:ext>
            </a:extLst>
          </p:cNvPr>
          <p:cNvSpPr txBox="1"/>
          <p:nvPr/>
        </p:nvSpPr>
        <p:spPr>
          <a:xfrm>
            <a:off x="5313512" y="2803162"/>
            <a:ext cx="330197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ЭКОНОМИЯ ДЕНЕГ И ВРЕМЕНИ</a:t>
            </a:r>
          </a:p>
        </p:txBody>
      </p:sp>
      <p:sp>
        <p:nvSpPr>
          <p:cNvPr id="24" name="Прямоугольник 59">
            <a:extLst>
              <a:ext uri="{FF2B5EF4-FFF2-40B4-BE49-F238E27FC236}">
                <a16:creationId xmlns="" xmlns:a16="http://schemas.microsoft.com/office/drawing/2014/main" id="{0A54E64F-85BF-4218-B04F-3B11ABD8DC36}"/>
              </a:ext>
            </a:extLst>
          </p:cNvPr>
          <p:cNvSpPr/>
          <p:nvPr/>
        </p:nvSpPr>
        <p:spPr>
          <a:xfrm>
            <a:off x="5313512" y="3193289"/>
            <a:ext cx="4958158" cy="269304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сальдо расчетов с </a:t>
            </a: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бюджетом: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пени при наличии переплаты и недоимки, нет невыясненных, нет зачетов</a:t>
            </a:r>
          </a:p>
          <a:p>
            <a:pPr marL="285750" indent="-285750" algn="just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операция чтобы передать свою переплату другому лицу</a:t>
            </a:r>
          </a:p>
          <a:p>
            <a:pPr marL="285750" indent="-285750" algn="just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срока давности для платежей старше 3-х лет</a:t>
            </a:r>
          </a:p>
          <a:p>
            <a:pPr marL="285750" indent="-285750" algn="just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необходимости получения справок о долге — госорганы сами обменяются информацией</a:t>
            </a:r>
            <a:b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</a:b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 состоянии расчетов с бюджетом</a:t>
            </a:r>
          </a:p>
        </p:txBody>
      </p:sp>
      <p:pic>
        <p:nvPicPr>
          <p:cNvPr id="26" name="Picture 19">
            <a:extLst>
              <a:ext uri="{FF2B5EF4-FFF2-40B4-BE49-F238E27FC236}">
                <a16:creationId xmlns="" xmlns:a16="http://schemas.microsoft.com/office/drawing/2014/main" id="{292050D4-A53E-47B3-B8F3-90207C97B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1801" y="994347"/>
            <a:ext cx="2430949" cy="21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-6416" y="1"/>
            <a:ext cx="12196829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855268" y="-25875"/>
            <a:ext cx="933514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062919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just">
              <a:buClr>
                <a:srgbClr val="4F81BD"/>
              </a:buClr>
            </a:pPr>
            <a:r>
              <a:rPr lang="ru-RU" sz="1000" dirty="0">
                <a:latin typeface="Arial Narrow" pitchFamily="34" charset="0"/>
              </a:rPr>
              <a:t>ОБ АКТУАЛЬНЫХ ВОПРОСАХ ПРИМЕНЕНИЯ ЕДИНОГО НАЛОГОВОГО СЧЕТА И О ВЗАИМОДЕЙСТВИИ С НАЛОГОПЛАТЕЛЬЩИКАМИ В 2023 </a:t>
            </a:r>
            <a:r>
              <a:rPr lang="ru-RU" sz="1000" dirty="0" smtClean="0">
                <a:latin typeface="Arial Narrow" pitchFamily="34" charset="0"/>
              </a:rPr>
              <a:t>ГОДУ</a:t>
            </a:r>
            <a:endParaRPr lang="ru-RU" sz="1000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8" y="-17778"/>
            <a:ext cx="9072586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ОБРАЗЕЦ ПД ПРИ УПЛАТЕ ПЛАТЕЖЕЙ ВХОДЯЩИХ В ЕНП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69486" y="856908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33903" y="5066545"/>
            <a:ext cx="1170982" cy="4488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850" tIns="54425" rIns="108850" bIns="5442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502">
              <a:defRPr/>
            </a:pPr>
            <a:endParaRPr lang="ru-RU" sz="1300" b="1" kern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Picture 8" descr="D:\Балута\Мои документы\Доченька\Новый рисунок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6" y="904240"/>
            <a:ext cx="8856984" cy="554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5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-6416" y="1"/>
            <a:ext cx="12196829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855268" y="-25875"/>
            <a:ext cx="933514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062919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just">
              <a:buClr>
                <a:srgbClr val="4F81BD"/>
              </a:buClr>
            </a:pPr>
            <a:r>
              <a:rPr lang="ru-RU" sz="1000" dirty="0">
                <a:latin typeface="Arial Narrow" pitchFamily="34" charset="0"/>
              </a:rPr>
              <a:t>ОБ АКТУАЛЬНЫХ ВОПРОСАХ ПРИМЕНЕНИЯ ЕДИНОГО НАЛОГОВОГО СЧЕТА И О ВЗАИМОДЕЙСТВИИ С НАЛОГОПЛАТЕЛЬЩИКАМИ В 2023 </a:t>
            </a:r>
            <a:r>
              <a:rPr lang="ru-RU" sz="1000" dirty="0" smtClean="0">
                <a:latin typeface="Arial Narrow" pitchFamily="34" charset="0"/>
              </a:rPr>
              <a:t>ГОДУ</a:t>
            </a:r>
            <a:endParaRPr lang="ru-RU" sz="1000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8" y="-17778"/>
            <a:ext cx="9072586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ОБРАЗЕЦ ПД ПРИ УПЛАТЕ ПЛАТЕЖЕЙ НЕ ВХОДЯЩИХ В ЕНП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69486" y="856908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33903" y="5066545"/>
            <a:ext cx="1170982" cy="4488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850" tIns="54425" rIns="108850" bIns="5442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502">
              <a:defRPr/>
            </a:pPr>
            <a:endParaRPr lang="ru-RU" sz="1300" b="1" kern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Picture 2" descr="D:\Балута\Мои документы\Доченька\Новый рисунок (1)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921351"/>
            <a:ext cx="8789218" cy="55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2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-6416" y="1"/>
            <a:ext cx="12196829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855268" y="-25875"/>
            <a:ext cx="933514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062919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just">
              <a:buClr>
                <a:srgbClr val="4F81BD"/>
              </a:buClr>
            </a:pPr>
            <a:r>
              <a:rPr lang="ru-RU" sz="1000" dirty="0">
                <a:latin typeface="Arial Narrow" pitchFamily="34" charset="0"/>
              </a:rPr>
              <a:t>ОБ АКТУАЛЬНЫХ ВОПРОСАХ ПРИМЕНЕНИЯ ЕДИНОГО НАЛОГОВОГО СЧЕТА И О ВЗАИМОДЕЙСТВИИ С НАЛОГОПЛАТЕЛЬЩИКАМИ В 2023 </a:t>
            </a:r>
            <a:r>
              <a:rPr lang="ru-RU" sz="1000" dirty="0" smtClean="0">
                <a:latin typeface="Arial Narrow" pitchFamily="34" charset="0"/>
              </a:rPr>
              <a:t>ГОДУ</a:t>
            </a:r>
            <a:endParaRPr lang="ru-RU" sz="1000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8" y="-17778"/>
            <a:ext cx="9072586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ОБРАЗЕЦ ПД ПРИ УПЛАТЕ ПЛАТЕЖЕЙ НА ОСНОВАНИИ КОТОРЫХ ФОРМИРУЕТСЯ УВЕДОМЛЕНИЕ ОБ ИСЧИСЛЕННЫХ СУММАХ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69486" y="856908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33903" y="5066545"/>
            <a:ext cx="1170982" cy="4488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850" tIns="54425" rIns="108850" bIns="5442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502">
              <a:defRPr/>
            </a:pPr>
            <a:endParaRPr lang="ru-RU" sz="1300" b="1" kern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Picture 2" descr="D:\Балута\Мои документы\Доченька\Новый рисунок (2)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8" y="907062"/>
            <a:ext cx="8806172" cy="572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2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-6416" y="1"/>
            <a:ext cx="12196829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855268" y="-25875"/>
            <a:ext cx="933514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062919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just">
              <a:buClr>
                <a:srgbClr val="4F81BD"/>
              </a:buClr>
            </a:pPr>
            <a:r>
              <a:rPr lang="ru-RU" sz="1000" dirty="0">
                <a:latin typeface="Arial Narrow" pitchFamily="34" charset="0"/>
              </a:rPr>
              <a:t>ОБ АКТУАЛЬНЫХ ВОПРОСАХ ПРИМЕНЕНИЯ ЕДИНОГО НАЛОГОВОГО СЧЕТА И О ВЗАИМОДЕЙСТВИИ С НАЛОГОПЛАТЕЛЬЩИКАМИ В 2023 </a:t>
            </a:r>
            <a:r>
              <a:rPr lang="ru-RU" sz="1000" dirty="0" smtClean="0">
                <a:latin typeface="Arial Narrow" pitchFamily="34" charset="0"/>
              </a:rPr>
              <a:t>ГОДУ</a:t>
            </a:r>
            <a:endParaRPr lang="ru-RU" sz="1000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8" y="-17778"/>
            <a:ext cx="9072586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СРОКИ УПЛАТЫ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69486" y="856908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33903" y="5066545"/>
            <a:ext cx="1170982" cy="4488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850" tIns="54425" rIns="108850" bIns="5442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502">
              <a:defRPr/>
            </a:pPr>
            <a:endParaRPr lang="ru-RU" sz="1300" b="1" kern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2254094-789E-4597-B939-B75DC76DAD0E}"/>
              </a:ext>
            </a:extLst>
          </p:cNvPr>
          <p:cNvSpPr txBox="1"/>
          <p:nvPr/>
        </p:nvSpPr>
        <p:spPr>
          <a:xfrm>
            <a:off x="983432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МОДЕЛЬ ДО 01.01.2023</a:t>
            </a:r>
            <a:endParaRPr lang="ru-RU" sz="18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12" name="Таблица 6">
            <a:extLst>
              <a:ext uri="{FF2B5EF4-FFF2-40B4-BE49-F238E27FC236}">
                <a16:creationId xmlns="" xmlns:a16="http://schemas.microsoft.com/office/drawing/2014/main" id="{FD79A6CD-9071-4E74-BBED-E0F28A426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466463"/>
              </p:ext>
            </p:extLst>
          </p:nvPr>
        </p:nvGraphicFramePr>
        <p:xfrm>
          <a:off x="1000733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=""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A649525-330C-4598-A63E-58AD15E46D18}"/>
              </a:ext>
            </a:extLst>
          </p:cNvPr>
          <p:cNvSpPr txBox="1"/>
          <p:nvPr/>
        </p:nvSpPr>
        <p:spPr>
          <a:xfrm>
            <a:off x="6375927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  <a:endParaRPr lang="ru-RU" sz="1800" b="1" dirty="0">
              <a:solidFill>
                <a:srgbClr val="00B0F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14" name="Таблица 6">
            <a:extLst>
              <a:ext uri="{FF2B5EF4-FFF2-40B4-BE49-F238E27FC236}">
                <a16:creationId xmlns="" xmlns:a16="http://schemas.microsoft.com/office/drawing/2014/main" id="{45F20E27-F256-4663-941B-0B2753318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712268"/>
              </p:ext>
            </p:extLst>
          </p:nvPr>
        </p:nvGraphicFramePr>
        <p:xfrm>
          <a:off x="6375926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=""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15" name="Прямоугольник 12">
            <a:extLst>
              <a:ext uri="{FF2B5EF4-FFF2-40B4-BE49-F238E27FC236}">
                <a16:creationId xmlns="" xmlns:a16="http://schemas.microsoft.com/office/drawing/2014/main" id="{16ED9D96-8B6A-4788-9122-203BC072152D}"/>
              </a:ext>
            </a:extLst>
          </p:cNvPr>
          <p:cNvSpPr/>
          <p:nvPr/>
        </p:nvSpPr>
        <p:spPr>
          <a:xfrm>
            <a:off x="973852" y="4710560"/>
            <a:ext cx="492283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СВ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Водный налог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 на игорный бизнес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Акцизы, НДПИ, НДС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  <a:r>
              <a:rPr lang="ru-RU" sz="15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  <a:r>
              <a:rPr lang="ru-RU" sz="1500" dirty="0">
                <a:solidFill>
                  <a:srgbClr val="EF43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ru-RU" sz="1500" dirty="0" smtClean="0">
              <a:solidFill>
                <a:srgbClr val="EF43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Транспортный, земельный налоги и налог на имущество организаций</a:t>
            </a:r>
          </a:p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ЕСХН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Прямоугольник 12">
            <a:extLst>
              <a:ext uri="{FF2B5EF4-FFF2-40B4-BE49-F238E27FC236}">
                <a16:creationId xmlns="" xmlns:a16="http://schemas.microsoft.com/office/drawing/2014/main" id="{577B0EA0-00DB-4414-966C-58E8DB422E0F}"/>
              </a:ext>
            </a:extLst>
          </p:cNvPr>
          <p:cNvSpPr/>
          <p:nvPr/>
        </p:nvSpPr>
        <p:spPr>
          <a:xfrm>
            <a:off x="6375926" y="4849758"/>
            <a:ext cx="492283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Подача декларации</a:t>
            </a:r>
          </a:p>
          <a:p>
            <a:pPr lvl="0">
              <a:spcAft>
                <a:spcPts val="300"/>
              </a:spcAft>
            </a:pP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 уплаты</a:t>
            </a:r>
          </a:p>
        </p:txBody>
      </p:sp>
    </p:spTree>
    <p:extLst>
      <p:ext uri="{BB962C8B-B14F-4D97-AF65-F5344CB8AC3E}">
        <p14:creationId xmlns:p14="http://schemas.microsoft.com/office/powerpoint/2010/main" val="36372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NS">
      <a:dk1>
        <a:srgbClr val="F2F5FB"/>
      </a:dk1>
      <a:lt1>
        <a:srgbClr val="485068"/>
      </a:lt1>
      <a:dk2>
        <a:srgbClr val="1275BC"/>
      </a:dk2>
      <a:lt2>
        <a:srgbClr val="0066B3"/>
      </a:lt2>
      <a:accent1>
        <a:srgbClr val="EF435A"/>
      </a:accent1>
      <a:accent2>
        <a:srgbClr val="F15A22"/>
      </a:accent2>
      <a:accent3>
        <a:srgbClr val="F9A01B"/>
      </a:accent3>
      <a:accent4>
        <a:srgbClr val="39BB9D"/>
      </a:accent4>
      <a:accent5>
        <a:srgbClr val="34AB8F"/>
      </a:accent5>
      <a:accent6>
        <a:srgbClr val="197585"/>
      </a:accent6>
      <a:hlink>
        <a:srgbClr val="44C8F5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25296</TotalTime>
  <Words>1059</Words>
  <Application>Microsoft Office PowerPoint</Application>
  <PresentationFormat>Произвольный</PresentationFormat>
  <Paragraphs>300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Специальное оформление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Филипенко Айгуль Эльдаровна</dc:creator>
  <cp:lastModifiedBy>Балута Валентин Валентинович</cp:lastModifiedBy>
  <cp:revision>1884</cp:revision>
  <cp:lastPrinted>2023-04-13T06:17:15Z</cp:lastPrinted>
  <dcterms:modified xsi:type="dcterms:W3CDTF">2023-04-17T03:43:45Z</dcterms:modified>
</cp:coreProperties>
</file>