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758" r:id="rId3"/>
  </p:sldMasterIdLst>
  <p:notesMasterIdLst>
    <p:notesMasterId r:id="rId20"/>
  </p:notesMasterIdLst>
  <p:handoutMasterIdLst>
    <p:handoutMasterId r:id="rId21"/>
  </p:handoutMasterIdLst>
  <p:sldIdLst>
    <p:sldId id="372" r:id="rId4"/>
    <p:sldId id="447" r:id="rId5"/>
    <p:sldId id="522" r:id="rId6"/>
    <p:sldId id="507" r:id="rId7"/>
    <p:sldId id="402" r:id="rId8"/>
    <p:sldId id="520" r:id="rId9"/>
    <p:sldId id="509" r:id="rId10"/>
    <p:sldId id="478" r:id="rId11"/>
    <p:sldId id="553" r:id="rId12"/>
    <p:sldId id="555" r:id="rId13"/>
    <p:sldId id="556" r:id="rId14"/>
    <p:sldId id="560" r:id="rId15"/>
    <p:sldId id="535" r:id="rId16"/>
    <p:sldId id="528" r:id="rId17"/>
    <p:sldId id="548" r:id="rId18"/>
    <p:sldId id="551" r:id="rId19"/>
  </p:sldIdLst>
  <p:sldSz cx="12190413" cy="6859588"/>
  <p:notesSz cx="6808788" cy="9940925"/>
  <p:defaultTextStyle>
    <a:defPPr>
      <a:defRPr lang="ru-RU"/>
    </a:defPPr>
    <a:lvl1pPr marL="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53F"/>
    <a:srgbClr val="D44912"/>
    <a:srgbClr val="B91403"/>
    <a:srgbClr val="669900"/>
    <a:srgbClr val="F68D36"/>
    <a:srgbClr val="F5801F"/>
    <a:srgbClr val="F6903C"/>
    <a:srgbClr val="FFFFFF"/>
    <a:srgbClr val="F5F5F5"/>
    <a:srgbClr val="2B7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9536" autoAdjust="0"/>
  </p:normalViewPr>
  <p:slideViewPr>
    <p:cSldViewPr>
      <p:cViewPr>
        <p:scale>
          <a:sx n="96" d="100"/>
          <a:sy n="96" d="100"/>
        </p:scale>
        <p:origin x="-1326" y="-55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18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64090785936772E-2"/>
          <c:y val="7.0294307722905694E-2"/>
          <c:w val="0.96039592336657031"/>
          <c:h val="0.7442138096827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9C-4BB4-91D0-6B08DE3D3C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4"/>
              <c:layout>
                <c:manualLayout>
                  <c:x val="2.52973433805616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3072.4</c:v>
                </c:pt>
                <c:pt idx="1">
                  <c:v>3073.4</c:v>
                </c:pt>
                <c:pt idx="2">
                  <c:v>1974</c:v>
                </c:pt>
                <c:pt idx="3">
                  <c:v>3747</c:v>
                </c:pt>
                <c:pt idx="4">
                  <c:v>4628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9C-4BB4-91D0-6B08DE3D3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34866944"/>
        <c:axId val="234762240"/>
      </c:barChart>
      <c:catAx>
        <c:axId val="23486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234762240"/>
        <c:crosses val="autoZero"/>
        <c:auto val="1"/>
        <c:lblAlgn val="ctr"/>
        <c:lblOffset val="100"/>
        <c:noMultiLvlLbl val="0"/>
      </c:catAx>
      <c:valAx>
        <c:axId val="2347622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348669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64172699746424"/>
          <c:y val="3.2905605286411309E-2"/>
          <c:w val="0.5551945540633797"/>
          <c:h val="0.912469738460927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31A6F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11-4FF8-B089-90D44BFB19C9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11-4FF8-B089-90D44BFB19C9}"/>
              </c:ext>
            </c:extLst>
          </c:dPt>
          <c:val>
            <c:numRef>
              <c:f>Лист1!$B$2:$B$3</c:f>
              <c:numCache>
                <c:formatCode>#,##0.0</c:formatCode>
                <c:ptCount val="2"/>
                <c:pt idx="0" formatCode="#,##0">
                  <c:v>80.3</c:v>
                </c:pt>
                <c:pt idx="1">
                  <c:v>19.7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2111-4FF8-B089-90D44BFB1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0"/>
        <c:holeSize val="9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72341985551313"/>
          <c:y val="1.5747230905242587E-2"/>
          <c:w val="0.5551945540633797"/>
          <c:h val="0.912469738460927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31A6F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FB-41E2-B8A3-6FF87CBB09F1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FB-41E2-B8A3-6FF87CBB09F1}"/>
              </c:ext>
            </c:extLst>
          </c:dPt>
          <c:val>
            <c:numRef>
              <c:f>Лист1!$B$2:$B$3</c:f>
              <c:numCache>
                <c:formatCode>#,##0.0</c:formatCode>
                <c:ptCount val="2"/>
                <c:pt idx="0" formatCode="#,##0">
                  <c:v>59</c:v>
                </c:pt>
                <c:pt idx="1">
                  <c:v>41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BBFB-41E2-B8A3-6FF87CBB0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5"/>
        <c:holeSize val="9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9911363034885"/>
          <c:y val="1.3301442455900132E-2"/>
          <c:w val="0.82772330316330223"/>
          <c:h val="0.980047836316149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4 887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УСНО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Транспортный налог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179</c:v>
                </c:pt>
                <c:pt idx="1">
                  <c:v>38</c:v>
                </c:pt>
                <c:pt idx="2">
                  <c:v>158</c:v>
                </c:pt>
                <c:pt idx="3">
                  <c:v>31</c:v>
                </c:pt>
                <c:pt idx="4">
                  <c:v>414.31330589999999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5 972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УСНО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Транспортный налог</c:v>
                </c:pt>
                <c:pt idx="4">
                  <c:v>НДФЛ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203</c:v>
                </c:pt>
                <c:pt idx="1">
                  <c:v>55</c:v>
                </c:pt>
                <c:pt idx="2">
                  <c:v>229</c:v>
                </c:pt>
                <c:pt idx="3">
                  <c:v>32</c:v>
                </c:pt>
                <c:pt idx="4">
                  <c:v>774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167551360"/>
        <c:axId val="167553280"/>
      </c:barChart>
      <c:catAx>
        <c:axId val="167551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ru-RU"/>
          </a:p>
        </c:txPr>
        <c:crossAx val="167553280"/>
        <c:crosses val="autoZero"/>
        <c:auto val="1"/>
        <c:lblAlgn val="ctr"/>
        <c:lblOffset val="100"/>
        <c:noMultiLvlLbl val="0"/>
      </c:catAx>
      <c:valAx>
        <c:axId val="16755328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6755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419456795937679"/>
          <c:w val="0.99998088770951832"/>
          <c:h val="0.6393358548460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Фактические поступления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1.712323457092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УСНО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Транспортный налог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21</c:v>
                </c:pt>
                <c:pt idx="1">
                  <c:v>4</c:v>
                </c:pt>
                <c:pt idx="2">
                  <c:v>55.192999999999998</c:v>
                </c:pt>
                <c:pt idx="3">
                  <c:v>4.0010000000000003</c:v>
                </c:pt>
                <c:pt idx="4">
                  <c:v>1329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dLbls>
            <c:dLbl>
              <c:idx val="6"/>
              <c:delete val="1"/>
            </c:dLbl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УСНО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Транспортный налог</c:v>
                </c:pt>
                <c:pt idx="4">
                  <c:v>НДФЛ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30</c:v>
                </c:pt>
                <c:pt idx="1">
                  <c:v>3</c:v>
                </c:pt>
                <c:pt idx="2">
                  <c:v>48.481999999999999</c:v>
                </c:pt>
                <c:pt idx="3">
                  <c:v>2.597</c:v>
                </c:pt>
                <c:pt idx="4">
                  <c:v>1324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293701888"/>
        <c:axId val="293703680"/>
      </c:barChart>
      <c:catAx>
        <c:axId val="29370188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293703680"/>
        <c:crosses val="autoZero"/>
        <c:auto val="1"/>
        <c:lblAlgn val="ctr"/>
        <c:lblOffset val="100"/>
        <c:noMultiLvlLbl val="0"/>
      </c:catAx>
      <c:valAx>
        <c:axId val="293703680"/>
        <c:scaling>
          <c:orientation val="minMax"/>
        </c:scaling>
        <c:delete val="1"/>
        <c:axPos val="r"/>
        <c:numFmt formatCode="#,##0" sourceLinked="1"/>
        <c:majorTickMark val="none"/>
        <c:minorTickMark val="none"/>
        <c:tickLblPos val="nextTo"/>
        <c:crossAx val="293701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2376634847562092E-3"/>
          <c:y val="0.90970954519331215"/>
          <c:w val="0.99062536614396757"/>
          <c:h val="7.9320225877301587E-2"/>
        </c:manualLayout>
      </c:layout>
      <c:overlay val="0"/>
      <c:txPr>
        <a:bodyPr/>
        <a:lstStyle/>
        <a:p>
          <a:pPr>
            <a:defRPr sz="16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74666971252245E-2"/>
          <c:y val="6.4842208627938006E-2"/>
          <c:w val="0.9411085160733611"/>
          <c:h val="0.77571985179034686"/>
        </c:manualLayout>
      </c:layout>
      <c:barChart>
        <c:barDir val="col"/>
        <c:grouping val="cluster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8"/>
        <c:axId val="215250432"/>
        <c:axId val="215251968"/>
      </c:barChart>
      <c:catAx>
        <c:axId val="21525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  <c:crossAx val="215251968"/>
        <c:crosses val="autoZero"/>
        <c:auto val="1"/>
        <c:lblAlgn val="ctr"/>
        <c:lblOffset val="100"/>
        <c:noMultiLvlLbl val="0"/>
      </c:catAx>
      <c:valAx>
        <c:axId val="2152519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1525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399475417489486E-4"/>
          <c:y val="7.0372854917978567E-2"/>
          <c:w val="0.99580333991763281"/>
          <c:h val="0.72313926656385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поступило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ln w="28575">
                <a:prstDash val="dash"/>
              </a:ln>
            </c:spPr>
          </c:dPt>
          <c:dLbls>
            <c:dLbl>
              <c:idx val="3"/>
              <c:layout>
                <c:manualLayout>
                  <c:x val="-8.0251721792950394E-3"/>
                  <c:y val="-7.1962477969521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758642602227531E-2"/>
                  <c:y val="-2.593509835749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1 квартал 2023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32</c:v>
                </c:pt>
                <c:pt idx="1">
                  <c:v>37</c:v>
                </c:pt>
                <c:pt idx="2">
                  <c:v>48</c:v>
                </c:pt>
                <c:pt idx="3">
                  <c:v>52</c:v>
                </c:pt>
                <c:pt idx="4">
                  <c:v>48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рассмотрено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ln w="28575">
                <a:prstDash val="dash"/>
              </a:ln>
            </c:spPr>
          </c:dPt>
          <c:dLbls>
            <c:dLbl>
              <c:idx val="4"/>
              <c:layout>
                <c:manualLayout>
                  <c:x val="1.1595283620656814E-2"/>
                  <c:y val="-7.3559027483162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1 квартал 2023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21</c:v>
                </c:pt>
                <c:pt idx="1">
                  <c:v>33</c:v>
                </c:pt>
                <c:pt idx="2">
                  <c:v>46</c:v>
                </c:pt>
                <c:pt idx="3">
                  <c:v>49</c:v>
                </c:pt>
                <c:pt idx="4">
                  <c:v>42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13205504"/>
        <c:axId val="313207040"/>
      </c:barChart>
      <c:catAx>
        <c:axId val="3132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200" b="0" i="0" u="none" strike="noStrike" kern="1200" baseline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313207040"/>
        <c:crosses val="autoZero"/>
        <c:auto val="1"/>
        <c:lblAlgn val="ctr"/>
        <c:lblOffset val="100"/>
        <c:noMultiLvlLbl val="0"/>
      </c:catAx>
      <c:valAx>
        <c:axId val="3132070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13205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61165575002249E-2"/>
          <c:y val="0.89473197535426252"/>
          <c:w val="0.94839638401190518"/>
          <c:h val="0.10526802464573744"/>
        </c:manualLayout>
      </c:layout>
      <c:overlay val="0"/>
      <c:txPr>
        <a:bodyPr/>
        <a:lstStyle/>
        <a:p>
          <a:pPr>
            <a:defRPr sz="180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969601770266207E-3"/>
          <c:y val="7.4771158350352224E-2"/>
          <c:w val="0.99580333991763281"/>
          <c:h val="0.72313926656385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Споры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ln w="28575">
                <a:prstDash val="dash"/>
              </a:ln>
            </c:spPr>
          </c:dPt>
          <c:dLbls>
            <c:dLbl>
              <c:idx val="3"/>
              <c:layout>
                <c:manualLayout>
                  <c:x val="-8.0251721792950394E-3"/>
                  <c:y val="-7.1962477969521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758642602227531E-2"/>
                  <c:y val="-2.593509835749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1 квартал 2023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12</c:v>
                </c:pt>
                <c:pt idx="4">
                  <c:v>14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в пользу НО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ln w="28575">
                <a:prstDash val="dash"/>
              </a:ln>
            </c:spPr>
          </c:dPt>
          <c:dLbls>
            <c:dLbl>
              <c:idx val="4"/>
              <c:layout>
                <c:manualLayout>
                  <c:x val="1.1595283620656814E-2"/>
                  <c:y val="-7.3559027483162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1 квартал 2023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</c:v>
                </c:pt>
                <c:pt idx="1">
                  <c:v>7</c:v>
                </c:pt>
                <c:pt idx="2">
                  <c:v>4</c:v>
                </c:pt>
                <c:pt idx="3">
                  <c:v>9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43069440"/>
        <c:axId val="343071360"/>
      </c:barChart>
      <c:catAx>
        <c:axId val="3430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200" b="0" i="0" u="none" strike="noStrike" kern="1200" baseline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343071360"/>
        <c:crosses val="autoZero"/>
        <c:auto val="1"/>
        <c:lblAlgn val="ctr"/>
        <c:lblOffset val="100"/>
        <c:noMultiLvlLbl val="0"/>
      </c:catAx>
      <c:valAx>
        <c:axId val="343071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3069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61165575002249E-2"/>
          <c:y val="0.89473197535426252"/>
          <c:w val="0.94839638401190518"/>
          <c:h val="0.10526802464573744"/>
        </c:manualLayout>
      </c:layout>
      <c:overlay val="0"/>
      <c:txPr>
        <a:bodyPr/>
        <a:lstStyle/>
        <a:p>
          <a:pPr>
            <a:defRPr sz="180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9911363034885"/>
          <c:y val="1.3301442455900132E-2"/>
          <c:w val="0.82772330316330223"/>
          <c:h val="0.980047836316149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7 414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УСНО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Транспортный налог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2145.7926003899997</c:v>
                </c:pt>
                <c:pt idx="1">
                  <c:v>195.95406632000004</c:v>
                </c:pt>
                <c:pt idx="2">
                  <c:v>588.78006044000006</c:v>
                </c:pt>
                <c:pt idx="3">
                  <c:v>217.26451711999999</c:v>
                </c:pt>
                <c:pt idx="4">
                  <c:v>4414.3133059000002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10 774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УСНО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Транспортный налог</c:v>
                </c:pt>
                <c:pt idx="4">
                  <c:v>НДФЛ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2276.4835748200003</c:v>
                </c:pt>
                <c:pt idx="1">
                  <c:v>298</c:v>
                </c:pt>
                <c:pt idx="2">
                  <c:v>661</c:v>
                </c:pt>
                <c:pt idx="3">
                  <c:v>225.54981251000001</c:v>
                </c:pt>
                <c:pt idx="4">
                  <c:v>5774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325260416"/>
        <c:axId val="325261952"/>
      </c:barChart>
      <c:catAx>
        <c:axId val="32526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ru-RU"/>
          </a:p>
        </c:txPr>
        <c:crossAx val="325261952"/>
        <c:crosses val="autoZero"/>
        <c:auto val="1"/>
        <c:lblAlgn val="ctr"/>
        <c:lblOffset val="100"/>
        <c:noMultiLvlLbl val="0"/>
      </c:catAx>
      <c:valAx>
        <c:axId val="32526195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32526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5017206030901446E-2"/>
          <c:w val="0.99998088770951832"/>
          <c:h val="0.67851326620282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Фактические поступления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1.712323457092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УСНО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Транспортный налог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275</c:v>
                </c:pt>
                <c:pt idx="1">
                  <c:v>14</c:v>
                </c:pt>
                <c:pt idx="2">
                  <c:v>142.655</c:v>
                </c:pt>
                <c:pt idx="3">
                  <c:v>37.768999999999998</c:v>
                </c:pt>
                <c:pt idx="4">
                  <c:v>1888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dLbls>
            <c:dLbl>
              <c:idx val="6"/>
              <c:delete val="1"/>
            </c:dLbl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УСНО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Транспортный налог</c:v>
                </c:pt>
                <c:pt idx="4">
                  <c:v>НДФЛ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348</c:v>
                </c:pt>
                <c:pt idx="1">
                  <c:v>17</c:v>
                </c:pt>
                <c:pt idx="2">
                  <c:v>128.453</c:v>
                </c:pt>
                <c:pt idx="3">
                  <c:v>38.831000000000003</c:v>
                </c:pt>
                <c:pt idx="4">
                  <c:v>2188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325692416"/>
        <c:axId val="325858048"/>
      </c:barChart>
      <c:catAx>
        <c:axId val="32569241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325858048"/>
        <c:crosses val="autoZero"/>
        <c:auto val="1"/>
        <c:lblAlgn val="ctr"/>
        <c:lblOffset val="100"/>
        <c:noMultiLvlLbl val="0"/>
      </c:catAx>
      <c:valAx>
        <c:axId val="325858048"/>
        <c:scaling>
          <c:orientation val="minMax"/>
        </c:scaling>
        <c:delete val="1"/>
        <c:axPos val="r"/>
        <c:numFmt formatCode="#,##0" sourceLinked="1"/>
        <c:majorTickMark val="none"/>
        <c:minorTickMark val="none"/>
        <c:tickLblPos val="nextTo"/>
        <c:crossAx val="325692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2376634847562092E-3"/>
          <c:y val="0.90970954519331215"/>
          <c:w val="0.99062536614396757"/>
          <c:h val="7.9320225877301587E-2"/>
        </c:manualLayout>
      </c:layout>
      <c:overlay val="0"/>
      <c:txPr>
        <a:bodyPr/>
        <a:lstStyle/>
        <a:p>
          <a:pPr>
            <a:defRPr sz="16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64090785936772E-2"/>
          <c:y val="0.12068555908746205"/>
          <c:w val="0.96039592336657031"/>
          <c:h val="0.69382255831820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9C-4BB4-91D0-6B08DE3D3C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Lbls>
            <c:txPr>
              <a:bodyPr/>
              <a:lstStyle/>
              <a:p>
                <a:pPr algn="ctr">
                  <a:defRPr lang="ru-RU" sz="2000" b="1" i="0" u="none" strike="noStrike" kern="1200" baseline="0">
                    <a:solidFill>
                      <a:prstClr val="black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164</c:v>
                </c:pt>
                <c:pt idx="1">
                  <c:v>171.8</c:v>
                </c:pt>
                <c:pt idx="2">
                  <c:v>173.6</c:v>
                </c:pt>
                <c:pt idx="3">
                  <c:v>194.7</c:v>
                </c:pt>
                <c:pt idx="4">
                  <c:v>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9C-4BB4-91D0-6B08DE3D3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34805888"/>
        <c:axId val="234811776"/>
      </c:barChart>
      <c:catAx>
        <c:axId val="23480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234811776"/>
        <c:crosses val="autoZero"/>
        <c:auto val="1"/>
        <c:lblAlgn val="ctr"/>
        <c:lblOffset val="100"/>
        <c:noMultiLvlLbl val="0"/>
      </c:catAx>
      <c:valAx>
        <c:axId val="2348117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348058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399475417489486E-4"/>
          <c:y val="7.0372854917978567E-2"/>
          <c:w val="0.99580333991763281"/>
          <c:h val="0.72313926656385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поступило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ln w="28575">
                <a:prstDash val="dash"/>
              </a:ln>
            </c:spPr>
          </c:dPt>
          <c:dLbls>
            <c:dLbl>
              <c:idx val="3"/>
              <c:layout>
                <c:manualLayout>
                  <c:x val="-8.0251721792950394E-3"/>
                  <c:y val="-7.1962477969521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758642602227531E-2"/>
                  <c:y val="-2.593509835749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1 квартал 2023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150</c:v>
                </c:pt>
                <c:pt idx="1">
                  <c:v>101</c:v>
                </c:pt>
                <c:pt idx="2">
                  <c:v>113</c:v>
                </c:pt>
                <c:pt idx="3">
                  <c:v>143</c:v>
                </c:pt>
                <c:pt idx="4">
                  <c:v>175</c:v>
                </c:pt>
                <c:pt idx="5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рассмотрено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ln w="28575">
                <a:prstDash val="dash"/>
              </a:ln>
            </c:spPr>
          </c:dPt>
          <c:dLbls>
            <c:dLbl>
              <c:idx val="4"/>
              <c:layout>
                <c:manualLayout>
                  <c:x val="1.1595283620656814E-2"/>
                  <c:y val="-7.3559027483162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1 квартал 2023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127</c:v>
                </c:pt>
                <c:pt idx="1">
                  <c:v>88</c:v>
                </c:pt>
                <c:pt idx="2">
                  <c:v>95</c:v>
                </c:pt>
                <c:pt idx="3">
                  <c:v>128</c:v>
                </c:pt>
                <c:pt idx="4">
                  <c:v>154</c:v>
                </c:pt>
                <c:pt idx="5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26734976"/>
        <c:axId val="326736512"/>
      </c:barChart>
      <c:catAx>
        <c:axId val="32673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200" b="0" i="0" u="none" strike="noStrike" kern="1200" baseline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326736512"/>
        <c:crosses val="autoZero"/>
        <c:auto val="1"/>
        <c:lblAlgn val="ctr"/>
        <c:lblOffset val="100"/>
        <c:noMultiLvlLbl val="0"/>
      </c:catAx>
      <c:valAx>
        <c:axId val="32673651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26734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61165575002249E-2"/>
          <c:y val="0.89473197535426252"/>
          <c:w val="0.94839638401190518"/>
          <c:h val="0.10526802464573744"/>
        </c:manualLayout>
      </c:layout>
      <c:overlay val="0"/>
      <c:txPr>
        <a:bodyPr/>
        <a:lstStyle/>
        <a:p>
          <a:pPr>
            <a:defRPr sz="180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399475417489486E-4"/>
          <c:y val="7.0372854917978567E-2"/>
          <c:w val="0.99580333991763281"/>
          <c:h val="0.72313926656385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споры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ln w="28575">
                <a:prstDash val="dash"/>
              </a:ln>
            </c:spPr>
          </c:dPt>
          <c:dLbls>
            <c:dLbl>
              <c:idx val="3"/>
              <c:layout>
                <c:manualLayout>
                  <c:x val="-8.0251721792950394E-3"/>
                  <c:y val="-7.1962477969521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758642602227531E-2"/>
                  <c:y val="-2.593509835749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1 квартал 2023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</c:v>
                </c:pt>
                <c:pt idx="1">
                  <c:v>46</c:v>
                </c:pt>
                <c:pt idx="2">
                  <c:v>27</c:v>
                </c:pt>
                <c:pt idx="3">
                  <c:v>23</c:v>
                </c:pt>
                <c:pt idx="4">
                  <c:v>48</c:v>
                </c:pt>
                <c:pt idx="5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в пользу НО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ln w="28575">
                <a:prstDash val="dash"/>
              </a:ln>
            </c:spPr>
          </c:dPt>
          <c:dLbls>
            <c:dLbl>
              <c:idx val="4"/>
              <c:layout>
                <c:manualLayout>
                  <c:x val="1.1595283620656814E-2"/>
                  <c:y val="-7.3559027483162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1 квартал 2023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27</c:v>
                </c:pt>
                <c:pt idx="1">
                  <c:v>30</c:v>
                </c:pt>
                <c:pt idx="2">
                  <c:v>20</c:v>
                </c:pt>
                <c:pt idx="3">
                  <c:v>21</c:v>
                </c:pt>
                <c:pt idx="4">
                  <c:v>45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71279616"/>
        <c:axId val="312303616"/>
      </c:barChart>
      <c:catAx>
        <c:axId val="27127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200" b="0" i="0" u="none" strike="noStrike" kern="1200" baseline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312303616"/>
        <c:crosses val="autoZero"/>
        <c:auto val="1"/>
        <c:lblAlgn val="ctr"/>
        <c:lblOffset val="100"/>
        <c:noMultiLvlLbl val="0"/>
      </c:catAx>
      <c:valAx>
        <c:axId val="312303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1279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61165575002249E-2"/>
          <c:y val="0.89473197535426252"/>
          <c:w val="0.94839638401190518"/>
          <c:h val="0.10526802464573744"/>
        </c:manualLayout>
      </c:layout>
      <c:overlay val="0"/>
      <c:txPr>
        <a:bodyPr/>
        <a:lstStyle/>
        <a:p>
          <a:pPr>
            <a:defRPr sz="180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64090785936772E-2"/>
          <c:y val="0.10808774624632295"/>
          <c:w val="0.96039592336657031"/>
          <c:h val="0.70642037115934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9C-4BB4-91D0-6B08DE3D3C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Lbls>
            <c:txPr>
              <a:bodyPr/>
              <a:lstStyle/>
              <a:p>
                <a:pPr algn="ctr">
                  <a:defRPr lang="ru-RU" sz="2000" b="1" i="0" u="none" strike="noStrike" kern="1200" baseline="0">
                    <a:solidFill>
                      <a:prstClr val="black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243.8</c:v>
                </c:pt>
                <c:pt idx="1">
                  <c:v>211.6</c:v>
                </c:pt>
                <c:pt idx="2">
                  <c:v>217.9</c:v>
                </c:pt>
                <c:pt idx="3">
                  <c:v>237</c:v>
                </c:pt>
                <c:pt idx="4">
                  <c:v>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9C-4BB4-91D0-6B08DE3D3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35260928"/>
        <c:axId val="235262720"/>
      </c:barChart>
      <c:catAx>
        <c:axId val="23526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235262720"/>
        <c:crosses val="autoZero"/>
        <c:auto val="1"/>
        <c:lblAlgn val="ctr"/>
        <c:lblOffset val="100"/>
        <c:noMultiLvlLbl val="0"/>
      </c:catAx>
      <c:valAx>
        <c:axId val="2352627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352609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64090785936772E-2"/>
          <c:y val="0.21280653608501005"/>
          <c:w val="0.96039592336657031"/>
          <c:h val="0.60170170898047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9C-4BB4-91D0-6B08DE3D3C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Lbls>
            <c:txPr>
              <a:bodyPr/>
              <a:lstStyle/>
              <a:p>
                <a:pPr algn="ctr">
                  <a:defRPr lang="ru-RU" sz="2000" b="1" i="0" u="none" strike="noStrike" kern="1200" baseline="0">
                    <a:solidFill>
                      <a:prstClr val="black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41.2</c:v>
                </c:pt>
                <c:pt idx="1">
                  <c:v>48.2</c:v>
                </c:pt>
                <c:pt idx="2">
                  <c:v>50.1</c:v>
                </c:pt>
                <c:pt idx="3">
                  <c:v>48.7</c:v>
                </c:pt>
                <c:pt idx="4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9C-4BB4-91D0-6B08DE3D3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35318656"/>
        <c:axId val="235320448"/>
      </c:barChart>
      <c:catAx>
        <c:axId val="23531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235320448"/>
        <c:crosses val="autoZero"/>
        <c:auto val="1"/>
        <c:lblAlgn val="ctr"/>
        <c:lblOffset val="100"/>
        <c:noMultiLvlLbl val="0"/>
      </c:catAx>
      <c:valAx>
        <c:axId val="2353204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35318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6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Спецрежимы</c:v>
                </c:pt>
                <c:pt idx="1">
                  <c:v>Налоги на 
имущество</c:v>
                </c:pt>
                <c:pt idx="2">
                  <c:v>НДФЛ</c:v>
                </c:pt>
                <c:pt idx="3">
                  <c:v>Налог на прибыль
организаций</c:v>
                </c:pt>
                <c:pt idx="4">
                  <c:v>НДД</c:v>
                </c:pt>
                <c:pt idx="5">
                  <c:v>НДС</c:v>
                </c:pt>
                <c:pt idx="6">
                  <c:v>НДПИ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7</c:v>
                </c:pt>
                <c:pt idx="1">
                  <c:v>73</c:v>
                </c:pt>
                <c:pt idx="2">
                  <c:v>98</c:v>
                </c:pt>
                <c:pt idx="3">
                  <c:v>189</c:v>
                </c:pt>
                <c:pt idx="4">
                  <c:v>400</c:v>
                </c:pt>
                <c:pt idx="5">
                  <c:v>465</c:v>
                </c:pt>
                <c:pt idx="6">
                  <c:v>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6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Спецрежимы</c:v>
                </c:pt>
                <c:pt idx="1">
                  <c:v>Налоги на 
имущество</c:v>
                </c:pt>
                <c:pt idx="2">
                  <c:v>НДФЛ</c:v>
                </c:pt>
                <c:pt idx="3">
                  <c:v>Налог на прибыль
организаций</c:v>
                </c:pt>
                <c:pt idx="4">
                  <c:v>НДД</c:v>
                </c:pt>
                <c:pt idx="5">
                  <c:v>НДС</c:v>
                </c:pt>
                <c:pt idx="6">
                  <c:v>НДПИ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8</c:v>
                </c:pt>
                <c:pt idx="1">
                  <c:v>98</c:v>
                </c:pt>
                <c:pt idx="2">
                  <c:v>111</c:v>
                </c:pt>
                <c:pt idx="3">
                  <c:v>112</c:v>
                </c:pt>
                <c:pt idx="4">
                  <c:v>558</c:v>
                </c:pt>
                <c:pt idx="5">
                  <c:v>567</c:v>
                </c:pt>
                <c:pt idx="6">
                  <c:v>700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66528768"/>
        <c:axId val="66530304"/>
      </c:barChart>
      <c:catAx>
        <c:axId val="665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66530304"/>
        <c:crosses val="autoZero"/>
        <c:auto val="1"/>
        <c:lblAlgn val="ctr"/>
        <c:lblOffset val="100"/>
        <c:noMultiLvlLbl val="0"/>
      </c:catAx>
      <c:valAx>
        <c:axId val="6653030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6652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64090785936772E-2"/>
          <c:y val="0.1029130311387965"/>
          <c:w val="0.96039592336657031"/>
          <c:h val="0.71159532021254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9C-4BB4-91D0-6B08DE3D3C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1"/>
              <c:layout>
                <c:manualLayout>
                  <c:x val="2.5297343380561682E-3"/>
                  <c:y val="-2.718218355550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2973433805616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январь-март 2022</c:v>
                </c:pt>
                <c:pt idx="1">
                  <c:v>январь-март 2023 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1327.6</c:v>
                </c:pt>
                <c:pt idx="1">
                  <c:v>561.5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9C-4BB4-91D0-6B08DE3D3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78493696"/>
        <c:axId val="178507776"/>
      </c:barChart>
      <c:catAx>
        <c:axId val="17849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178507776"/>
        <c:crosses val="autoZero"/>
        <c:auto val="1"/>
        <c:lblAlgn val="ctr"/>
        <c:lblOffset val="100"/>
        <c:noMultiLvlLbl val="0"/>
      </c:catAx>
      <c:valAx>
        <c:axId val="1785077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78493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64090785936772E-2"/>
          <c:y val="0.64608834312527363"/>
          <c:w val="0.96039592336657031"/>
          <c:h val="0.16842001215551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9C-4BB4-91D0-6B08DE3D3C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4"/>
              <c:layout>
                <c:manualLayout>
                  <c:x val="2.52973433805616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январь-март 2022</c:v>
                </c:pt>
                <c:pt idx="1">
                  <c:v>январь-март 2023 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11.7</c:v>
                </c:pt>
                <c:pt idx="1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9C-4BB4-91D0-6B08DE3D3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78842240"/>
        <c:axId val="178852224"/>
      </c:barChart>
      <c:catAx>
        <c:axId val="17884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178852224"/>
        <c:crosses val="autoZero"/>
        <c:auto val="1"/>
        <c:lblAlgn val="ctr"/>
        <c:lblOffset val="100"/>
        <c:noMultiLvlLbl val="0"/>
      </c:catAx>
      <c:valAx>
        <c:axId val="178852224"/>
        <c:scaling>
          <c:logBase val="10"/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788422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64090785936772E-2"/>
          <c:y val="0.362701466976391"/>
          <c:w val="0.96039592336657031"/>
          <c:h val="0.451806374019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9C-4BB4-91D0-6B08DE3D3C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4"/>
              <c:layout>
                <c:manualLayout>
                  <c:x val="2.52973433805616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январь-март 2022</c:v>
                </c:pt>
                <c:pt idx="1">
                  <c:v>январь-март 2023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78.2</c:v>
                </c:pt>
                <c:pt idx="1">
                  <c:v>104.2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9C-4BB4-91D0-6B08DE3D3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78887680"/>
        <c:axId val="178901760"/>
      </c:barChart>
      <c:catAx>
        <c:axId val="1788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178901760"/>
        <c:crosses val="autoZero"/>
        <c:auto val="1"/>
        <c:lblAlgn val="ctr"/>
        <c:lblOffset val="100"/>
        <c:noMultiLvlLbl val="0"/>
      </c:catAx>
      <c:valAx>
        <c:axId val="1789017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788876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64090785936772E-2"/>
          <c:y val="0.67859637151444641"/>
          <c:w val="0.96039592336657031"/>
          <c:h val="0.13591186945576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9C-4BB4-91D0-6B08DE3D3C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4"/>
              <c:layout>
                <c:manualLayout>
                  <c:x val="2.52973433805616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январь-март 2022</c:v>
                </c:pt>
                <c:pt idx="1">
                  <c:v>январь-март 2023 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48.6</c:v>
                </c:pt>
                <c:pt idx="1">
                  <c:v>49.2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9C-4BB4-91D0-6B08DE3D3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14757376"/>
        <c:axId val="214758912"/>
      </c:barChart>
      <c:catAx>
        <c:axId val="2147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214758912"/>
        <c:crosses val="autoZero"/>
        <c:auto val="1"/>
        <c:lblAlgn val="ctr"/>
        <c:lblOffset val="100"/>
        <c:noMultiLvlLbl val="0"/>
      </c:catAx>
      <c:valAx>
        <c:axId val="214758912"/>
        <c:scaling>
          <c:logBase val="10"/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147573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0.53851</cdr:x>
      <cdr:y>0.0741</cdr:y>
    </cdr:from>
    <cdr:to>
      <cdr:x>0.85162</cdr:x>
      <cdr:y>0.13559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37810" y="352185"/>
          <a:ext cx="777854" cy="29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0.13592</cdr:x>
      <cdr:y>0.08163</cdr:y>
    </cdr:from>
    <cdr:to>
      <cdr:x>0.25243</cdr:x>
      <cdr:y>0.14727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283507"/>
          <a:ext cx="864096" cy="227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0.13592</cdr:x>
      <cdr:y>0.08163</cdr:y>
    </cdr:from>
    <cdr:to>
      <cdr:x>0.25243</cdr:x>
      <cdr:y>0.14727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283507"/>
          <a:ext cx="864096" cy="227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0.53851</cdr:x>
      <cdr:y>0.0741</cdr:y>
    </cdr:from>
    <cdr:to>
      <cdr:x>0.85162</cdr:x>
      <cdr:y>0.13559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37810" y="352185"/>
          <a:ext cx="777854" cy="29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0.53851</cdr:x>
      <cdr:y>0.0741</cdr:y>
    </cdr:from>
    <cdr:to>
      <cdr:x>0.85162</cdr:x>
      <cdr:y>0.13559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37810" y="352185"/>
          <a:ext cx="777854" cy="29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0.53851</cdr:x>
      <cdr:y>0.0741</cdr:y>
    </cdr:from>
    <cdr:to>
      <cdr:x>0.85162</cdr:x>
      <cdr:y>0.13559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37810" y="352185"/>
          <a:ext cx="777854" cy="29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0.53851</cdr:x>
      <cdr:y>0.0741</cdr:y>
    </cdr:from>
    <cdr:to>
      <cdr:x>0.85162</cdr:x>
      <cdr:y>0.13559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37810" y="352185"/>
          <a:ext cx="777854" cy="29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0.81978</cdr:x>
      <cdr:y>0.21739</cdr:y>
    </cdr:from>
    <cdr:to>
      <cdr:x>0.98234</cdr:x>
      <cdr:y>0.40297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5538" y="360040"/>
          <a:ext cx="816116" cy="307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3028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6056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9084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52111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5140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8169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41196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704225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Arial Narrow" panose="020B0606020202030204" pitchFamily="34" charset="0"/>
            </a:rPr>
            <a:t>- 3,9%</a:t>
          </a:r>
          <a:endParaRPr lang="ru-RU" sz="1600" b="1" dirty="0">
            <a:solidFill>
              <a:srgbClr val="FF0000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0.8153</cdr:x>
      <cdr:y>0.26232</cdr:y>
    </cdr:from>
    <cdr:to>
      <cdr:x>0.95873</cdr:x>
      <cdr:y>0.39922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93034" y="588939"/>
          <a:ext cx="720060" cy="307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3028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6056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9084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52111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5140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8169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41196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704225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+ 1,3%</a:t>
          </a:r>
          <a:endParaRPr lang="ru-RU" sz="1600" b="1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0.35958</cdr:x>
      <cdr:y>0.38313</cdr:y>
    </cdr:from>
    <cdr:to>
      <cdr:x>0.69974</cdr:x>
      <cdr:y>0.57398</cdr:y>
    </cdr:to>
    <cdr:sp macro="" textlink="">
      <cdr:nvSpPr>
        <cdr:cNvPr id="2" name="Поле 3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2ACF4211-B60E-4CF9-B4C2-54765133720A}"/>
            </a:ext>
          </a:extLst>
        </cdr:cNvPr>
        <cdr:cNvSpPr txBox="1"/>
      </cdr:nvSpPr>
      <cdr:spPr bwMode="auto">
        <a:xfrm xmlns:a="http://schemas.openxmlformats.org/drawingml/2006/main">
          <a:off x="1087321" y="638247"/>
          <a:ext cx="1028604" cy="3179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wrap="square" lIns="0" tIns="0" rIns="0" bIns="0" rtlCol="0" anchor="ctr" upright="1">
          <a:spAutoFit/>
        </a:bodyPr>
        <a:lstStyle xmlns:a="http://schemas.openxmlformats.org/drawingml/2006/main">
          <a:defPPr>
            <a:defRPr lang="en-US"/>
          </a:defPPr>
          <a:lvl1pPr marL="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kern="1200" dirty="0" smtClean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  <a:ea typeface="Roboto Condensed" panose="020B0604020202020204" charset="0"/>
              <a:cs typeface="Times New Roman" panose="02020603050405020304" pitchFamily="18" charset="0"/>
            </a:rPr>
            <a:t>57,1</a:t>
          </a:r>
          <a:endParaRPr lang="ru-RU" sz="2000" b="1" kern="1200" dirty="0">
            <a:solidFill>
              <a:schemeClr val="bg1">
                <a:lumMod val="75000"/>
              </a:schemeClr>
            </a:solidFill>
            <a:latin typeface="Arial Narrow" panose="020B0606020202030204" pitchFamily="34" charset="0"/>
            <a:ea typeface="Roboto Condensed" panose="020B0604020202020204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0.32694</cdr:x>
      <cdr:y>0.35724</cdr:y>
    </cdr:from>
    <cdr:to>
      <cdr:x>0.77319</cdr:x>
      <cdr:y>0.54808</cdr:y>
    </cdr:to>
    <cdr:sp macro="" textlink="">
      <cdr:nvSpPr>
        <cdr:cNvPr id="2" name="Поле 3">
          <a:extLst xmlns:a="http://schemas.openxmlformats.org/drawingml/2006/main">
            <a:ext uri="{FF2B5EF4-FFF2-40B4-BE49-F238E27FC236}">
              <a16:creationId xmlns="" xmlns:a16="http://schemas.microsoft.com/office/drawing/2014/main" xmlns:p="http://schemas.openxmlformats.org/presentationml/2006/main" xmlns:r="http://schemas.openxmlformats.org/officeDocument/2006/relationships" xmlns:lc="http://schemas.openxmlformats.org/drawingml/2006/lockedCanvas" id="{2ACF4211-B60E-4CF9-B4C2-54765133720A}"/>
            </a:ext>
          </a:extLst>
        </cdr:cNvPr>
        <cdr:cNvSpPr txBox="1"/>
      </cdr:nvSpPr>
      <cdr:spPr bwMode="auto">
        <a:xfrm xmlns:a="http://schemas.openxmlformats.org/drawingml/2006/main">
          <a:off x="995240" y="576214"/>
          <a:ext cx="1358453" cy="3078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wrap="square" lIns="0" tIns="0" rIns="0" bIns="0" rtlCol="0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kern="1200" dirty="0" smtClean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  <a:ea typeface="Roboto Condensed" panose="020B0604020202020204" charset="0"/>
              <a:cs typeface="Times New Roman" panose="02020603050405020304" pitchFamily="18" charset="0"/>
            </a:rPr>
            <a:t>25</a:t>
          </a:r>
          <a:r>
            <a:rPr lang="ru-RU" sz="2000" b="1" kern="1200" dirty="0" smtClean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  <a:ea typeface="Roboto Condensed" panose="020B0604020202020204" charset="0"/>
              <a:cs typeface="Times New Roman" panose="02020603050405020304" pitchFamily="18" charset="0"/>
            </a:rPr>
            <a:t>4,2</a:t>
          </a:r>
          <a:endParaRPr lang="ru-RU" sz="2000" b="1" kern="1200" dirty="0">
            <a:solidFill>
              <a:schemeClr val="bg1">
                <a:lumMod val="75000"/>
              </a:schemeClr>
            </a:solidFill>
            <a:latin typeface="Arial Narrow" panose="020B0606020202030204" pitchFamily="34" charset="0"/>
            <a:ea typeface="Roboto Condensed" panose="020B060402020202020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41" y="3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E28C-5B1B-4327-82B2-C0BA81C77F5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2158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41" y="9442158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553D-D7D1-43AB-B740-ACA9D809D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1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1" y="3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3E2D5-6D97-44AF-A5D0-B61754EC999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3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158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1" y="9442158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9E22B-BF30-41F2-ACA8-767A45C62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4" y="1122628"/>
            <a:ext cx="9142810" cy="2388153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4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63028" indent="0" algn="ctr">
              <a:buNone/>
              <a:defRPr sz="2000"/>
            </a:lvl2pPr>
            <a:lvl3pPr marL="926056" indent="0" algn="ctr">
              <a:buNone/>
              <a:defRPr sz="1800"/>
            </a:lvl3pPr>
            <a:lvl4pPr marL="1389084" indent="0" algn="ctr">
              <a:buNone/>
              <a:defRPr sz="1700"/>
            </a:lvl4pPr>
            <a:lvl5pPr marL="1852111" indent="0" algn="ctr">
              <a:buNone/>
              <a:defRPr sz="1700"/>
            </a:lvl5pPr>
            <a:lvl6pPr marL="2315140" indent="0" algn="ctr">
              <a:buNone/>
              <a:defRPr sz="1700"/>
            </a:lvl6pPr>
            <a:lvl7pPr marL="2778169" indent="0" algn="ctr">
              <a:buNone/>
              <a:defRPr sz="1700"/>
            </a:lvl7pPr>
            <a:lvl8pPr marL="3241196" indent="0" algn="ctr">
              <a:buNone/>
              <a:defRPr sz="1700"/>
            </a:lvl8pPr>
            <a:lvl9pPr marL="3704225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66-3859-4348-B4DC-53BE63A492E0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0A91-018D-40C5-B887-7419842A66C4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7" y="365211"/>
            <a:ext cx="2628556" cy="58131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3" y="365211"/>
            <a:ext cx="7733295" cy="5813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5B6F-04E2-46E9-B7FA-A51CD656C731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7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48"/>
            <a:ext cx="10361852" cy="147036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70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182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1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93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640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76148" indent="-247597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3973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57101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097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2340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23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11C5-ABF0-4289-857E-2B054B24D895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5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219555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560650"/>
            <a:ext cx="5081454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219555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560650"/>
            <a:ext cx="5083570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80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462696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803798"/>
            <a:ext cx="5081454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462696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803798"/>
            <a:ext cx="5083570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29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200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329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665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8626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7245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5861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8626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7245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5861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9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321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464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196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9283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321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464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196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49283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46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378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110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49283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10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48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6972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5465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243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394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48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6972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5465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243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394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48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6972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5465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243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394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48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6972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5465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243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394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7085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278905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5" y="1710137"/>
            <a:ext cx="10514231" cy="2853398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5" y="4590531"/>
            <a:ext cx="10514231" cy="150053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1FC-3573-4450-8B36-DA0BDCE48B45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84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527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6709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71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9363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877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8737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815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8396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768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087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8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974D-C852-4B09-9CB6-4EE48A7383B7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38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39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28288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82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7591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9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3580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34671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7245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6814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09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557"/>
            <a:ext cx="5157117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656"/>
            <a:ext cx="5157117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5" y="1681557"/>
            <a:ext cx="5182513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5" y="2505656"/>
            <a:ext cx="5182513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7EC5-57B2-40A0-92A2-2C5061032DDA}" type="datetime1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32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41002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3733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792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7736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72475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111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4512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8054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8561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85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3F67-0563-4BDA-909E-1177ED3DDD08}" type="datetime1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5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15154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8412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2539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25573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077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2719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0795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7987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277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18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90F5-6495-49FC-A400-63D3B3DF8467}" type="datetime1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063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159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257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6645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281" y="4981747"/>
            <a:ext cx="5032464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166" y="4981747"/>
            <a:ext cx="5018977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954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5" y="2130922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34A1-4218-4E06-8AC1-1489EBD15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0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00C9-7E9B-4976-936F-19F0311434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3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5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0656-4025-4D72-8A11-D9E31C0AD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49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0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757-8DEB-4F54-A61C-293CF85D0D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43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1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474"/>
            <a:ext cx="5388331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3" y="2175381"/>
            <a:ext cx="5388331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DA1F-7C08-4747-B01B-B6AB0D988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728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3172-1218-40D6-9C20-2D14CD896F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68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B417-C710-42D4-AFB4-6C7525D7BB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00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3113"/>
            <a:ext cx="4010562" cy="11623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40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1984-3B8A-4A66-B305-BCAD03974C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87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8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8" y="612920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8" y="5368585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1A7B-00AC-4B8B-A522-EE1EE4F991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2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656-5266-4E05-872F-E6E457C956FA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642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B9EC-0E56-44FA-8C62-E63723F6F4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85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5" y="274704"/>
            <a:ext cx="8025357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44D-B227-4621-A8FB-0A2DC6E6BC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9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C07E-BFBB-41C6-A424-CD8DEBA7E344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5" y="365211"/>
            <a:ext cx="10514231" cy="1325870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5" y="1826048"/>
            <a:ext cx="10514231" cy="4352346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3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E064-1071-407B-84AF-26C68D290996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8" y="6357824"/>
            <a:ext cx="411426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81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260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514" indent="-231514" algn="l" defTabSz="926056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4545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83" y="1219489"/>
            <a:ext cx="10361852" cy="46286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8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</p:sldLayoutIdLst>
  <p:hf hdr="0" ftr="0" dt="0"/>
  <p:txStyles>
    <p:titleStyle>
      <a:lvl1pPr algn="ctr" defTabSz="1218936" rtl="0" eaLnBrk="1" latinLnBrk="0" hangingPunct="1">
        <a:lnSpc>
          <a:spcPct val="86000"/>
        </a:lnSpc>
        <a:spcBef>
          <a:spcPct val="0"/>
        </a:spcBef>
        <a:buNone/>
        <a:defRPr sz="2900" kern="800" spc="-54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0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18" indent="-230667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2pPr>
      <a:lvl3pPr marL="6877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>
          <a:solidFill>
            <a:schemeClr val="tx1"/>
          </a:solidFill>
          <a:latin typeface="+mn-lt"/>
          <a:ea typeface="+mn-ea"/>
          <a:cs typeface="+mn-cs"/>
        </a:defRPr>
      </a:lvl3pPr>
      <a:lvl4pPr marL="91631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4pPr>
      <a:lvl5pPr marL="11448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500" kern="800">
          <a:solidFill>
            <a:schemeClr val="tx1"/>
          </a:solidFill>
          <a:latin typeface="+mn-lt"/>
          <a:ea typeface="+mn-ea"/>
          <a:cs typeface="+mn-cs"/>
        </a:defRPr>
      </a:lvl5pPr>
      <a:lvl6pPr marL="3352072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0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1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3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8"/>
            <a:ext cx="10971372" cy="4527011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E636-13B4-45E8-90F1-47E871333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2" y="6357824"/>
            <a:ext cx="3860297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9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26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271" indent="-347271" algn="l" defTabSz="926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2421" indent="-289391" algn="l" defTabSz="92605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7.png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5" Type="http://schemas.openxmlformats.org/officeDocument/2006/relationships/chart" Target="../charts/chart1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Relationship Id="rId6" Type="http://schemas.openxmlformats.org/officeDocument/2006/relationships/chart" Target="../charts/chart17.xml"/><Relationship Id="rId5" Type="http://schemas.openxmlformats.org/officeDocument/2006/relationships/image" Target="../media/image7.png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8.png"/><Relationship Id="rId4" Type="http://schemas.openxmlformats.org/officeDocument/2006/relationships/chart" Target="../charts/char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8.png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1.xml"/><Relationship Id="rId6" Type="http://schemas.openxmlformats.org/officeDocument/2006/relationships/chart" Target="../charts/chart21.xml"/><Relationship Id="rId5" Type="http://schemas.openxmlformats.org/officeDocument/2006/relationships/image" Target="../media/image8.png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7.png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A3D43B73-2B0A-4CDF-8104-3D3F930D4D40}"/>
              </a:ext>
            </a:extLst>
          </p:cNvPr>
          <p:cNvSpPr/>
          <p:nvPr/>
        </p:nvSpPr>
        <p:spPr>
          <a:xfrm>
            <a:off x="0" y="0"/>
            <a:ext cx="12207147" cy="68724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en-US" sz="2400" dirty="0">
              <a:solidFill>
                <a:srgbClr val="485068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2D098E04-0D9A-4FFF-8285-F85E5F6A281D}"/>
              </a:ext>
            </a:extLst>
          </p:cNvPr>
          <p:cNvSpPr/>
          <p:nvPr/>
        </p:nvSpPr>
        <p:spPr>
          <a:xfrm>
            <a:off x="8041327" y="1170631"/>
            <a:ext cx="4823412" cy="4825157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67D47922-63F6-44C1-9315-F6D621A4F131}"/>
              </a:ext>
            </a:extLst>
          </p:cNvPr>
          <p:cNvSpPr/>
          <p:nvPr/>
        </p:nvSpPr>
        <p:spPr>
          <a:xfrm>
            <a:off x="7499188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265833" y="-244482"/>
            <a:ext cx="6360640" cy="6954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7284" y="6274794"/>
            <a:ext cx="4345170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14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ХАНТЫ-МАНСИЙСК </a:t>
            </a:r>
            <a:r>
              <a:rPr lang="ru-RU" sz="1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2023</a:t>
            </a:r>
            <a:endParaRPr lang="ru-RU" sz="1400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500429" y="3233220"/>
            <a:ext cx="7013715" cy="24622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320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ОБ ИТОГАХ РАБОТЫ УФНС РОССИИ ПО ХАНТЫ-МАНСИЙСКОМУ АВТОНОМНОМУ ОКРУГУ – ЮГРЕ </a:t>
            </a:r>
            <a:r>
              <a:rPr lang="ru-RU" sz="32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ЗА 2022 ГОД</a:t>
            </a:r>
          </a:p>
          <a:p>
            <a:pPr defTabSz="1218936"/>
            <a:r>
              <a:rPr lang="ru-RU" sz="32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И 1 КВАРТАЛ 2023 ГОДА</a:t>
            </a:r>
            <a:endParaRPr lang="ru-RU" sz="3200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DDD2DFE2-36D3-4077-B310-A4A306248813}"/>
              </a:ext>
            </a:extLst>
          </p:cNvPr>
          <p:cNvSpPr/>
          <p:nvPr/>
        </p:nvSpPr>
        <p:spPr>
          <a:xfrm>
            <a:off x="8838631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2C5E3CF3-F051-4B9C-B76D-79CD7C30A657}"/>
              </a:ext>
            </a:extLst>
          </p:cNvPr>
          <p:cNvSpPr/>
          <p:nvPr/>
        </p:nvSpPr>
        <p:spPr>
          <a:xfrm>
            <a:off x="9752916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1B118B0D-A6FC-44CF-8F47-E55AEAFDB16A}"/>
              </a:ext>
            </a:extLst>
          </p:cNvPr>
          <p:cNvSpPr/>
          <p:nvPr/>
        </p:nvSpPr>
        <p:spPr>
          <a:xfrm>
            <a:off x="10667197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5" name="Рисунок 4" descr="Изображение выглядит как игрушка, смотрит, день рождения, тор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3E9FCAF-1E2B-4013-BEA3-4C253B2A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101" y="1479286"/>
            <a:ext cx="6729047" cy="39266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E76470C-7B16-4ECC-AE33-11DF6391A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20646" y="2930907"/>
            <a:ext cx="683987" cy="70224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6" name="Изображение 10" descr="FNS_vizitka_for_rukovodstv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577" y="196529"/>
            <a:ext cx="1872208" cy="194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2477876" y="512514"/>
            <a:ext cx="9729275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РУКОВОДИТЕЛЬ УФНС РОССИИ ПО ХАНТЫ-МАНСИЙСКОМУ АВТОНОМНОМУ ОКРУГУ – ЮГРЕ </a:t>
            </a:r>
          </a:p>
          <a:p>
            <a:pPr defTabSz="1218936"/>
            <a:r>
              <a:rPr lang="ru-RU" b="1" err="1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М.М</a:t>
            </a:r>
            <a:r>
              <a:rPr lang="ru-RU" b="1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. Бирюк</a:t>
            </a:r>
            <a:endParaRPr lang="ru-RU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49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1" y="0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184992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ОБ ИТОГАХ РАБОТЫ УФНС РОССИИ ПО ХАНТЫ-МАНСИЙСКОМУ АВТОНОМНОМУ ОКРУГУ-ЮГРЕ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6882865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ВЫПОЛНЕНИЕ ПЛАНОВЫХ ЗАДАНИЙ </a:t>
            </a:r>
          </a:p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КВАРТАЛ 2023 ПО СУРГУТСКОМУ РАЙОНУ, МЛН РУБ.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Заголовок 2"/>
          <p:cNvSpPr txBox="1">
            <a:spLocks/>
          </p:cNvSpPr>
          <p:nvPr/>
        </p:nvSpPr>
        <p:spPr bwMode="auto">
          <a:xfrm>
            <a:off x="301781" y="5258816"/>
            <a:ext cx="11194025" cy="152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3807" rIns="0" bIns="4380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230109">
              <a:defRPr/>
            </a:pPr>
            <a:r>
              <a:rPr lang="ru-RU" altLang="ru-RU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ПАРАМЕТРЫ </a:t>
            </a:r>
            <a:r>
              <a:rPr lang="ru-RU" altLang="ru-RU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МЕСТНОГО БЮДЖЕТА СУРГУТСКОГО РАЙОНА </a:t>
            </a:r>
          </a:p>
          <a:p>
            <a:pPr algn="ctr" defTabSz="1230109">
              <a:defRPr/>
            </a:pPr>
            <a:r>
              <a:rPr lang="ru-RU" altLang="ru-RU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2023 ГОД ИСПОЛНЕНЫ </a:t>
            </a:r>
            <a:r>
              <a:rPr lang="ru-RU" altLang="ru-RU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altLang="ru-RU" sz="23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25,2%</a:t>
            </a:r>
            <a:r>
              <a:rPr lang="ru-RU" altLang="ru-RU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(БЮДЖЕТ </a:t>
            </a:r>
            <a:r>
              <a:rPr lang="ru-RU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5,7 млрд </a:t>
            </a:r>
            <a:r>
              <a:rPr lang="ru-RU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руб., </a:t>
            </a:r>
            <a:r>
              <a:rPr lang="ru-RU" sz="2300" cap="all" dirty="0">
                <a:solidFill>
                  <a:schemeClr val="accent5">
                    <a:lumMod val="75000"/>
                  </a:schemeClr>
                </a:solidFill>
                <a:latin typeface="+mn-lt"/>
                <a:cs typeface="+mj-cs"/>
              </a:rPr>
              <a:t>фактически поступило – </a:t>
            </a:r>
            <a:r>
              <a:rPr lang="ru-RU" sz="2300" cap="all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j-cs"/>
              </a:rPr>
              <a:t>1,4 млрд </a:t>
            </a:r>
            <a:r>
              <a:rPr lang="ru-RU" sz="2300" cap="all" dirty="0">
                <a:solidFill>
                  <a:schemeClr val="accent5">
                    <a:lumMod val="75000"/>
                  </a:schemeClr>
                </a:solidFill>
                <a:latin typeface="+mn-lt"/>
                <a:cs typeface="+mj-cs"/>
              </a:rPr>
              <a:t>руб.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altLang="ru-RU" sz="2300" cap="all" dirty="0">
              <a:solidFill>
                <a:schemeClr val="accent5">
                  <a:lumMod val="75000"/>
                </a:schemeClr>
              </a:solidFill>
              <a:latin typeface="+mn-lt"/>
              <a:cs typeface="+mj-cs"/>
            </a:endParaRPr>
          </a:p>
        </p:txBody>
      </p:sp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154352650"/>
              </p:ext>
            </p:extLst>
          </p:nvPr>
        </p:nvGraphicFramePr>
        <p:xfrm>
          <a:off x="190550" y="1368822"/>
          <a:ext cx="7416823" cy="388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7" name="Rectangle: Rounded Corners 11">
            <a:extLst>
              <a:ext uri="{FF2B5EF4-FFF2-40B4-BE49-F238E27FC236}">
                <a16:creationId xmlns="" xmlns:a16="http://schemas.microsoft.com/office/drawing/2014/main" id="{2AB3E75E-FD44-4D4A-828A-62DD42B54CE2}"/>
              </a:ext>
            </a:extLst>
          </p:cNvPr>
          <p:cNvSpPr/>
          <p:nvPr/>
        </p:nvSpPr>
        <p:spPr>
          <a:xfrm>
            <a:off x="9738134" y="59883"/>
            <a:ext cx="749285" cy="2707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r>
              <a:rPr lang="ru-RU" sz="1100" dirty="0" smtClean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БЮДЖЕТ</a:t>
            </a:r>
            <a:endParaRPr lang="en-US" sz="1100" dirty="0">
              <a:solidFill>
                <a:prstClr val="white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8" name="Rectangle: Rounded Corners 1">
            <a:extLst>
              <a:ext uri="{FF2B5EF4-FFF2-40B4-BE49-F238E27FC236}">
                <a16:creationId xmlns="" xmlns:a16="http://schemas.microsoft.com/office/drawing/2014/main" id="{622D88B9-809E-4324-9096-F27F1B83DABF}"/>
              </a:ext>
            </a:extLst>
          </p:cNvPr>
          <p:cNvSpPr/>
          <p:nvPr/>
        </p:nvSpPr>
        <p:spPr>
          <a:xfrm>
            <a:off x="9738134" y="378478"/>
            <a:ext cx="749285" cy="27074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202</a:t>
            </a:r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prstClr val="white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0" name="Кольцо 29"/>
          <p:cNvSpPr/>
          <p:nvPr/>
        </p:nvSpPr>
        <p:spPr>
          <a:xfrm>
            <a:off x="8744289" y="1669669"/>
            <a:ext cx="3140761" cy="2793948"/>
          </a:xfrm>
          <a:prstGeom prst="don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91" tIns="43845" rIns="87691" bIns="43845" anchor="ctr"/>
          <a:lstStyle/>
          <a:p>
            <a:pPr algn="ctr">
              <a:defRPr/>
            </a:pP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9025951" y="1917626"/>
            <a:ext cx="2577438" cy="23268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91" tIns="43845" rIns="87691" bIns="4384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9871473" y="2663408"/>
            <a:ext cx="886392" cy="806469"/>
          </a:xfrm>
          <a:prstGeom prst="rect">
            <a:avLst/>
          </a:prstGeom>
        </p:spPr>
        <p:txBody>
          <a:bodyPr wrap="none" lIns="99911" tIns="49956" rIns="99911" bIns="49956" anchor="ctr"/>
          <a:lstStyle/>
          <a:p>
            <a:pPr algn="ctr" defTabSz="999091">
              <a:defRPr/>
            </a:pPr>
            <a:r>
              <a:rPr lang="ru-RU" sz="6900" dirty="0" smtClean="0">
                <a:solidFill>
                  <a:srgbClr val="143976"/>
                </a:solidFill>
                <a:latin typeface="Arial Narrow" panose="020B0606020202030204" pitchFamily="34" charset="0"/>
                <a:ea typeface="+mj-ea"/>
                <a:cs typeface="+mj-cs"/>
              </a:rPr>
              <a:t>5 682</a:t>
            </a:r>
            <a:endParaRPr lang="ru-RU" sz="6900" dirty="0">
              <a:solidFill>
                <a:srgbClr val="143976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999091">
              <a:defRPr/>
            </a:pPr>
            <a:r>
              <a:rPr lang="ru-RU" sz="2300" dirty="0" smtClean="0">
                <a:solidFill>
                  <a:srgbClr val="143976"/>
                </a:solidFill>
                <a:latin typeface="Arial Narrow" panose="020B0606020202030204" pitchFamily="34" charset="0"/>
                <a:ea typeface="+mj-ea"/>
                <a:cs typeface="+mj-cs"/>
              </a:rPr>
              <a:t>БЮДЖЕТ</a:t>
            </a:r>
          </a:p>
          <a:p>
            <a:pPr algn="ctr" defTabSz="999091">
              <a:defRPr/>
            </a:pPr>
            <a:r>
              <a:rPr lang="ru-RU" sz="2300" dirty="0" smtClean="0">
                <a:solidFill>
                  <a:srgbClr val="143976"/>
                </a:solidFill>
                <a:latin typeface="Arial Narrow" panose="020B0606020202030204" pitchFamily="34" charset="0"/>
                <a:ea typeface="+mj-ea"/>
                <a:cs typeface="+mj-cs"/>
              </a:rPr>
              <a:t>НА 2023 ГОД</a:t>
            </a:r>
            <a:endParaRPr lang="ru-RU" sz="2300" dirty="0">
              <a:solidFill>
                <a:srgbClr val="143976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348" y="829183"/>
            <a:ext cx="595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ИСПОЛНЕНИЕ БЮДЖЕТНЫХ НАЗНАЧЕНИЙ ЗА 1 КВАРТАЛ 2023 ГОДА В РАЗРЕЗЕ ОСНОВНЫХ НАЛОГОВ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1185133" y="1368823"/>
            <a:ext cx="886825" cy="3008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+ 0,4%</a:t>
            </a:r>
            <a:endParaRPr lang="ru-RU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2090516" y="3580216"/>
            <a:ext cx="886825" cy="3008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+ 33,3%</a:t>
            </a:r>
            <a:endParaRPr lang="ru-RU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3574926" y="3522340"/>
            <a:ext cx="886825" cy="3008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+ 14,6%</a:t>
            </a:r>
            <a:endParaRPr lang="ru-RU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5015086" y="3580216"/>
            <a:ext cx="886825" cy="3008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+ 33,3%</a:t>
            </a:r>
            <a:endParaRPr lang="ru-RU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6575912" y="3593112"/>
            <a:ext cx="886825" cy="3008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- 30,0%</a:t>
            </a:r>
            <a:endParaRPr lang="ru-RU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11639822" y="6438001"/>
            <a:ext cx="408074" cy="263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13</a:t>
            </a:r>
            <a:endParaRPr lang="ru-RU" sz="1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73" y="-30319"/>
            <a:ext cx="989063" cy="96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Арка 1"/>
          <p:cNvSpPr/>
          <p:nvPr/>
        </p:nvSpPr>
        <p:spPr>
          <a:xfrm rot="5400000">
            <a:off x="8889972" y="1569454"/>
            <a:ext cx="2887444" cy="3062955"/>
          </a:xfrm>
          <a:prstGeom prst="blockArc">
            <a:avLst>
              <a:gd name="adj1" fmla="val 10774012"/>
              <a:gd name="adj2" fmla="val 16118353"/>
              <a:gd name="adj3" fmla="val 8649"/>
            </a:avLst>
          </a:prstGeom>
          <a:solidFill>
            <a:srgbClr val="2B95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2" y="2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56" tIns="46278" rIns="92556" bIns="46278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115288" y="4941962"/>
            <a:ext cx="5373865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51629" y="-17775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56" tIns="46278" rIns="92556" bIns="46278" rtlCol="0" anchor="ctr"/>
          <a:lstStyle/>
          <a:p>
            <a:pPr algn="ctr" defTabSz="1234632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855272" y="-11835"/>
            <a:ext cx="938240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56" tIns="46278" rIns="92556" bIns="46278" rtlCol="0" anchor="ctr"/>
          <a:lstStyle/>
          <a:p>
            <a:pPr algn="ctr" defTabSz="1234632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2"/>
            <a:ext cx="2184992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ОБ ИТОГАХ РАБОТЫ УФНС РОССИИ ПО ХАНТЫ-МАНСИЙСКОМУ АВТОНОМНОМУ ОКРУГУ-ЮГРЕ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3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56" tIns="46278" rIns="92556" bIns="46278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7"/>
            <a:ext cx="8239089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7337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ИНДИКАТОРЫ ЭКОНОМИКИ  ПО ПОКАЗАТЕЛЮ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ДИНАМИКИ</a:t>
            </a:r>
          </a:p>
          <a:p>
            <a:pPr>
              <a:spcBef>
                <a:spcPts val="0"/>
              </a:spcBef>
              <a:tabLst>
                <a:tab pos="347337" algn="l"/>
              </a:tabLst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КОЛИЧЕСТВА НАЛОГОПЛАТЕЛЬЩИКОВ, ЕД.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966" y="989786"/>
            <a:ext cx="5373865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2321" y="1013108"/>
            <a:ext cx="203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Количество ИП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013" y="1197774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atin typeface="Arial Narrow" panose="020B0606020202030204" pitchFamily="34" charset="0"/>
              </a:rPr>
              <a:t>5 948ед.</a:t>
            </a:r>
            <a:endParaRPr lang="ru-RU" sz="3800" b="1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7159" y="1826228"/>
            <a:ext cx="502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latin typeface="Arial Narrow" panose="020B0606020202030204" pitchFamily="34" charset="0"/>
              </a:rPr>
              <a:t>а 01.01.2023 к 01.01.2022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259" y="1826228"/>
            <a:ext cx="1534915" cy="2616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4822" y="1777586"/>
            <a:ext cx="1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 </a:t>
            </a:r>
            <a:r>
              <a:rPr lang="en-US" dirty="0" smtClean="0"/>
              <a:t>0</a:t>
            </a:r>
            <a:r>
              <a:rPr lang="ru-RU" dirty="0" smtClean="0"/>
              <a:t>,33%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4774" y="2964850"/>
            <a:ext cx="5373865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30289" y="2994923"/>
            <a:ext cx="458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Количество «</a:t>
            </a:r>
            <a:r>
              <a:rPr lang="ru-RU" dirty="0" err="1" smtClean="0">
                <a:latin typeface="Arial Narrow" panose="020B0606020202030204" pitchFamily="34" charset="0"/>
              </a:rPr>
              <a:t>самозанятых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923" y="3179589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atin typeface="Arial Narrow" panose="020B0606020202030204" pitchFamily="34" charset="0"/>
              </a:rPr>
              <a:t>11 385 ед.</a:t>
            </a:r>
            <a:endParaRPr lang="ru-RU" sz="3800" b="1" dirty="0"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5811" y="3756492"/>
            <a:ext cx="502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latin typeface="Arial Narrow" panose="020B0606020202030204" pitchFamily="34" charset="0"/>
              </a:rPr>
              <a:t>а 01.04.2023 к 01.04.2022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4222" y="3785651"/>
            <a:ext cx="1534915" cy="2616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32626" y="3727022"/>
            <a:ext cx="1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+ 56,9%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078043" y="990443"/>
            <a:ext cx="5373865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146003" y="990443"/>
            <a:ext cx="203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Количество ЮЛ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65493" y="1149338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atin typeface="Arial Narrow" panose="020B0606020202030204" pitchFamily="34" charset="0"/>
              </a:rPr>
              <a:t>2 739 ед.</a:t>
            </a:r>
            <a:endParaRPr lang="ru-RU" sz="3800" b="1" dirty="0"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32865" y="1745231"/>
            <a:ext cx="502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latin typeface="Arial Narrow" panose="020B0606020202030204" pitchFamily="34" charset="0"/>
              </a:rPr>
              <a:t>а 01.01.2023 к 01.01.2022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253070" y="1791397"/>
            <a:ext cx="1534915" cy="2616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232865" y="1723943"/>
            <a:ext cx="1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+ 3,43%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051562" y="2965243"/>
            <a:ext cx="5373865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096687" y="2992130"/>
            <a:ext cx="203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Субъекты МСП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19523" y="3172480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atin typeface="Arial Narrow" panose="020B0606020202030204" pitchFamily="34" charset="0"/>
              </a:rPr>
              <a:t>7 213 ед.</a:t>
            </a:r>
            <a:endParaRPr lang="ru-RU" sz="3800" b="1" dirty="0">
              <a:latin typeface="Arial Narrow" panose="020B0606020202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06384" y="3758115"/>
            <a:ext cx="502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latin typeface="Arial Narrow" panose="020B0606020202030204" pitchFamily="34" charset="0"/>
              </a:rPr>
              <a:t>а 01.01.2023 к 01.01.2022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144765" y="3779574"/>
            <a:ext cx="1534915" cy="2616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111697" y="3722921"/>
            <a:ext cx="1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- 1,30%</a:t>
            </a:r>
            <a:endParaRPr lang="ru-RU" dirty="0"/>
          </a:p>
        </p:txBody>
      </p:sp>
      <p:sp>
        <p:nvSpPr>
          <p:cNvPr id="51" name="TextBox 1"/>
          <p:cNvSpPr txBox="1"/>
          <p:nvPr/>
        </p:nvSpPr>
        <p:spPr>
          <a:xfrm>
            <a:off x="11639822" y="6438001"/>
            <a:ext cx="408074" cy="263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14</a:t>
            </a:r>
            <a:endParaRPr lang="ru-RU" sz="1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73" y="-30319"/>
            <a:ext cx="989063" cy="96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19322" y="4941962"/>
            <a:ext cx="5373865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54837" y="4967825"/>
            <a:ext cx="51348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 Narrow" panose="020B0606020202030204" pitchFamily="34" charset="0"/>
              </a:rPr>
              <a:t>Задолженность перед бюджетом, всего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2674" y="5136347"/>
            <a:ext cx="33517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atin typeface="Arial Narrow" panose="020B0606020202030204" pitchFamily="34" charset="0"/>
              </a:rPr>
              <a:t>2 734 млн руб.</a:t>
            </a:r>
            <a:endParaRPr lang="ru-RU" sz="3800" b="1" dirty="0"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0436" y="5725519"/>
            <a:ext cx="502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latin typeface="Arial Narrow" panose="020B0606020202030204" pitchFamily="34" charset="0"/>
              </a:rPr>
              <a:t>а 01.01.2023 к 01.01.2022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83509" y="5755218"/>
            <a:ext cx="1534915" cy="2616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54837" y="5694742"/>
            <a:ext cx="1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+ 24,04%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6089780" y="4967825"/>
            <a:ext cx="51348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 Narrow" panose="020B0606020202030204" pitchFamily="34" charset="0"/>
              </a:rPr>
              <a:t>Соотношение налогового долга к поступлениям (</a:t>
            </a:r>
            <a:r>
              <a:rPr lang="en-US" sz="1700" dirty="0" smtClean="0">
                <a:latin typeface="Arial Narrow" panose="020B0606020202030204" pitchFamily="34" charset="0"/>
              </a:rPr>
              <a:t>DTI</a:t>
            </a:r>
            <a:r>
              <a:rPr lang="ru-RU" sz="1700" dirty="0" smtClean="0">
                <a:latin typeface="Arial Narrow" panose="020B0606020202030204" pitchFamily="34" charset="0"/>
              </a:rPr>
              <a:t>)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89780" y="5144796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atin typeface="Arial Narrow" panose="020B0606020202030204" pitchFamily="34" charset="0"/>
              </a:rPr>
              <a:t>2,01%</a:t>
            </a:r>
            <a:endParaRPr lang="ru-RU" sz="3800" b="1" dirty="0"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26757" y="5735014"/>
            <a:ext cx="502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latin typeface="Arial Narrow" panose="020B0606020202030204" pitchFamily="34" charset="0"/>
              </a:rPr>
              <a:t>а 01.01.2023 к 01.01.2022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214260" y="5758950"/>
            <a:ext cx="1534915" cy="2616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160412" y="5717825"/>
            <a:ext cx="1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+ 9,2 </a:t>
            </a:r>
            <a:r>
              <a:rPr lang="ru-RU" dirty="0" err="1" smtClean="0"/>
              <a:t>п.п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2" name="Диаграмма 61"/>
          <p:cNvGraphicFramePr/>
          <p:nvPr>
            <p:extLst>
              <p:ext uri="{D42A27DB-BD31-4B8C-83A1-F6EECF244321}">
                <p14:modId xmlns:p14="http://schemas.microsoft.com/office/powerpoint/2010/main" val="548676299"/>
              </p:ext>
            </p:extLst>
          </p:nvPr>
        </p:nvGraphicFramePr>
        <p:xfrm>
          <a:off x="-56941" y="4841042"/>
          <a:ext cx="5914531" cy="201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14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-6417" y="-25875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829533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184992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ОБ ИТОГАХ РАБОТЫ УФНС РОССИИ ПО ХАНТЫ-МАНСИЙСКОМУ АВТОНОМНОМУ ОКРУГУ-ЮГРЕ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7" y="-17778"/>
            <a:ext cx="9335145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ИНДИКАТОРЫ ДЕЯТЕЛЬНОСТИ ПО </a:t>
            </a: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ПОКАЗАТЕЛЯМ </a:t>
            </a:r>
            <a:r>
              <a:rPr lang="ru-RU" sz="1800" b="1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ДОСУДЕБНОЙ </a:t>
            </a:r>
            <a:endParaRPr lang="ru-RU" sz="1800" b="1" dirty="0" smtClean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СУДЕБНОЙ РАБОТЫ</a:t>
            </a:r>
            <a:r>
              <a:rPr lang="en-US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СУРГУТСКОМУ РАЙОНУ</a:t>
            </a: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6198" y="1493007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390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667614685"/>
              </p:ext>
            </p:extLst>
          </p:nvPr>
        </p:nvGraphicFramePr>
        <p:xfrm>
          <a:off x="5935369" y="774730"/>
          <a:ext cx="6112527" cy="288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" name="TextBox 1"/>
          <p:cNvSpPr txBox="1"/>
          <p:nvPr/>
        </p:nvSpPr>
        <p:spPr>
          <a:xfrm>
            <a:off x="11639822" y="6438001"/>
            <a:ext cx="408074" cy="263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18</a:t>
            </a:r>
            <a:endParaRPr lang="ru-RU" sz="1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8065" y="1628155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6914" y="1628155"/>
            <a:ext cx="5373865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65913" y="1628155"/>
            <a:ext cx="51348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 Narrow" panose="020B0606020202030204" pitchFamily="34" charset="0"/>
              </a:rPr>
              <a:t>Рассмотрено </a:t>
            </a:r>
            <a:r>
              <a:rPr lang="ru-RU" sz="1700" dirty="0" smtClean="0">
                <a:latin typeface="Arial Narrow" panose="020B0606020202030204" pitchFamily="34" charset="0"/>
              </a:rPr>
              <a:t>жалоб (все категории)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5914" y="1812821"/>
            <a:ext cx="33517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atin typeface="Arial Narrow" panose="020B0606020202030204" pitchFamily="34" charset="0"/>
              </a:rPr>
              <a:t>42 шт.</a:t>
            </a:r>
            <a:endParaRPr lang="ru-RU" sz="3800" b="1" dirty="0"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7302" y="2482959"/>
            <a:ext cx="502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latin typeface="Arial Narrow" panose="020B0606020202030204" pitchFamily="34" charset="0"/>
              </a:rPr>
              <a:t>а 01.01.2023 к 01.01.2022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8324" y="2529124"/>
            <a:ext cx="1534915" cy="2616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57812" y="2475263"/>
            <a:ext cx="1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- 14,29%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072370" y="4612233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1219" y="4612232"/>
            <a:ext cx="5373865" cy="149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10218" y="4612233"/>
            <a:ext cx="51348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 Narrow" panose="020B0606020202030204" pitchFamily="34" charset="0"/>
              </a:rPr>
              <a:t>Количество судебных споров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0218" y="4796899"/>
            <a:ext cx="50236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atin typeface="Arial Narrow" panose="020B0606020202030204" pitchFamily="34" charset="0"/>
              </a:rPr>
              <a:t>14 </a:t>
            </a:r>
            <a:r>
              <a:rPr lang="ru-RU" sz="3800" b="1" dirty="0" smtClean="0">
                <a:latin typeface="Arial Narrow" panose="020B0606020202030204" pitchFamily="34" charset="0"/>
              </a:rPr>
              <a:t>шт. 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71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,4% в пользу НО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1607" y="5714305"/>
            <a:ext cx="502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latin typeface="Arial Narrow" panose="020B0606020202030204" pitchFamily="34" charset="0"/>
              </a:rPr>
              <a:t>а 01.01.2023 к 01.01.2022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3061" y="5669676"/>
            <a:ext cx="1534915" cy="3077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65913" y="5649726"/>
            <a:ext cx="1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+ 16,67%</a:t>
            </a:r>
            <a:endParaRPr lang="ru-RU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73" y="-30319"/>
            <a:ext cx="989063" cy="96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494370887"/>
              </p:ext>
            </p:extLst>
          </p:nvPr>
        </p:nvGraphicFramePr>
        <p:xfrm>
          <a:off x="5935369" y="3874524"/>
          <a:ext cx="6112527" cy="288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TextBox 1"/>
          <p:cNvSpPr txBox="1"/>
          <p:nvPr/>
        </p:nvSpPr>
        <p:spPr>
          <a:xfrm>
            <a:off x="6396304" y="5114857"/>
            <a:ext cx="816116" cy="307352"/>
          </a:xfrm>
          <a:prstGeom prst="rect">
            <a:avLst/>
          </a:prstGeom>
        </p:spPr>
        <p:txBody>
          <a:bodyPr wrap="square" rtlCol="0"/>
          <a:lstStyle>
            <a:defPPr>
              <a:defRPr lang="ru-RU"/>
            </a:defPPr>
            <a:lvl1pPr indent="0">
              <a:defRPr sz="1400" b="1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1600" dirty="0" smtClean="0"/>
              <a:t>60,0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35" name="TextBox 1"/>
          <p:cNvSpPr txBox="1"/>
          <p:nvPr/>
        </p:nvSpPr>
        <p:spPr>
          <a:xfrm>
            <a:off x="7480438" y="4556193"/>
            <a:ext cx="816116" cy="307352"/>
          </a:xfrm>
          <a:prstGeom prst="rect">
            <a:avLst/>
          </a:prstGeom>
        </p:spPr>
        <p:txBody>
          <a:bodyPr wrap="square" rtlCol="0"/>
          <a:lstStyle>
            <a:defPPr>
              <a:defRPr lang="ru-RU"/>
            </a:defPPr>
            <a:lvl1pPr indent="0">
              <a:defRPr sz="1400" b="1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1600" dirty="0" smtClean="0"/>
              <a:t>100,0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40" name="TextBox 1"/>
          <p:cNvSpPr txBox="1"/>
          <p:nvPr/>
        </p:nvSpPr>
        <p:spPr>
          <a:xfrm>
            <a:off x="8327454" y="4961181"/>
            <a:ext cx="816116" cy="307352"/>
          </a:xfrm>
          <a:prstGeom prst="rect">
            <a:avLst/>
          </a:prstGeom>
        </p:spPr>
        <p:txBody>
          <a:bodyPr wrap="square" rtlCol="0"/>
          <a:lstStyle>
            <a:defPPr>
              <a:defRPr lang="ru-RU"/>
            </a:defPPr>
            <a:lvl1pPr indent="0">
              <a:defRPr sz="1400" b="1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1600" dirty="0" smtClean="0"/>
              <a:t>100,0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44" name="TextBox 1"/>
          <p:cNvSpPr txBox="1"/>
          <p:nvPr/>
        </p:nvSpPr>
        <p:spPr>
          <a:xfrm>
            <a:off x="9479582" y="4309377"/>
            <a:ext cx="816116" cy="307352"/>
          </a:xfrm>
          <a:prstGeom prst="rect">
            <a:avLst/>
          </a:prstGeom>
        </p:spPr>
        <p:txBody>
          <a:bodyPr wrap="square" rtlCol="0"/>
          <a:lstStyle>
            <a:defPPr>
              <a:defRPr lang="ru-RU"/>
            </a:defPPr>
            <a:lvl1pPr indent="0">
              <a:defRPr sz="1400" b="1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1600" dirty="0" smtClean="0"/>
              <a:t>75,0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46" name="TextBox 1"/>
          <p:cNvSpPr txBox="1"/>
          <p:nvPr/>
        </p:nvSpPr>
        <p:spPr>
          <a:xfrm>
            <a:off x="10487694" y="4149874"/>
            <a:ext cx="816116" cy="307352"/>
          </a:xfrm>
          <a:prstGeom prst="rect">
            <a:avLst/>
          </a:prstGeom>
        </p:spPr>
        <p:txBody>
          <a:bodyPr wrap="square" rtlCol="0"/>
          <a:lstStyle>
            <a:defPPr>
              <a:defRPr lang="ru-RU"/>
            </a:defPPr>
            <a:lvl1pPr indent="0">
              <a:defRPr sz="1400" b="1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1600" dirty="0" smtClean="0"/>
              <a:t>71,4%</a:t>
            </a:r>
            <a:endParaRPr lang="ru-RU" sz="1600" dirty="0"/>
          </a:p>
        </p:txBody>
      </p:sp>
      <p:sp>
        <p:nvSpPr>
          <p:cNvPr id="51" name="TextBox 1"/>
          <p:cNvSpPr txBox="1"/>
          <p:nvPr/>
        </p:nvSpPr>
        <p:spPr>
          <a:xfrm>
            <a:off x="11257393" y="4803249"/>
            <a:ext cx="816116" cy="307352"/>
          </a:xfrm>
          <a:prstGeom prst="rect">
            <a:avLst/>
          </a:prstGeom>
        </p:spPr>
        <p:txBody>
          <a:bodyPr wrap="square" rtlCol="0"/>
          <a:lstStyle>
            <a:defPPr>
              <a:defRPr lang="ru-RU"/>
            </a:defPPr>
            <a:lvl1pPr indent="0">
              <a:defRPr sz="1400" b="1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1600" dirty="0" smtClean="0"/>
              <a:t>100,0</a:t>
            </a:r>
            <a:r>
              <a:rPr lang="ru-RU" sz="1600" dirty="0" smtClean="0"/>
              <a:t>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889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2" y="45255"/>
            <a:ext cx="12229806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184992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ОБ ИТОГАХ РАБОТЫ УФНС РОССИИ ПО ХАНТЫ-МАНСИЙСКОМУ АВТОНОМНОМУ ОКРУГУ-ЮГРЕ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8295333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ПОСТУПЛЕНИЙ В РАЗРЕЗЕ ОСНОВНЫХ НАЛОГОВ</a:t>
            </a:r>
            <a:r>
              <a:rPr lang="en-US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1800" b="1" dirty="0" smtClean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МЕСТНОГО БЮДЖЕТА, МЛРД РУБ.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: Rounded Corners 11">
            <a:extLst>
              <a:ext uri="{FF2B5EF4-FFF2-40B4-BE49-F238E27FC236}">
                <a16:creationId xmlns:a16="http://schemas.microsoft.com/office/drawing/2014/main" xmlns="" id="{2AB3E75E-FD44-4D4A-828A-62DD42B54CE2}"/>
              </a:ext>
            </a:extLst>
          </p:cNvPr>
          <p:cNvSpPr/>
          <p:nvPr/>
        </p:nvSpPr>
        <p:spPr>
          <a:xfrm>
            <a:off x="8402165" y="5769640"/>
            <a:ext cx="688062" cy="2707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202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prstClr val="white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1">
            <a:extLst>
              <a:ext uri="{FF2B5EF4-FFF2-40B4-BE49-F238E27FC236}">
                <a16:creationId xmlns:a16="http://schemas.microsoft.com/office/drawing/2014/main" xmlns="" id="{622D88B9-809E-4324-9096-F27F1B83DABF}"/>
              </a:ext>
            </a:extLst>
          </p:cNvPr>
          <p:cNvSpPr/>
          <p:nvPr/>
        </p:nvSpPr>
        <p:spPr>
          <a:xfrm>
            <a:off x="8402165" y="6088235"/>
            <a:ext cx="688062" cy="27074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202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prstClr val="white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0962" y="971804"/>
            <a:ext cx="7403518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п</a:t>
            </a: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 налогоплательщикам, осуществляющим деятельность на </a:t>
            </a:r>
          </a:p>
          <a:p>
            <a:pPr algn="ctr" defTabSz="970303"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территории г. Сургута</a:t>
            </a: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07573" y="940666"/>
            <a:ext cx="2782839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п</a:t>
            </a: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 Ханты-Мансийскому </a:t>
            </a:r>
          </a:p>
          <a:p>
            <a:pPr algn="ctr" defTabSz="970303"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автономному округу - Югре</a:t>
            </a: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623598" y="1618838"/>
            <a:ext cx="0" cy="4973017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 bwMode="auto">
          <a:xfrm>
            <a:off x="9999975" y="1767781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en-US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13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,3%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9999975" y="2777941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4,4%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9999975" y="3959011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12,1%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9982952" y="4943634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31,6%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10016312" y="5954644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11,0%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11639822" y="6438001"/>
            <a:ext cx="408074" cy="263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20</a:t>
            </a:r>
            <a:endParaRPr lang="ru-RU" sz="1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568113911"/>
              </p:ext>
            </p:extLst>
          </p:nvPr>
        </p:nvGraphicFramePr>
        <p:xfrm>
          <a:off x="51629" y="1409367"/>
          <a:ext cx="9283937" cy="540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Прямоугольник 44"/>
          <p:cNvSpPr/>
          <p:nvPr/>
        </p:nvSpPr>
        <p:spPr bwMode="auto">
          <a:xfrm>
            <a:off x="8402165" y="1910797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45,3%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2352562" y="2777942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4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,1%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2710830" y="3959012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12,2%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2352563" y="4943634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52,0%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4892721" y="5981930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6,1%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Блок-схема: перфолента 52"/>
          <p:cNvSpPr/>
          <p:nvPr/>
        </p:nvSpPr>
        <p:spPr>
          <a:xfrm rot="16140000">
            <a:off x="6912221" y="1671720"/>
            <a:ext cx="385708" cy="28485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перфолента 53"/>
          <p:cNvSpPr/>
          <p:nvPr/>
        </p:nvSpPr>
        <p:spPr>
          <a:xfrm rot="16140000">
            <a:off x="5616077" y="2077765"/>
            <a:ext cx="385708" cy="28485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1" y="-23231"/>
            <a:ext cx="1039812" cy="101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1" y="0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184992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ОБ ИТОГАХ РАБОТЫ УФНС РОССИИ ПО ХАНТЫ-МАНСИЙСКОМУ АВТОНОМНОМУ ОКРУГУ-ЮГРЕ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6882865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ВЫПОЛНЕНИЕ ПЛАНОВЫХ ЗАДАНИЙ </a:t>
            </a:r>
          </a:p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КВАРТАЛ 2023 ПО Г. СУРГУТУ, МЛН РУБ.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Заголовок 2"/>
          <p:cNvSpPr txBox="1">
            <a:spLocks/>
          </p:cNvSpPr>
          <p:nvPr/>
        </p:nvSpPr>
        <p:spPr bwMode="auto">
          <a:xfrm>
            <a:off x="301781" y="5258816"/>
            <a:ext cx="11542077" cy="152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3807" rIns="0" bIns="4380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230109">
              <a:defRPr/>
            </a:pPr>
            <a:r>
              <a:rPr lang="ru-RU" altLang="ru-RU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ПАРАМЕТРЫ </a:t>
            </a:r>
            <a:r>
              <a:rPr lang="ru-RU" altLang="ru-RU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МЕСТНОГО БЮДЖЕТА </a:t>
            </a:r>
          </a:p>
          <a:p>
            <a:pPr algn="ctr" defTabSz="1230109">
              <a:defRPr/>
            </a:pPr>
            <a:r>
              <a:rPr lang="ru-RU" altLang="ru-RU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Г. СУРГУТА НА 2023 ГОД ИСПОЛНЕНЫ </a:t>
            </a:r>
            <a:r>
              <a:rPr lang="ru-RU" altLang="ru-RU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altLang="ru-RU" sz="23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18,0%</a:t>
            </a:r>
            <a:r>
              <a:rPr lang="ru-RU" altLang="ru-RU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(БЮДЖЕТ </a:t>
            </a:r>
            <a:r>
              <a:rPr lang="ru-RU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2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13,1 млрд </a:t>
            </a:r>
            <a:r>
              <a:rPr lang="ru-RU" sz="2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руб., </a:t>
            </a:r>
            <a:r>
              <a:rPr lang="ru-RU" sz="2300" cap="all" dirty="0">
                <a:solidFill>
                  <a:schemeClr val="accent5">
                    <a:lumMod val="75000"/>
                  </a:schemeClr>
                </a:solidFill>
                <a:latin typeface="+mn-lt"/>
                <a:cs typeface="+mj-cs"/>
              </a:rPr>
              <a:t>фактически поступило – </a:t>
            </a:r>
            <a:r>
              <a:rPr lang="ru-RU" sz="2300" cap="all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j-cs"/>
              </a:rPr>
              <a:t>2,4 млрд </a:t>
            </a:r>
            <a:r>
              <a:rPr lang="ru-RU" sz="2300" cap="all" dirty="0">
                <a:solidFill>
                  <a:schemeClr val="accent5">
                    <a:lumMod val="75000"/>
                  </a:schemeClr>
                </a:solidFill>
                <a:latin typeface="+mn-lt"/>
                <a:cs typeface="+mj-cs"/>
              </a:rPr>
              <a:t>руб.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altLang="ru-RU" sz="2300" cap="all" dirty="0">
              <a:solidFill>
                <a:schemeClr val="accent5">
                  <a:lumMod val="75000"/>
                </a:schemeClr>
              </a:solidFill>
              <a:latin typeface="+mn-lt"/>
              <a:cs typeface="+mj-cs"/>
            </a:endParaRPr>
          </a:p>
        </p:txBody>
      </p:sp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442727992"/>
              </p:ext>
            </p:extLst>
          </p:nvPr>
        </p:nvGraphicFramePr>
        <p:xfrm>
          <a:off x="190550" y="1368822"/>
          <a:ext cx="7416823" cy="388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7" name="Rectangle: Rounded Corners 11">
            <a:extLst>
              <a:ext uri="{FF2B5EF4-FFF2-40B4-BE49-F238E27FC236}">
                <a16:creationId xmlns="" xmlns:a16="http://schemas.microsoft.com/office/drawing/2014/main" id="{2AB3E75E-FD44-4D4A-828A-62DD42B54CE2}"/>
              </a:ext>
            </a:extLst>
          </p:cNvPr>
          <p:cNvSpPr/>
          <p:nvPr/>
        </p:nvSpPr>
        <p:spPr>
          <a:xfrm>
            <a:off x="9738134" y="59883"/>
            <a:ext cx="749285" cy="2707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r>
              <a:rPr lang="ru-RU" sz="1100" dirty="0" smtClean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БЮДЖЕТ</a:t>
            </a:r>
            <a:endParaRPr lang="en-US" sz="1100" dirty="0">
              <a:solidFill>
                <a:prstClr val="white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8" name="Rectangle: Rounded Corners 1">
            <a:extLst>
              <a:ext uri="{FF2B5EF4-FFF2-40B4-BE49-F238E27FC236}">
                <a16:creationId xmlns="" xmlns:a16="http://schemas.microsoft.com/office/drawing/2014/main" id="{622D88B9-809E-4324-9096-F27F1B83DABF}"/>
              </a:ext>
            </a:extLst>
          </p:cNvPr>
          <p:cNvSpPr/>
          <p:nvPr/>
        </p:nvSpPr>
        <p:spPr>
          <a:xfrm>
            <a:off x="9738134" y="378478"/>
            <a:ext cx="749285" cy="27074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202</a:t>
            </a:r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prstClr val="white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1" y="-23231"/>
            <a:ext cx="1039812" cy="101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348" y="829183"/>
            <a:ext cx="595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ИСПОЛНЕНИЕ БЮДЖЕТНЫХ НАЗНАЧЕНИЙ ЗА 1 КВАРТАЛ 2023 ГОДА В РАЗРЕЗЕ ОСНОВНЫХ НАЛОГОВ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1198662" y="1487237"/>
            <a:ext cx="886825" cy="3008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- 13,7%</a:t>
            </a:r>
            <a:endParaRPr lang="ru-RU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2090516" y="3580216"/>
            <a:ext cx="886825" cy="3008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- 2,6%</a:t>
            </a:r>
            <a:endParaRPr lang="ru-RU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3574926" y="3522340"/>
            <a:ext cx="886825" cy="3008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+ 11,7%</a:t>
            </a:r>
            <a:endParaRPr lang="ru-RU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5015086" y="3580216"/>
            <a:ext cx="886825" cy="3008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- 17,6%</a:t>
            </a:r>
            <a:endParaRPr lang="ru-RU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6743278" y="3279370"/>
            <a:ext cx="886825" cy="3008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- 21,0%</a:t>
            </a:r>
            <a:endParaRPr lang="ru-RU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11639822" y="6438001"/>
            <a:ext cx="408074" cy="263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22</a:t>
            </a:r>
            <a:endParaRPr lang="ru-RU" sz="1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Кольцо 40"/>
          <p:cNvSpPr/>
          <p:nvPr/>
        </p:nvSpPr>
        <p:spPr>
          <a:xfrm>
            <a:off x="8744289" y="1669669"/>
            <a:ext cx="3140761" cy="2793948"/>
          </a:xfrm>
          <a:prstGeom prst="don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91" tIns="43845" rIns="87691" bIns="43845" anchor="ctr"/>
          <a:lstStyle/>
          <a:p>
            <a:pPr algn="ctr">
              <a:defRPr/>
            </a:pP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Арка 41"/>
          <p:cNvSpPr/>
          <p:nvPr/>
        </p:nvSpPr>
        <p:spPr>
          <a:xfrm rot="4432567">
            <a:off x="8880033" y="1579393"/>
            <a:ext cx="2887444" cy="3062955"/>
          </a:xfrm>
          <a:prstGeom prst="blockArc">
            <a:avLst>
              <a:gd name="adj1" fmla="val 11695165"/>
              <a:gd name="adj2" fmla="val 16118353"/>
              <a:gd name="adj3" fmla="val 8649"/>
            </a:avLst>
          </a:prstGeom>
          <a:solidFill>
            <a:srgbClr val="2B95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025951" y="1917626"/>
            <a:ext cx="2577438" cy="23268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91" tIns="43845" rIns="87691" bIns="4384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9871474" y="2623324"/>
            <a:ext cx="886392" cy="806469"/>
          </a:xfrm>
          <a:prstGeom prst="rect">
            <a:avLst/>
          </a:prstGeom>
        </p:spPr>
        <p:txBody>
          <a:bodyPr wrap="none" lIns="99911" tIns="49956" rIns="99911" bIns="49956" anchor="ctr"/>
          <a:lstStyle/>
          <a:p>
            <a:pPr algn="ctr" defTabSz="999091">
              <a:defRPr/>
            </a:pPr>
            <a:r>
              <a:rPr lang="ru-RU" sz="6900" dirty="0" smtClean="0">
                <a:solidFill>
                  <a:srgbClr val="143976"/>
                </a:solidFill>
                <a:latin typeface="Arial Narrow" panose="020B0606020202030204" pitchFamily="34" charset="0"/>
                <a:ea typeface="+mj-ea"/>
                <a:cs typeface="+mj-cs"/>
              </a:rPr>
              <a:t>13 080</a:t>
            </a:r>
            <a:endParaRPr lang="ru-RU" sz="6900" dirty="0">
              <a:solidFill>
                <a:srgbClr val="143976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999091">
              <a:defRPr/>
            </a:pPr>
            <a:r>
              <a:rPr lang="ru-RU" sz="2300" dirty="0" smtClean="0">
                <a:solidFill>
                  <a:srgbClr val="143976"/>
                </a:solidFill>
                <a:latin typeface="Arial Narrow" panose="020B0606020202030204" pitchFamily="34" charset="0"/>
                <a:ea typeface="+mj-ea"/>
                <a:cs typeface="+mj-cs"/>
              </a:rPr>
              <a:t>БЮДЖЕТ</a:t>
            </a:r>
          </a:p>
          <a:p>
            <a:pPr algn="ctr" defTabSz="999091">
              <a:defRPr/>
            </a:pPr>
            <a:r>
              <a:rPr lang="ru-RU" sz="2300" dirty="0" smtClean="0">
                <a:solidFill>
                  <a:srgbClr val="143976"/>
                </a:solidFill>
                <a:latin typeface="Arial Narrow" panose="020B0606020202030204" pitchFamily="34" charset="0"/>
                <a:ea typeface="+mj-ea"/>
                <a:cs typeface="+mj-cs"/>
              </a:rPr>
              <a:t>НА 2023 ГОД</a:t>
            </a:r>
            <a:endParaRPr lang="ru-RU" sz="2300" dirty="0">
              <a:solidFill>
                <a:srgbClr val="143976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0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2" y="2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56" tIns="46278" rIns="92556" bIns="46278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51629" y="-17775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56" tIns="46278" rIns="92556" bIns="46278" rtlCol="0" anchor="ctr"/>
          <a:lstStyle/>
          <a:p>
            <a:pPr algn="ctr" defTabSz="1234632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855272" y="-11835"/>
            <a:ext cx="938240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56" tIns="46278" rIns="92556" bIns="46278" rtlCol="0" anchor="ctr"/>
          <a:lstStyle/>
          <a:p>
            <a:pPr algn="ctr" defTabSz="1234632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2"/>
            <a:ext cx="2184992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ОБ ИТОГАХ РАБОТЫ УФНС РОССИИ ПО ХАНТЫ-МАНСИЙСКОМУ АВТОНОМНОМУ ОКРУГУ-ЮГРЕ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3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56" tIns="46278" rIns="92556" bIns="46278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7"/>
            <a:ext cx="8239089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7337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ИНДИКАТОРЫ ЭКОНОМИКИ  ПО ПОКАЗАТЕЛЮ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ДИНАМИКИ</a:t>
            </a:r>
          </a:p>
          <a:p>
            <a:pPr>
              <a:spcBef>
                <a:spcPts val="0"/>
              </a:spcBef>
              <a:tabLst>
                <a:tab pos="347337" algn="l"/>
              </a:tabLst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КОЛИЧЕСТВА НАЛОГОПЛАТЕЛЬЩИКОВ, ЕД.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1" y="-23231"/>
            <a:ext cx="1039812" cy="101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876" y="994009"/>
            <a:ext cx="5373865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4876" y="994009"/>
            <a:ext cx="203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Количество ИП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4876" y="1178675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atin typeface="Arial Narrow" panose="020B0606020202030204" pitchFamily="34" charset="0"/>
              </a:rPr>
              <a:t>12 234 ед.</a:t>
            </a:r>
            <a:endParaRPr lang="ru-RU" sz="3800" b="1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264" y="1848813"/>
            <a:ext cx="502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latin typeface="Arial Narrow" panose="020B0606020202030204" pitchFamily="34" charset="0"/>
              </a:rPr>
              <a:t>а 01.01.2023 к 01.01.2022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1712" y="1906809"/>
            <a:ext cx="1534915" cy="2616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9577" y="1852949"/>
            <a:ext cx="1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+ 3,14%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0360" y="2925738"/>
            <a:ext cx="5373865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39360" y="2925738"/>
            <a:ext cx="458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Количество «</a:t>
            </a:r>
            <a:r>
              <a:rPr lang="ru-RU" dirty="0" err="1" smtClean="0">
                <a:latin typeface="Arial Narrow" panose="020B0606020202030204" pitchFamily="34" charset="0"/>
              </a:rPr>
              <a:t>самозанятых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9360" y="3110404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atin typeface="Arial Narrow" panose="020B0606020202030204" pitchFamily="34" charset="0"/>
              </a:rPr>
              <a:t>21 233 ед.</a:t>
            </a:r>
            <a:endParaRPr lang="ru-RU" sz="3800" b="1" dirty="0"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748" y="3780542"/>
            <a:ext cx="502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latin typeface="Arial Narrow" panose="020B0606020202030204" pitchFamily="34" charset="0"/>
              </a:rPr>
              <a:t>а 01.04.2023 к 01.04.2022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8694" y="3819125"/>
            <a:ext cx="1534915" cy="2616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31258" y="3772846"/>
            <a:ext cx="1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+ 58,07%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13309" y="1022172"/>
            <a:ext cx="5373865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352309" y="1022172"/>
            <a:ext cx="203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Количество ЮЛ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52309" y="1206838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atin typeface="Arial Narrow" panose="020B0606020202030204" pitchFamily="34" charset="0"/>
              </a:rPr>
              <a:t>8 135 ед.</a:t>
            </a:r>
            <a:endParaRPr lang="ru-RU" sz="3800" b="1" dirty="0"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63697" y="1876976"/>
            <a:ext cx="502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latin typeface="Arial Narrow" panose="020B0606020202030204" pitchFamily="34" charset="0"/>
              </a:rPr>
              <a:t>а 01.01.2023 к 01.01.2022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327635" y="1871895"/>
            <a:ext cx="1534915" cy="2616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434869" y="1815421"/>
            <a:ext cx="1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- 1,95%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113308" y="2925738"/>
            <a:ext cx="5373865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352308" y="2925738"/>
            <a:ext cx="203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Субъекты МСП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52308" y="3110404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atin typeface="Arial Narrow" panose="020B0606020202030204" pitchFamily="34" charset="0"/>
              </a:rPr>
              <a:t>18 327 ед.</a:t>
            </a:r>
            <a:endParaRPr lang="ru-RU" sz="3800" b="1" dirty="0">
              <a:latin typeface="Arial Narrow" panose="020B0606020202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63696" y="3780542"/>
            <a:ext cx="502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latin typeface="Arial Narrow" panose="020B0606020202030204" pitchFamily="34" charset="0"/>
              </a:rPr>
              <a:t>а 01.01.2023 к 01.01.2022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15381" y="3803624"/>
            <a:ext cx="1534915" cy="2616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813396" y="3769641"/>
            <a:ext cx="1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+ 2,48%</a:t>
            </a:r>
            <a:endParaRPr lang="ru-RU" dirty="0"/>
          </a:p>
        </p:txBody>
      </p:sp>
      <p:sp>
        <p:nvSpPr>
          <p:cNvPr id="51" name="TextBox 1"/>
          <p:cNvSpPr txBox="1"/>
          <p:nvPr/>
        </p:nvSpPr>
        <p:spPr>
          <a:xfrm>
            <a:off x="11639822" y="6438001"/>
            <a:ext cx="408074" cy="263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23</a:t>
            </a:r>
            <a:endParaRPr lang="ru-RU" sz="1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361" y="4869954"/>
            <a:ext cx="5373865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35876" y="4895817"/>
            <a:ext cx="51348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 Narrow" panose="020B0606020202030204" pitchFamily="34" charset="0"/>
              </a:rPr>
              <a:t>Задолженность перед бюджетом, всего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3713" y="5064339"/>
            <a:ext cx="33517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atin typeface="Arial Narrow" panose="020B0606020202030204" pitchFamily="34" charset="0"/>
              </a:rPr>
              <a:t>8 448 млн </a:t>
            </a:r>
            <a:r>
              <a:rPr lang="ru-RU" sz="3800" b="1" dirty="0" smtClean="0">
                <a:latin typeface="Arial Narrow" panose="020B0606020202030204" pitchFamily="34" charset="0"/>
              </a:rPr>
              <a:t>руб.</a:t>
            </a:r>
            <a:endParaRPr lang="ru-RU" sz="3800" b="1" dirty="0"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9757" y="5676594"/>
            <a:ext cx="502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latin typeface="Arial Narrow" panose="020B0606020202030204" pitchFamily="34" charset="0"/>
              </a:rPr>
              <a:t>а 01.01.2023 к 01.01.2022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31961" y="5686088"/>
            <a:ext cx="1534915" cy="2616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116640" y="4895817"/>
            <a:ext cx="5373865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6091132" y="4921680"/>
            <a:ext cx="51348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 Narrow" panose="020B0606020202030204" pitchFamily="34" charset="0"/>
              </a:rPr>
              <a:t>Соотношение налогового долга к поступлениям (</a:t>
            </a:r>
            <a:r>
              <a:rPr lang="en-US" sz="1700" dirty="0" smtClean="0">
                <a:latin typeface="Arial Narrow" panose="020B0606020202030204" pitchFamily="34" charset="0"/>
              </a:rPr>
              <a:t>DTI</a:t>
            </a:r>
            <a:r>
              <a:rPr lang="ru-RU" sz="1700" dirty="0" smtClean="0">
                <a:latin typeface="Arial Narrow" panose="020B0606020202030204" pitchFamily="34" charset="0"/>
              </a:rPr>
              <a:t>)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70533" y="5071976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atin typeface="Arial Narrow" panose="020B0606020202030204" pitchFamily="34" charset="0"/>
              </a:rPr>
              <a:t>5,67%</a:t>
            </a:r>
            <a:endParaRPr lang="ru-RU" sz="3800" b="1" dirty="0">
              <a:latin typeface="Arial Narrow" panose="020B0606020202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28109" y="5688869"/>
            <a:ext cx="502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latin typeface="Arial Narrow" panose="020B0606020202030204" pitchFamily="34" charset="0"/>
              </a:rPr>
              <a:t>а 01.01.2023 к 01.01.2022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239774" y="5725540"/>
            <a:ext cx="1534915" cy="2616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6161764" y="5671680"/>
            <a:ext cx="1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 </a:t>
            </a:r>
            <a:r>
              <a:rPr lang="ru-RU" dirty="0" smtClean="0"/>
              <a:t>1,9 </a:t>
            </a:r>
            <a:r>
              <a:rPr lang="ru-RU" dirty="0" err="1" smtClean="0"/>
              <a:t>п.п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135876" y="5629684"/>
            <a:ext cx="1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 </a:t>
            </a:r>
            <a:r>
              <a:rPr lang="ru-RU" dirty="0" smtClean="0"/>
              <a:t>66,3%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7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-6417" y="-25875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829533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184992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ОБ ИТОГАХ РАБОТЫ УФНС РОССИИ ПО ХАНТЫ-МАНСИЙСКОМУ АВТОНОМНОМУ ОКРУГУ-ЮГРЕ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7" y="-17778"/>
            <a:ext cx="9335145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ИНДИКАТОРЫ ДЕЯТЕЛЬНОСТИ ПО </a:t>
            </a: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ПОКАЗАТЕЛЯМ </a:t>
            </a:r>
            <a:r>
              <a:rPr lang="ru-RU" sz="1800" b="1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ДОСУДЕБНОЙ </a:t>
            </a:r>
            <a:endParaRPr lang="ru-RU" sz="1800" b="1" dirty="0" smtClean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СУДЕБНОЙ РАБОТЫ</a:t>
            </a:r>
            <a:r>
              <a:rPr lang="en-US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 </a:t>
            </a: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СУРГУТУ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6198" y="1493007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3390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275244630"/>
              </p:ext>
            </p:extLst>
          </p:nvPr>
        </p:nvGraphicFramePr>
        <p:xfrm>
          <a:off x="5935369" y="774730"/>
          <a:ext cx="6112527" cy="288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" name="TextBox 1"/>
          <p:cNvSpPr txBox="1"/>
          <p:nvPr/>
        </p:nvSpPr>
        <p:spPr>
          <a:xfrm>
            <a:off x="11639822" y="6438001"/>
            <a:ext cx="408074" cy="263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27</a:t>
            </a:r>
            <a:endParaRPr lang="ru-RU" sz="1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8065" y="1628155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6914" y="1628155"/>
            <a:ext cx="5373865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65913" y="1628155"/>
            <a:ext cx="51348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 Narrow" panose="020B0606020202030204" pitchFamily="34" charset="0"/>
              </a:rPr>
              <a:t>Рассмотрено </a:t>
            </a:r>
            <a:r>
              <a:rPr lang="ru-RU" sz="1700" dirty="0" smtClean="0">
                <a:latin typeface="Arial Narrow" panose="020B0606020202030204" pitchFamily="34" charset="0"/>
              </a:rPr>
              <a:t>жалоб (все категории)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5914" y="1812821"/>
            <a:ext cx="33517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atin typeface="Arial Narrow" panose="020B0606020202030204" pitchFamily="34" charset="0"/>
              </a:rPr>
              <a:t>154 шт.</a:t>
            </a:r>
            <a:endParaRPr lang="ru-RU" sz="3800" b="1" dirty="0"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7302" y="2482959"/>
            <a:ext cx="502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latin typeface="Arial Narrow" panose="020B0606020202030204" pitchFamily="34" charset="0"/>
              </a:rPr>
              <a:t>а 01.01.2023 к 01.01.2022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38324" y="2529124"/>
            <a:ext cx="1534915" cy="2616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57812" y="2475263"/>
            <a:ext cx="14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+ 20,31%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072370" y="4612233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1219" y="4612232"/>
            <a:ext cx="5373865" cy="149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10218" y="4612233"/>
            <a:ext cx="51348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 Narrow" panose="020B0606020202030204" pitchFamily="34" charset="0"/>
              </a:rPr>
              <a:t>Количество судебных споров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0218" y="4796899"/>
            <a:ext cx="51348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latin typeface="Arial Narrow" panose="020B0606020202030204" pitchFamily="34" charset="0"/>
              </a:rPr>
              <a:t>48 шт</a:t>
            </a:r>
            <a:r>
              <a:rPr lang="ru-RU" sz="3800" b="1" dirty="0" smtClean="0">
                <a:latin typeface="Arial Narrow" panose="020B0606020202030204" pitchFamily="34" charset="0"/>
              </a:rPr>
              <a:t>.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93,8%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в пользу НО</a:t>
            </a:r>
          </a:p>
          <a:p>
            <a:endParaRPr lang="ru-RU" sz="3800" b="1" dirty="0">
              <a:latin typeface="Arial Narrow" panose="020B0606020202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1607" y="5714305"/>
            <a:ext cx="502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latin typeface="Arial Narrow" panose="020B0606020202030204" pitchFamily="34" charset="0"/>
              </a:rPr>
              <a:t>а 01.01.2023 к 01.01.2022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82629" y="5513202"/>
            <a:ext cx="1534915" cy="5088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716907" y="5474522"/>
            <a:ext cx="14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Увеличение в 2,1 раза</a:t>
            </a:r>
            <a:endParaRPr lang="ru-RU" dirty="0"/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1" y="-23231"/>
            <a:ext cx="1039812" cy="101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46506972"/>
              </p:ext>
            </p:extLst>
          </p:nvPr>
        </p:nvGraphicFramePr>
        <p:xfrm>
          <a:off x="5948045" y="3622806"/>
          <a:ext cx="6112527" cy="288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TextBox 1"/>
          <p:cNvSpPr txBox="1"/>
          <p:nvPr/>
        </p:nvSpPr>
        <p:spPr>
          <a:xfrm>
            <a:off x="6396304" y="4384216"/>
            <a:ext cx="816116" cy="307352"/>
          </a:xfrm>
          <a:prstGeom prst="rect">
            <a:avLst/>
          </a:prstGeom>
        </p:spPr>
        <p:txBody>
          <a:bodyPr wrap="square" rtlCol="0"/>
          <a:lstStyle>
            <a:defPPr>
              <a:defRPr lang="ru-RU"/>
            </a:defPPr>
            <a:lvl1pPr indent="0">
              <a:defRPr sz="1400" b="1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1600" dirty="0" smtClean="0"/>
              <a:t>50,9%</a:t>
            </a:r>
            <a:endParaRPr lang="ru-RU" sz="1600" dirty="0"/>
          </a:p>
        </p:txBody>
      </p:sp>
      <p:sp>
        <p:nvSpPr>
          <p:cNvPr id="31" name="TextBox 1"/>
          <p:cNvSpPr txBox="1"/>
          <p:nvPr/>
        </p:nvSpPr>
        <p:spPr>
          <a:xfrm>
            <a:off x="7480438" y="4230540"/>
            <a:ext cx="816116" cy="307352"/>
          </a:xfrm>
          <a:prstGeom prst="rect">
            <a:avLst/>
          </a:prstGeom>
        </p:spPr>
        <p:txBody>
          <a:bodyPr wrap="square" rtlCol="0"/>
          <a:lstStyle>
            <a:defPPr>
              <a:defRPr lang="ru-RU"/>
            </a:defPPr>
            <a:lvl1pPr indent="0">
              <a:defRPr sz="1400" b="1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1600" dirty="0" smtClean="0"/>
              <a:t>65,2%</a:t>
            </a:r>
            <a:endParaRPr lang="ru-RU" sz="1600" dirty="0"/>
          </a:p>
        </p:txBody>
      </p:sp>
      <p:sp>
        <p:nvSpPr>
          <p:cNvPr id="35" name="TextBox 1"/>
          <p:cNvSpPr txBox="1"/>
          <p:nvPr/>
        </p:nvSpPr>
        <p:spPr>
          <a:xfrm>
            <a:off x="8399462" y="4556193"/>
            <a:ext cx="816116" cy="307352"/>
          </a:xfrm>
          <a:prstGeom prst="rect">
            <a:avLst/>
          </a:prstGeom>
        </p:spPr>
        <p:txBody>
          <a:bodyPr wrap="square" rtlCol="0"/>
          <a:lstStyle>
            <a:defPPr>
              <a:defRPr lang="ru-RU"/>
            </a:defPPr>
            <a:lvl1pPr indent="0">
              <a:defRPr sz="1400" b="1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1600" dirty="0" smtClean="0"/>
              <a:t>74,1%</a:t>
            </a:r>
            <a:endParaRPr lang="ru-RU" sz="1600" dirty="0"/>
          </a:p>
        </p:txBody>
      </p:sp>
      <p:sp>
        <p:nvSpPr>
          <p:cNvPr id="40" name="TextBox 1"/>
          <p:cNvSpPr txBox="1"/>
          <p:nvPr/>
        </p:nvSpPr>
        <p:spPr>
          <a:xfrm>
            <a:off x="9335566" y="4624416"/>
            <a:ext cx="816116" cy="307352"/>
          </a:xfrm>
          <a:prstGeom prst="rect">
            <a:avLst/>
          </a:prstGeom>
        </p:spPr>
        <p:txBody>
          <a:bodyPr wrap="square" rtlCol="0"/>
          <a:lstStyle>
            <a:defPPr>
              <a:defRPr lang="ru-RU"/>
            </a:defPPr>
            <a:lvl1pPr indent="0">
              <a:defRPr sz="1400" b="1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1600" dirty="0" smtClean="0"/>
              <a:t>91,3%</a:t>
            </a:r>
            <a:endParaRPr lang="ru-RU" sz="1600" dirty="0"/>
          </a:p>
        </p:txBody>
      </p:sp>
      <p:sp>
        <p:nvSpPr>
          <p:cNvPr id="44" name="TextBox 1"/>
          <p:cNvSpPr txBox="1"/>
          <p:nvPr/>
        </p:nvSpPr>
        <p:spPr>
          <a:xfrm>
            <a:off x="10474595" y="3670545"/>
            <a:ext cx="816116" cy="307352"/>
          </a:xfrm>
          <a:prstGeom prst="rect">
            <a:avLst/>
          </a:prstGeom>
        </p:spPr>
        <p:txBody>
          <a:bodyPr wrap="square" rtlCol="0"/>
          <a:lstStyle>
            <a:defPPr>
              <a:defRPr lang="ru-RU"/>
            </a:defPPr>
            <a:lvl1pPr indent="0">
              <a:defRPr sz="1400" b="1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1600" dirty="0" smtClean="0"/>
              <a:t>93,8%</a:t>
            </a:r>
            <a:endParaRPr lang="ru-RU" sz="1600" dirty="0"/>
          </a:p>
        </p:txBody>
      </p:sp>
      <p:sp>
        <p:nvSpPr>
          <p:cNvPr id="46" name="TextBox 1"/>
          <p:cNvSpPr txBox="1"/>
          <p:nvPr/>
        </p:nvSpPr>
        <p:spPr>
          <a:xfrm>
            <a:off x="11435801" y="4931768"/>
            <a:ext cx="816116" cy="307352"/>
          </a:xfrm>
          <a:prstGeom prst="rect">
            <a:avLst/>
          </a:prstGeom>
        </p:spPr>
        <p:txBody>
          <a:bodyPr wrap="square" rtlCol="0"/>
          <a:lstStyle>
            <a:defPPr>
              <a:defRPr lang="ru-RU"/>
            </a:defPPr>
            <a:lvl1pPr indent="0">
              <a:defRPr sz="1400" b="1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1600" dirty="0" smtClean="0"/>
              <a:t>85,7%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951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8" y="-21694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184992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ОБ ИТОГАХ РАБОТЫ УФНС РОССИИ ПО ХАНТЫ-МАНСИЙСКОМУ АВТОНОМНОМУ ОКРУГУ-ЮГРЕ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8784554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ПОСТУПЛЕНИЯ НАЛОГОВЫХ ПЛАТЕЖЕЙ И СТРАХОВЫХ ВЗНОСОВ, МЛРД РУБ.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="" xmlns:a16="http://schemas.microsoft.com/office/drawing/2014/main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1391756" y="933511"/>
            <a:ext cx="2822303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ФЕДЕРАЛЬНЫЙ БЮДЖЕТ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="" xmlns:a16="http://schemas.microsoft.com/office/drawing/2014/main" id="{20A32299-BF98-4CC9-99B0-809C990C8290}"/>
              </a:ext>
            </a:extLst>
          </p:cNvPr>
          <p:cNvSpPr txBox="1">
            <a:spLocks/>
          </p:cNvSpPr>
          <p:nvPr/>
        </p:nvSpPr>
        <p:spPr>
          <a:xfrm>
            <a:off x="7607374" y="979679"/>
            <a:ext cx="2686760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СТРАХОВЫЕ  ВЗНОСЫ</a:t>
            </a:r>
            <a:endParaRPr lang="ru-RU" sz="1800" b="1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Chart 18">
            <a:extLst>
              <a:ext uri="{FF2B5EF4-FFF2-40B4-BE49-F238E27FC236}">
                <a16:creationId xmlns="" xmlns:a16="http://schemas.microsoft.com/office/drawing/2014/main" id="{B28128B0-B574-425B-BE11-E8844CFCD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33161"/>
              </p:ext>
            </p:extLst>
          </p:nvPr>
        </p:nvGraphicFramePr>
        <p:xfrm>
          <a:off x="345123" y="1072010"/>
          <a:ext cx="5020290" cy="233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Subtitle 2">
            <a:extLst>
              <a:ext uri="{FF2B5EF4-FFF2-40B4-BE49-F238E27FC236}">
                <a16:creationId xmlns="" xmlns:a16="http://schemas.microsoft.com/office/drawing/2014/main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7581174" y="3741407"/>
            <a:ext cx="2822303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МЕСТНЫЕ БЮДЖЕТЫ</a:t>
            </a:r>
            <a:endParaRPr lang="ru-RU" sz="1800" b="1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="" xmlns:a16="http://schemas.microsoft.com/office/drawing/2014/main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1566189" y="3733228"/>
            <a:ext cx="2822303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ОКРУЖНОЙ </a:t>
            </a:r>
            <a:r>
              <a:rPr lang="ru-RU" sz="18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</a:t>
            </a:r>
          </a:p>
        </p:txBody>
      </p:sp>
      <p:graphicFrame>
        <p:nvGraphicFramePr>
          <p:cNvPr id="41" name="Chart 18">
            <a:extLst>
              <a:ext uri="{FF2B5EF4-FFF2-40B4-BE49-F238E27FC236}">
                <a16:creationId xmlns="" xmlns:a16="http://schemas.microsoft.com/office/drawing/2014/main" id="{B28128B0-B574-425B-BE11-E8844CFCD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083063"/>
              </p:ext>
            </p:extLst>
          </p:nvPr>
        </p:nvGraphicFramePr>
        <p:xfrm>
          <a:off x="6311230" y="1391876"/>
          <a:ext cx="5020290" cy="201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Chart 18">
            <a:extLst>
              <a:ext uri="{FF2B5EF4-FFF2-40B4-BE49-F238E27FC236}">
                <a16:creationId xmlns="" xmlns:a16="http://schemas.microsoft.com/office/drawing/2014/main" id="{B28128B0-B574-425B-BE11-E8844CFCD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053682"/>
              </p:ext>
            </p:extLst>
          </p:nvPr>
        </p:nvGraphicFramePr>
        <p:xfrm>
          <a:off x="345123" y="4149874"/>
          <a:ext cx="5020290" cy="201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3" name="Chart 18">
            <a:extLst>
              <a:ext uri="{FF2B5EF4-FFF2-40B4-BE49-F238E27FC236}">
                <a16:creationId xmlns="" xmlns:a16="http://schemas.microsoft.com/office/drawing/2014/main" id="{B28128B0-B574-425B-BE11-E8844CFCD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461891"/>
              </p:ext>
            </p:extLst>
          </p:nvPr>
        </p:nvGraphicFramePr>
        <p:xfrm>
          <a:off x="6311230" y="4010228"/>
          <a:ext cx="5020290" cy="222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TextBox 1"/>
          <p:cNvSpPr txBox="1"/>
          <p:nvPr/>
        </p:nvSpPr>
        <p:spPr>
          <a:xfrm>
            <a:off x="11039730" y="4018406"/>
            <a:ext cx="816116" cy="307352"/>
          </a:xfrm>
          <a:prstGeom prst="rect">
            <a:avLst/>
          </a:prstGeom>
        </p:spPr>
        <p:txBody>
          <a:bodyPr wrap="square" rtlCol="0"/>
          <a:lstStyle>
            <a:defPPr>
              <a:defRPr lang="ru-RU"/>
            </a:defPPr>
            <a:lvl1pPr indent="0">
              <a:defRPr sz="1400" b="1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457200" indent="0">
              <a:defRPr sz="1100"/>
            </a:lvl2pPr>
            <a:lvl3pPr marL="914400" indent="0">
              <a:defRPr sz="1100"/>
            </a:lvl3pPr>
            <a:lvl4pPr marL="1371600" indent="0">
              <a:defRPr sz="1100"/>
            </a:lvl4pPr>
            <a:lvl5pPr marL="1828800" indent="0">
              <a:defRPr sz="1100"/>
            </a:lvl5pPr>
            <a:lvl6pPr marL="2286000" indent="0">
              <a:defRPr sz="1100"/>
            </a:lvl6pPr>
            <a:lvl7pPr marL="2743200" indent="0">
              <a:defRPr sz="1100"/>
            </a:lvl7pPr>
            <a:lvl8pPr marL="3200400" indent="0">
              <a:defRPr sz="1100"/>
            </a:lvl8pPr>
            <a:lvl9pPr marL="3657600" indent="0">
              <a:defRPr sz="1100"/>
            </a:lvl9pPr>
          </a:lstStyle>
          <a:p>
            <a:r>
              <a:rPr lang="ru-RU" sz="1600" dirty="0"/>
              <a:t>+16,3%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5137306" y="4190480"/>
            <a:ext cx="720060" cy="3073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-4,6%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11014194" y="1210785"/>
            <a:ext cx="720060" cy="3073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+4,6%</a:t>
            </a:r>
            <a:endParaRPr lang="ru-RU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5231110" y="964502"/>
            <a:ext cx="867312" cy="3073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+23,5%</a:t>
            </a:r>
            <a:endParaRPr lang="ru-RU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11734254" y="6438001"/>
            <a:ext cx="313642" cy="263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850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0" y="1"/>
            <a:ext cx="12323254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1" y="0"/>
            <a:ext cx="2819268" cy="808650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3143263" y="0"/>
            <a:ext cx="9179990" cy="80865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843366" y="-1"/>
            <a:ext cx="2299897" cy="808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>
                <a:solidFill>
                  <a:prstClr val="black">
                    <a:lumMod val="50000"/>
                  </a:prstClr>
                </a:solidFill>
              </a:rPr>
              <a:t>ОБ ИТОГАХ РАБОТЫ УФНС РОССИИ ПО ХАНТЫ-МАНСИЙСКОМУ АВТОНОМНОМУ ОКРУГУ-ЮГРЕ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0" y="0"/>
            <a:ext cx="83321" cy="80865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1" y="116660"/>
            <a:ext cx="673026" cy="5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3143263" y="0"/>
            <a:ext cx="9179990" cy="808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7337" algn="l"/>
              </a:tabLst>
            </a:pP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КЛЮЧЕВЫЕ ТЕНДЕНЦИИ</a:t>
            </a: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73695"/>
              </p:ext>
            </p:extLst>
          </p:nvPr>
        </p:nvGraphicFramePr>
        <p:xfrm>
          <a:off x="131536" y="808652"/>
          <a:ext cx="12058875" cy="6039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59"/>
                <a:gridCol w="5055055"/>
                <a:gridCol w="228261"/>
                <a:gridCol w="417104"/>
                <a:gridCol w="5953896"/>
              </a:tblGrid>
              <a:tr h="357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>
                          <a:solidFill>
                            <a:srgbClr val="2B953F"/>
                          </a:solidFill>
                          <a:latin typeface="Arial Narrow" panose="020B0606020202030204" pitchFamily="34" charset="0"/>
                        </a:rPr>
                        <a:t>ПОЛОЖИТЕЛЬНЫЕ:</a:t>
                      </a:r>
                      <a:endParaRPr lang="ru-RU" dirty="0">
                        <a:solidFill>
                          <a:srgbClr val="2B953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dirty="0">
                        <a:solidFill>
                          <a:srgbClr val="2B953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dirty="0">
                        <a:solidFill>
                          <a:srgbClr val="2B953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dirty="0">
                        <a:solidFill>
                          <a:srgbClr val="2B953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ОТРИЦАТЕЛЬНЫЕ:</a:t>
                      </a:r>
                      <a:endParaRPr lang="ru-RU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009">
                <a:tc gridSpan="5">
                  <a:txBody>
                    <a:bodyPr/>
                    <a:lstStyle/>
                    <a:p>
                      <a:pPr marL="0" marR="0" indent="0" algn="ctr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ЭКОНОМИЧЕСКИЕ ФАКТОРЫ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b="1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8023"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УВЕЛИЧЕНИЕ ОБЪЕМОВ ДОБЫЧИ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НЕФТИ 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3,4% или на 7 315.649 тыс. тонн. к аналогичному периоду 2021 года (объемы добычи нефти за 2022 год составили 223 076.451 тыс. тонн).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СРЕДНЕГО ЗНАЧЕНИЯ КУРСА ДОЛАРА США ПО ОТНОШЕНИЮ К РУБЛЮ 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на 8,8% к аналогичному периоду 2021 года (среднее значение курса доллара к рублю за 2022 год составило 69,2)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8023">
                <a:tc>
                  <a:txBody>
                    <a:bodyPr/>
                    <a:lstStyle/>
                    <a:p>
                      <a:pPr algn="l"/>
                      <a:endParaRPr lang="ru-RU" sz="140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УВЕЛИЧЕНИЕ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СРЕДНЕГО ЗНАЧЕНИЯ ЦЕНЫ НА НЕФТЬ МАРКИ </a:t>
                      </a:r>
                      <a:r>
                        <a:rPr lang="en-US" sz="1400" b="1" baseline="0" dirty="0" smtClean="0">
                          <a:latin typeface="Arial Narrow" panose="020B0606020202030204" pitchFamily="34" charset="0"/>
                        </a:rPr>
                        <a:t>URALS 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к 2021 году на 10,3% (2022 год – </a:t>
                      </a:r>
                      <a:r>
                        <a:rPr lang="en-US" sz="1400" b="0" baseline="0" dirty="0" smtClean="0"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76,09 за баррель, 2021 год - </a:t>
                      </a:r>
                      <a:r>
                        <a:rPr lang="en-US" sz="1400" b="0" baseline="0" dirty="0" smtClean="0"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69,0 за баррель)</a:t>
                      </a:r>
                      <a:endParaRPr lang="ru-RU" sz="1400" b="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СНИЖЕНИЕ ПРИБЫЛИ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ПРИБЫЛЬНЫХ ОРГАНИЗАЦИЙ</a:t>
                      </a: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за январь-декабрь 2022 года более, чем в 5 раз (18,7%)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8023">
                <a:tc>
                  <a:txBody>
                    <a:bodyPr/>
                    <a:lstStyle/>
                    <a:p>
                      <a:pPr algn="l"/>
                      <a:endParaRPr lang="ru-RU" sz="140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РОСТ ОСНОВНЫХ ЭКОНОМИЧЕСКИХ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ПОКАЗАТЕЛЕЙ</a:t>
                      </a: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за январь-декабрь 2022 года (индекс промышленного производства 102,6%, темп роста среднемесячной начисленной заработной платы 114,4%)</a:t>
                      </a:r>
                      <a:endParaRPr lang="ru-RU" sz="1400" b="1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009">
                <a:tc gridSpan="5">
                  <a:txBody>
                    <a:bodyPr/>
                    <a:lstStyle/>
                    <a:p>
                      <a:pPr marL="0" marR="0" indent="0" algn="ctr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АДМИНИСТРАТИВНЫЕ ФАКТОРЫ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8023"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РОСТ ПОСТУПЛЕНИЙ В БЮДЖЕТЫ И ВНЕБЮДЖЕТНЫЕ ФОНДЫ 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за январь-декабрь 2022 года (федеральный бюджет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на 23,5%, внебюджетные фонды на 4,6%, местные бюджеты на 16,3%)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РОСТ СОВОКУПНОЙ ЗАДОЛЖЕННОСТИ на 01.01.2023 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к 01.01.2022 на 40,9% или +11,1 млрд руб.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8023"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ВЫПОЛНЕНИЕ ПЛАНОВЫХ ЗАДАНИЙ 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за январь-декабрь 2022 года (страховые взносы 103,8%, окружной бюджет 103,0%, местные бюджеты 111,6%)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СНИЖЕНИЕ КАЧЕСТВА ДОЛГА ПО ВНП 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за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январь-декабрь 2022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(Долг по ВНП за 2022 год составил 9 654 млн руб. увеличившись в 6,4 раза)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8023"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РЕЗУЛЬТАТЫ ДОСУДЕБНОЙ И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СУДЕБНОЙ </a:t>
                      </a: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РАБОТЫ 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за январь-декабрь 2022 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года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8518"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26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РОСТ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ПОКАЗАТЕЛЕЙ КОНТРОЛЬНОЙ РАБОТЫ 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за январь-декабрь 2022 года 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(слайд 13)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Овал 26"/>
          <p:cNvSpPr/>
          <p:nvPr/>
        </p:nvSpPr>
        <p:spPr>
          <a:xfrm>
            <a:off x="339094" y="1792460"/>
            <a:ext cx="122312" cy="122312"/>
          </a:xfrm>
          <a:prstGeom prst="ellipse">
            <a:avLst/>
          </a:prstGeom>
          <a:solidFill>
            <a:srgbClr val="2B953F"/>
          </a:solidFill>
          <a:ln>
            <a:solidFill>
              <a:srgbClr val="2B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068294" y="1792460"/>
            <a:ext cx="122312" cy="122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068294" y="2564296"/>
            <a:ext cx="122312" cy="122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1"/>
          <p:cNvSpPr txBox="1"/>
          <p:nvPr/>
        </p:nvSpPr>
        <p:spPr>
          <a:xfrm>
            <a:off x="11876771" y="6438001"/>
            <a:ext cx="313642" cy="263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339094" y="2600155"/>
            <a:ext cx="122312" cy="122312"/>
          </a:xfrm>
          <a:prstGeom prst="ellipse">
            <a:avLst/>
          </a:prstGeom>
          <a:solidFill>
            <a:srgbClr val="2B953F"/>
          </a:solidFill>
          <a:ln>
            <a:solidFill>
              <a:srgbClr val="2B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33522" y="3307482"/>
            <a:ext cx="122312" cy="122312"/>
          </a:xfrm>
          <a:prstGeom prst="ellipse">
            <a:avLst/>
          </a:prstGeom>
          <a:solidFill>
            <a:srgbClr val="2B953F"/>
          </a:solidFill>
          <a:ln>
            <a:solidFill>
              <a:srgbClr val="2B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39094" y="4221882"/>
            <a:ext cx="122312" cy="122312"/>
          </a:xfrm>
          <a:prstGeom prst="ellipse">
            <a:avLst/>
          </a:prstGeom>
          <a:solidFill>
            <a:srgbClr val="2B953F"/>
          </a:solidFill>
          <a:ln>
            <a:solidFill>
              <a:srgbClr val="2B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33522" y="4975465"/>
            <a:ext cx="122312" cy="122312"/>
          </a:xfrm>
          <a:prstGeom prst="ellipse">
            <a:avLst/>
          </a:prstGeom>
          <a:solidFill>
            <a:srgbClr val="2B953F"/>
          </a:solidFill>
          <a:ln>
            <a:solidFill>
              <a:srgbClr val="2B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9325" y="5590034"/>
            <a:ext cx="122312" cy="122312"/>
          </a:xfrm>
          <a:prstGeom prst="ellipse">
            <a:avLst/>
          </a:prstGeom>
          <a:solidFill>
            <a:srgbClr val="2B953F"/>
          </a:solidFill>
          <a:ln>
            <a:solidFill>
              <a:srgbClr val="2B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33522" y="6376845"/>
            <a:ext cx="122312" cy="122312"/>
          </a:xfrm>
          <a:prstGeom prst="ellipse">
            <a:avLst/>
          </a:prstGeom>
          <a:solidFill>
            <a:srgbClr val="2B953F"/>
          </a:solidFill>
          <a:ln>
            <a:solidFill>
              <a:srgbClr val="2B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071045" y="4992953"/>
            <a:ext cx="122312" cy="122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061414" y="4213236"/>
            <a:ext cx="122312" cy="122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2" y="45255"/>
            <a:ext cx="12229806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184992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ОБ ИТОГАХ РАБОТЫ УФНС РОССИИ ПО ХАНТЫ-МАНСИЙСКОМУ АВТОНОМНОМУ ОКРУГУ-ЮГРЕ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8784554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ПОСТУПЛЕНИЙ В РАЗРЕЗЕ ОСНОВНЫХ НАЛОГОВ, МЛРД РУБ.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67791" y="4767733"/>
            <a:ext cx="1152806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lnSpc>
                <a:spcPts val="2607"/>
              </a:lnSpc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endParaRPr lang="ru-RU" b="1" dirty="0">
              <a:solidFill>
                <a:srgbClr val="4F81B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51" name="Rectangle: Rounded Corners 11">
            <a:extLst>
              <a:ext uri="{FF2B5EF4-FFF2-40B4-BE49-F238E27FC236}">
                <a16:creationId xmlns:a16="http://schemas.microsoft.com/office/drawing/2014/main" xmlns="" id="{2AB3E75E-FD44-4D4A-828A-62DD42B54CE2}"/>
              </a:ext>
            </a:extLst>
          </p:cNvPr>
          <p:cNvSpPr/>
          <p:nvPr/>
        </p:nvSpPr>
        <p:spPr>
          <a:xfrm>
            <a:off x="11196989" y="86727"/>
            <a:ext cx="688062" cy="2707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202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prstClr val="white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1">
            <a:extLst>
              <a:ext uri="{FF2B5EF4-FFF2-40B4-BE49-F238E27FC236}">
                <a16:creationId xmlns:a16="http://schemas.microsoft.com/office/drawing/2014/main" xmlns="" id="{622D88B9-809E-4324-9096-F27F1B83DABF}"/>
              </a:ext>
            </a:extLst>
          </p:cNvPr>
          <p:cNvSpPr/>
          <p:nvPr/>
        </p:nvSpPr>
        <p:spPr>
          <a:xfrm>
            <a:off x="11196989" y="405322"/>
            <a:ext cx="688062" cy="27074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202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prstClr val="white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2385389449"/>
              </p:ext>
            </p:extLst>
          </p:nvPr>
        </p:nvGraphicFramePr>
        <p:xfrm>
          <a:off x="190551" y="1236468"/>
          <a:ext cx="8568951" cy="5401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2" name="Блок-схема: перфолента 71"/>
          <p:cNvSpPr/>
          <p:nvPr/>
        </p:nvSpPr>
        <p:spPr>
          <a:xfrm rot="-5460000">
            <a:off x="7106532" y="1514177"/>
            <a:ext cx="282023" cy="157549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перфолента 72"/>
          <p:cNvSpPr/>
          <p:nvPr/>
        </p:nvSpPr>
        <p:spPr>
          <a:xfrm rot="-5460000">
            <a:off x="6467038" y="1815051"/>
            <a:ext cx="285254" cy="159867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7931623" y="1391863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3 280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7061687" y="1697838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2 903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 bwMode="auto">
          <a:xfrm>
            <a:off x="8471470" y="1569667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13,0%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 bwMode="auto">
          <a:xfrm>
            <a:off x="7134692" y="2220197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21,9%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7095744" y="2991691"/>
            <a:ext cx="1083307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39,5%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4171655" y="3758931"/>
            <a:ext cx="1005409" cy="390943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- 40,7%</a:t>
            </a: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>
            <a:off x="3430910" y="4481979"/>
            <a:ext cx="1005409" cy="395209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13,3%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3206677" y="5250693"/>
            <a:ext cx="1005409" cy="373959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33,6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 bwMode="auto">
          <a:xfrm>
            <a:off x="2352567" y="5878066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14,3%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6605" y="774730"/>
            <a:ext cx="7403518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п</a:t>
            </a: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 налогоплательщикам, осуществляющим деятельность на </a:t>
            </a:r>
          </a:p>
          <a:p>
            <a:pPr algn="ctr" defTabSz="970303"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территории Ханты-Мансийского автономного округа - Югры</a:t>
            </a: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07574" y="774730"/>
            <a:ext cx="2782839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п</a:t>
            </a: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 Российской Федерации,</a:t>
            </a:r>
          </a:p>
          <a:p>
            <a:pPr algn="ctr" defTabSz="970303">
              <a:defRPr/>
            </a:pP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п</a:t>
            </a: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 состоянию на 01.01.2023</a:t>
            </a: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623598" y="1409367"/>
            <a:ext cx="0" cy="518248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 bwMode="auto">
          <a:xfrm>
            <a:off x="9983638" y="1523344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49,5%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9983637" y="2220196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18,4%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9983636" y="3000478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67,1%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9983638" y="3758932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4,5%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9982953" y="4437906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17,3%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9983638" y="5141295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13,0%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9982270" y="5948247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18,4%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11734254" y="6438001"/>
            <a:ext cx="313642" cy="263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71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1" y="0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184992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ОБ ИТОГАХ РАБОТЫ УФНС РОССИИ ПО ХАНТЫ-МАНСИЙСКОМУ АВТОНОМНОМУ ОКРУГУ-ЮГРЕ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ВЫПОЛНЕНИЕ ПЛАНОВЫХ ЗАДАНИЙ </a:t>
            </a:r>
            <a:r>
              <a:rPr lang="ru-RU" sz="1800" b="1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</a:t>
            </a: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2022 ГОДА </a:t>
            </a:r>
          </a:p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РАЗРЕЗЕ УРОВНЕЙ БЮДЖЕТОВ, МЛРД РУБ.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9301" y="774730"/>
            <a:ext cx="2159642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6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бюджет </a:t>
            </a: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124" y="3761448"/>
            <a:ext cx="5697726" cy="640881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600" b="1" dirty="0">
                <a:solidFill>
                  <a:prstClr val="black"/>
                </a:solidFill>
                <a:latin typeface="Arial Narrow" panose="020B0606020202030204" pitchFamily="34" charset="0"/>
              </a:rPr>
              <a:t>Страховые взносы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90501" y="4319320"/>
            <a:ext cx="1595841" cy="505505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b="1" dirty="0">
                <a:solidFill>
                  <a:srgbClr val="0070C0"/>
                </a:solidFill>
              </a:rPr>
              <a:t>+ </a:t>
            </a:r>
            <a:r>
              <a:rPr lang="ru-RU" sz="2300" b="1" dirty="0" smtClean="0">
                <a:solidFill>
                  <a:srgbClr val="0070C0"/>
                </a:solidFill>
              </a:rPr>
              <a:t>3,8%</a:t>
            </a:r>
            <a:endParaRPr lang="ru-RU" sz="2300" b="1" dirty="0">
              <a:solidFill>
                <a:srgbClr val="0070C0"/>
              </a:solidFill>
            </a:endParaRPr>
          </a:p>
          <a:p>
            <a:pPr algn="ctr" defTabSz="970303">
              <a:defRPr/>
            </a:pPr>
            <a:r>
              <a:rPr lang="ru-RU" sz="23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15806" y="3877013"/>
            <a:ext cx="5697726" cy="508385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6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Местные бюджеты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37450" y="1272804"/>
            <a:ext cx="2059305" cy="505505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b="1" dirty="0">
                <a:solidFill>
                  <a:srgbClr val="0070C0"/>
                </a:solidFill>
              </a:rPr>
              <a:t>+ </a:t>
            </a:r>
            <a:r>
              <a:rPr lang="ru-RU" sz="2300" b="1" dirty="0" smtClean="0">
                <a:solidFill>
                  <a:srgbClr val="0070C0"/>
                </a:solidFill>
              </a:rPr>
              <a:t>3,0%</a:t>
            </a:r>
            <a:endParaRPr lang="ru-RU" sz="23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6377" y="3317328"/>
            <a:ext cx="2182205" cy="414772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dirty="0">
                <a:solidFill>
                  <a:srgbClr val="1F497D">
                    <a:lumMod val="75000"/>
                  </a:srgbClr>
                </a:solidFill>
              </a:rPr>
              <a:t>План</a:t>
            </a:r>
            <a:endParaRPr lang="ru-RU" sz="15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72990" y="3312485"/>
            <a:ext cx="1376055" cy="414772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dirty="0">
                <a:solidFill>
                  <a:srgbClr val="1F497D">
                    <a:lumMod val="75000"/>
                  </a:srgbClr>
                </a:solidFill>
              </a:rPr>
              <a:t>Факт</a:t>
            </a:r>
            <a:endParaRPr lang="ru-RU" sz="15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12957" y="1840166"/>
            <a:ext cx="1626898" cy="1363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24" tIns="42562" rIns="85124" bIns="42562" anchor="ctr"/>
          <a:lstStyle/>
          <a:p>
            <a:pPr algn="ctr" defTabSz="1082136"/>
            <a:r>
              <a:rPr lang="ru-RU" sz="2400" b="1" dirty="0" smtClean="0">
                <a:solidFill>
                  <a:prstClr val="black"/>
                </a:solidFill>
              </a:rPr>
              <a:t>343,8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58023" y="1840166"/>
            <a:ext cx="1626899" cy="13594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24" tIns="42562" rIns="85124" bIns="42562" anchor="ctr"/>
          <a:lstStyle/>
          <a:p>
            <a:pPr algn="ctr" defTabSz="1082136"/>
            <a:r>
              <a:rPr lang="ru-RU" sz="2400" b="1" dirty="0" smtClean="0">
                <a:solidFill>
                  <a:prstClr val="black"/>
                </a:solidFill>
              </a:rPr>
              <a:t>343,8</a:t>
            </a:r>
            <a:endParaRPr lang="ru-RU" sz="2400" b="1" dirty="0">
              <a:solidFill>
                <a:prstClr val="black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182276" y="3208579"/>
            <a:ext cx="4118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212956" y="4860874"/>
            <a:ext cx="1624510" cy="10786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24" tIns="42562" rIns="85124" bIns="42562" anchor="ctr"/>
          <a:lstStyle/>
          <a:p>
            <a:pPr algn="ctr" defTabSz="1082136"/>
            <a:r>
              <a:rPr lang="ru-RU" sz="2400" b="1" dirty="0" smtClean="0">
                <a:solidFill>
                  <a:prstClr val="black"/>
                </a:solidFill>
              </a:rPr>
              <a:t>198,1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78883" y="4572073"/>
            <a:ext cx="1624510" cy="13595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24" tIns="42562" rIns="85124" bIns="42562" anchor="ctr"/>
          <a:lstStyle/>
          <a:p>
            <a:pPr algn="ctr" defTabSz="1082136"/>
            <a:r>
              <a:rPr lang="ru-RU" sz="2400" b="1" dirty="0" smtClean="0">
                <a:solidFill>
                  <a:prstClr val="black"/>
                </a:solidFill>
              </a:rPr>
              <a:t>205,7</a:t>
            </a:r>
            <a:endParaRPr lang="ru-RU" sz="2400" b="1" dirty="0">
              <a:solidFill>
                <a:prstClr val="black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458726" y="3191648"/>
            <a:ext cx="43336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453643" y="2286888"/>
            <a:ext cx="1624510" cy="895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24" tIns="42562" rIns="85124" bIns="42562" anchor="ctr"/>
          <a:lstStyle/>
          <a:p>
            <a:pPr algn="ctr" defTabSz="1082136"/>
            <a:r>
              <a:rPr lang="ru-RU" sz="2400" b="1" dirty="0" smtClean="0">
                <a:solidFill>
                  <a:prstClr val="black"/>
                </a:solidFill>
              </a:rPr>
              <a:t>219,2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395641" y="1857810"/>
            <a:ext cx="1624510" cy="13248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24" tIns="42562" rIns="85124" bIns="42562" anchor="ctr"/>
          <a:lstStyle/>
          <a:p>
            <a:pPr algn="ctr" defTabSz="1082136"/>
            <a:r>
              <a:rPr lang="ru-RU" sz="2400" b="1" dirty="0" smtClean="0">
                <a:solidFill>
                  <a:prstClr val="black"/>
                </a:solidFill>
              </a:rPr>
              <a:t>225,7</a:t>
            </a:r>
            <a:endParaRPr lang="ru-RU" sz="2400" b="1" dirty="0">
              <a:solidFill>
                <a:prstClr val="black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85869" y="5948536"/>
            <a:ext cx="43336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458725" y="5262139"/>
            <a:ext cx="1624510" cy="656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24" tIns="42562" rIns="85124" bIns="42562" anchor="ctr"/>
          <a:lstStyle/>
          <a:p>
            <a:pPr algn="ctr" defTabSz="1082136"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50,8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425195" y="5067966"/>
            <a:ext cx="1624510" cy="8497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24" tIns="42562" rIns="85124" bIns="42562" anchor="ctr"/>
          <a:lstStyle/>
          <a:p>
            <a:pPr algn="ctr" defTabSz="1082136"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56,7</a:t>
            </a:r>
            <a:endParaRPr lang="ru-RU" sz="2400" b="1" dirty="0">
              <a:solidFill>
                <a:prstClr val="black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453644" y="5931605"/>
            <a:ext cx="43336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47488" y="3295554"/>
            <a:ext cx="2182205" cy="414772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dirty="0">
                <a:solidFill>
                  <a:srgbClr val="1F497D">
                    <a:lumMod val="75000"/>
                  </a:srgbClr>
                </a:solidFill>
              </a:rPr>
              <a:t>План</a:t>
            </a:r>
            <a:endParaRPr lang="ru-RU" sz="15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19301" y="3295554"/>
            <a:ext cx="1376055" cy="414772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dirty="0">
                <a:solidFill>
                  <a:srgbClr val="1F497D">
                    <a:lumMod val="75000"/>
                  </a:srgbClr>
                </a:solidFill>
              </a:rPr>
              <a:t>Факт</a:t>
            </a:r>
            <a:endParaRPr lang="ru-RU" sz="15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58466" y="855740"/>
            <a:ext cx="2159642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600" b="1" dirty="0">
                <a:solidFill>
                  <a:prstClr val="black"/>
                </a:solidFill>
                <a:latin typeface="Arial Narrow" panose="020B0606020202030204" pitchFamily="34" charset="0"/>
              </a:rPr>
              <a:t>Окружной бюджет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695606" y="4562461"/>
            <a:ext cx="1595841" cy="505505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b="1" dirty="0">
                <a:solidFill>
                  <a:srgbClr val="0070C0"/>
                </a:solidFill>
              </a:rPr>
              <a:t>+ </a:t>
            </a:r>
            <a:r>
              <a:rPr lang="ru-RU" sz="2300" b="1" dirty="0" smtClean="0">
                <a:solidFill>
                  <a:srgbClr val="0070C0"/>
                </a:solidFill>
              </a:rPr>
              <a:t>11,6%</a:t>
            </a:r>
            <a:endParaRPr lang="ru-RU" sz="2300" b="1" dirty="0">
              <a:solidFill>
                <a:srgbClr val="0070C0"/>
              </a:solidFill>
            </a:endParaRPr>
          </a:p>
          <a:p>
            <a:pPr algn="ctr" defTabSz="970303">
              <a:defRPr/>
            </a:pPr>
            <a:r>
              <a:rPr lang="ru-RU" sz="23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96377" y="6205859"/>
            <a:ext cx="2182205" cy="414772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dirty="0">
                <a:solidFill>
                  <a:srgbClr val="1F497D">
                    <a:lumMod val="75000"/>
                  </a:srgbClr>
                </a:solidFill>
              </a:rPr>
              <a:t>План</a:t>
            </a:r>
            <a:endParaRPr lang="ru-RU" sz="15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42406" y="6204806"/>
            <a:ext cx="2182205" cy="414772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dirty="0">
                <a:solidFill>
                  <a:srgbClr val="1F497D">
                    <a:lumMod val="75000"/>
                  </a:srgbClr>
                </a:solidFill>
              </a:rPr>
              <a:t>План</a:t>
            </a:r>
            <a:endParaRPr lang="ru-RU" sz="15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63319" y="6223444"/>
            <a:ext cx="1376055" cy="414772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dirty="0">
                <a:solidFill>
                  <a:srgbClr val="1F497D">
                    <a:lumMod val="75000"/>
                  </a:srgbClr>
                </a:solidFill>
              </a:rPr>
              <a:t>Факт</a:t>
            </a:r>
            <a:endParaRPr lang="ru-RU" sz="15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89746" y="6179525"/>
            <a:ext cx="1376055" cy="414772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dirty="0">
                <a:solidFill>
                  <a:srgbClr val="1F497D">
                    <a:lumMod val="75000"/>
                  </a:srgbClr>
                </a:solidFill>
              </a:rPr>
              <a:t>Факт</a:t>
            </a:r>
            <a:endParaRPr lang="ru-RU" sz="15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11734254" y="6438001"/>
            <a:ext cx="313642" cy="263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6</a:t>
            </a:r>
            <a:endParaRPr lang="ru-RU" sz="1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1" y="1371"/>
            <a:ext cx="12242544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87276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184992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ОБ ИТОГАХ РАБОТЫ УФНС РОССИИ ПО ХАНТЫ-МАНСИЙСКОМУ АВТОНОМНОМУ ОКРУГУ-ЮГРЕ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938727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ПОСТУПЛЕНИЯ НАЛОГОВЫХ ПЛАТЕЖЕЙ И СТРАХОВЫХ ВЗНОСОВ</a:t>
            </a:r>
            <a:r>
              <a:rPr lang="en-US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1800" b="1" dirty="0" smtClean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1 КВАРТАЛЕ 2023 ГОДА, МЛРД РУБ.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="" xmlns:a16="http://schemas.microsoft.com/office/drawing/2014/main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1391756" y="933511"/>
            <a:ext cx="2822303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ФЕДЕРАЛЬНЫЙ БЮДЖЕТ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="" xmlns:a16="http://schemas.microsoft.com/office/drawing/2014/main" id="{20A32299-BF98-4CC9-99B0-809C990C8290}"/>
              </a:ext>
            </a:extLst>
          </p:cNvPr>
          <p:cNvSpPr txBox="1">
            <a:spLocks/>
          </p:cNvSpPr>
          <p:nvPr/>
        </p:nvSpPr>
        <p:spPr>
          <a:xfrm>
            <a:off x="7607374" y="979679"/>
            <a:ext cx="2686760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СТРАХОВЫЕ  ВЗНОСЫ</a:t>
            </a:r>
            <a:endParaRPr lang="ru-RU" sz="1800" b="1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Chart 18">
            <a:extLst>
              <a:ext uri="{FF2B5EF4-FFF2-40B4-BE49-F238E27FC236}">
                <a16:creationId xmlns="" xmlns:a16="http://schemas.microsoft.com/office/drawing/2014/main" id="{B28128B0-B574-425B-BE11-E8844CFCD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713267"/>
              </p:ext>
            </p:extLst>
          </p:nvPr>
        </p:nvGraphicFramePr>
        <p:xfrm>
          <a:off x="622598" y="1239201"/>
          <a:ext cx="5020290" cy="233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Subtitle 2">
            <a:extLst>
              <a:ext uri="{FF2B5EF4-FFF2-40B4-BE49-F238E27FC236}">
                <a16:creationId xmlns="" xmlns:a16="http://schemas.microsoft.com/office/drawing/2014/main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7581174" y="3741407"/>
            <a:ext cx="2822303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МЕСТНЫЕ БЮДЖЕТЫ</a:t>
            </a:r>
            <a:endParaRPr lang="ru-RU" sz="1800" b="1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="" xmlns:a16="http://schemas.microsoft.com/office/drawing/2014/main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1566189" y="3733228"/>
            <a:ext cx="2822303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ОКРУЖНОЙ </a:t>
            </a:r>
            <a:r>
              <a:rPr lang="ru-RU" sz="18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4685465" y="1413570"/>
            <a:ext cx="867312" cy="3073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-57,7%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11639822" y="6438001"/>
            <a:ext cx="408074" cy="263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8</a:t>
            </a:r>
            <a:endParaRPr lang="ru-RU" sz="1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2" name="Chart 18">
            <a:extLst>
              <a:ext uri="{FF2B5EF4-FFF2-40B4-BE49-F238E27FC236}">
                <a16:creationId xmlns="" xmlns:a16="http://schemas.microsoft.com/office/drawing/2014/main" id="{B28128B0-B574-425B-BE11-E8844CFCD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880300"/>
              </p:ext>
            </p:extLst>
          </p:nvPr>
        </p:nvGraphicFramePr>
        <p:xfrm>
          <a:off x="6619532" y="4807528"/>
          <a:ext cx="502029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18">
            <a:extLst>
              <a:ext uri="{FF2B5EF4-FFF2-40B4-BE49-F238E27FC236}">
                <a16:creationId xmlns="" xmlns:a16="http://schemas.microsoft.com/office/drawing/2014/main" id="{B28128B0-B574-425B-BE11-E8844CFCD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719690"/>
              </p:ext>
            </p:extLst>
          </p:nvPr>
        </p:nvGraphicFramePr>
        <p:xfrm>
          <a:off x="622598" y="4149874"/>
          <a:ext cx="5020290" cy="2388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18">
            <a:extLst>
              <a:ext uri="{FF2B5EF4-FFF2-40B4-BE49-F238E27FC236}">
                <a16:creationId xmlns="" xmlns:a16="http://schemas.microsoft.com/office/drawing/2014/main" id="{B28128B0-B574-425B-BE11-E8844CFCD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129122"/>
              </p:ext>
            </p:extLst>
          </p:nvPr>
        </p:nvGraphicFramePr>
        <p:xfrm>
          <a:off x="6619532" y="1256679"/>
          <a:ext cx="5020290" cy="224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TextBox 1"/>
          <p:cNvSpPr txBox="1"/>
          <p:nvPr/>
        </p:nvSpPr>
        <p:spPr>
          <a:xfrm>
            <a:off x="4685465" y="4221882"/>
            <a:ext cx="974457" cy="3722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+ 17,1%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-12203" y="-25875"/>
            <a:ext cx="12196829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184992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ОБ ИТОГАХ РАБОТЫ УФНС РОССИИ ПО ХАНТЫ-МАНСИЙСКОМУ АВТОНОМНОМУ ОКРУГУ-ЮГРЕ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ИСПОЛНЕНИЕ ПЛАНОВЫХ ЗАДАНИЙ НА 1 КВАРТАЛ 2023 ГОДА </a:t>
            </a:r>
          </a:p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РАЗРЕЗЕ УРОВНЕЙ БЮДЖЕТОВ, МЛРД РУБ.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9782" y="623810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lang="ru-RU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5005" y="774730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6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бюджет </a:t>
            </a: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828" y="3761448"/>
            <a:ext cx="4316231" cy="640881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600" b="1" dirty="0">
                <a:solidFill>
                  <a:prstClr val="black"/>
                </a:solidFill>
                <a:latin typeface="Arial Narrow" panose="020B0606020202030204" pitchFamily="34" charset="0"/>
              </a:rPr>
              <a:t>Страховые взносы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66399" y="4480478"/>
            <a:ext cx="1208907" cy="363302"/>
          </a:xfrm>
          <a:prstGeom prst="rect">
            <a:avLst/>
          </a:prstGeom>
        </p:spPr>
        <p:txBody>
          <a:bodyPr wrap="none" lIns="96985" tIns="48495" rIns="96985" bIns="48495" anchor="ctr"/>
          <a:lstStyle>
            <a:defPPr>
              <a:defRPr lang="ru-RU"/>
            </a:defPPr>
            <a:lvl1pPr algn="ctr" defTabSz="970303">
              <a:defRPr sz="2300" b="1">
                <a:solidFill>
                  <a:srgbClr val="FF0000"/>
                </a:solidFill>
              </a:defRPr>
            </a:lvl1pPr>
          </a:lstStyle>
          <a:p>
            <a:r>
              <a:rPr lang="ru-RU" dirty="0"/>
              <a:t>- </a:t>
            </a:r>
            <a:r>
              <a:rPr lang="ru-RU" dirty="0" smtClean="0"/>
              <a:t>2,9%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576683" y="1375295"/>
            <a:ext cx="1107092" cy="371620"/>
          </a:xfrm>
          <a:prstGeom prst="rect">
            <a:avLst/>
          </a:prstGeom>
        </p:spPr>
        <p:txBody>
          <a:bodyPr wrap="none" lIns="96985" tIns="48495" rIns="96985" bIns="48495" anchor="ctr"/>
          <a:lstStyle>
            <a:defPPr>
              <a:defRPr lang="ru-RU"/>
            </a:defPPr>
            <a:lvl1pPr algn="ctr" defTabSz="970303">
              <a:defRPr sz="2300" b="1"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+ </a:t>
            </a:r>
            <a:r>
              <a:rPr lang="ru-RU" dirty="0" smtClean="0"/>
              <a:t>8,9%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744174" y="3893944"/>
            <a:ext cx="4316231" cy="508385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6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Местные бюджеты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082" y="3317328"/>
            <a:ext cx="1653098" cy="414772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dirty="0">
                <a:solidFill>
                  <a:srgbClr val="1F497D">
                    <a:lumMod val="75000"/>
                  </a:srgbClr>
                </a:solidFill>
              </a:rPr>
              <a:t>План</a:t>
            </a:r>
            <a:endParaRPr lang="ru-RU" sz="15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18695" y="3312485"/>
            <a:ext cx="1042411" cy="414772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dirty="0" smtClean="0">
                <a:solidFill>
                  <a:srgbClr val="1F497D">
                    <a:lumMod val="75000"/>
                  </a:srgbClr>
                </a:solidFill>
              </a:rPr>
              <a:t>Факт</a:t>
            </a:r>
            <a:endParaRPr lang="ru-RU" sz="23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8661" y="1989634"/>
            <a:ext cx="1232433" cy="1214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24" tIns="42562" rIns="85124" bIns="42562" anchor="ctr"/>
          <a:lstStyle/>
          <a:p>
            <a:pPr algn="ctr" defTabSz="1082136"/>
            <a:r>
              <a:rPr lang="ru-RU" sz="2400" b="1" dirty="0" smtClean="0">
                <a:solidFill>
                  <a:prstClr val="black"/>
                </a:solidFill>
              </a:rPr>
              <a:t>57,7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3728" y="1840166"/>
            <a:ext cx="1232434" cy="13594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24" tIns="42562" rIns="85124" bIns="42562" anchor="ctr"/>
          <a:lstStyle/>
          <a:p>
            <a:pPr algn="ctr" defTabSz="1082136"/>
            <a:r>
              <a:rPr lang="ru-RU" sz="2400" b="1" dirty="0" smtClean="0">
                <a:solidFill>
                  <a:prstClr val="black"/>
                </a:solidFill>
              </a:rPr>
              <a:t>62,8</a:t>
            </a:r>
            <a:endParaRPr lang="ru-RU" sz="2400" b="1" dirty="0">
              <a:solidFill>
                <a:prstClr val="black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27980" y="3208579"/>
            <a:ext cx="3119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58661" y="4788516"/>
            <a:ext cx="1230624" cy="1151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24" tIns="42562" rIns="85124" bIns="42562" anchor="ctr"/>
          <a:lstStyle/>
          <a:p>
            <a:pPr algn="ctr" defTabSz="1082136"/>
            <a:r>
              <a:rPr lang="ru-RU" sz="2400" b="1" dirty="0" smtClean="0">
                <a:solidFill>
                  <a:prstClr val="black"/>
                </a:solidFill>
              </a:rPr>
              <a:t>50,6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24588" y="4916025"/>
            <a:ext cx="1230624" cy="1015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24" tIns="42562" rIns="85124" bIns="42562" anchor="ctr"/>
          <a:lstStyle/>
          <a:p>
            <a:pPr algn="ctr" defTabSz="1082136"/>
            <a:r>
              <a:rPr lang="ru-RU" sz="2400" b="1" dirty="0" smtClean="0">
                <a:solidFill>
                  <a:prstClr val="black"/>
                </a:solidFill>
              </a:rPr>
              <a:t>49,2</a:t>
            </a:r>
            <a:endParaRPr lang="ru-RU" sz="2400" b="1" dirty="0">
              <a:solidFill>
                <a:prstClr val="black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087094" y="3208579"/>
            <a:ext cx="3282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082012" y="2303819"/>
            <a:ext cx="1230624" cy="895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24" tIns="42562" rIns="85124" bIns="42562" anchor="ctr"/>
          <a:lstStyle/>
          <a:p>
            <a:pPr algn="ctr" defTabSz="1082136"/>
            <a:r>
              <a:rPr lang="ru-RU" sz="2400" b="1" dirty="0" smtClean="0">
                <a:solidFill>
                  <a:prstClr val="black"/>
                </a:solidFill>
              </a:rPr>
              <a:t>45,8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024010" y="1653680"/>
            <a:ext cx="1230624" cy="15459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24" tIns="42562" rIns="85124" bIns="42562" anchor="ctr"/>
          <a:lstStyle/>
          <a:p>
            <a:pPr algn="ctr" defTabSz="1082136"/>
            <a:r>
              <a:rPr lang="ru-RU" sz="2400" b="1" dirty="0" smtClean="0">
                <a:solidFill>
                  <a:schemeClr val="tx1"/>
                </a:solidFill>
              </a:rPr>
              <a:t>104,2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31573" y="5948536"/>
            <a:ext cx="3282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087094" y="5423815"/>
            <a:ext cx="1230624" cy="5112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24" tIns="42562" rIns="85124" bIns="42562" anchor="ctr"/>
          <a:lstStyle/>
          <a:p>
            <a:pPr algn="ctr" defTabSz="1082136"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11,2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53564" y="5423815"/>
            <a:ext cx="1230624" cy="5107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24" tIns="42562" rIns="85124" bIns="42562" anchor="ctr"/>
          <a:lstStyle/>
          <a:p>
            <a:pPr algn="ctr" defTabSz="1082136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11,2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5082012" y="5948536"/>
            <a:ext cx="3282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75857" y="3312485"/>
            <a:ext cx="1653098" cy="414772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dirty="0">
                <a:solidFill>
                  <a:srgbClr val="1F497D">
                    <a:lumMod val="75000"/>
                  </a:srgbClr>
                </a:solidFill>
              </a:rPr>
              <a:t>План</a:t>
            </a:r>
            <a:endParaRPr lang="ru-RU" sz="15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6834" y="872671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600" b="1" dirty="0">
                <a:solidFill>
                  <a:prstClr val="black"/>
                </a:solidFill>
                <a:latin typeface="Arial Narrow" panose="020B0606020202030204" pitchFamily="34" charset="0"/>
              </a:rPr>
              <a:t>Окружной бюджет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2082" y="6205859"/>
            <a:ext cx="1653098" cy="414772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dirty="0">
                <a:solidFill>
                  <a:srgbClr val="1F497D">
                    <a:lumMod val="75000"/>
                  </a:srgbClr>
                </a:solidFill>
              </a:rPr>
              <a:t>План</a:t>
            </a:r>
            <a:endParaRPr lang="ru-RU" sz="15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70775" y="6221737"/>
            <a:ext cx="1653098" cy="414772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dirty="0">
                <a:solidFill>
                  <a:srgbClr val="1F497D">
                    <a:lumMod val="75000"/>
                  </a:srgbClr>
                </a:solidFill>
              </a:rPr>
              <a:t>План</a:t>
            </a:r>
            <a:endParaRPr lang="ru-RU" sz="15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xmlns="" id="{9FD2C2E3-3873-4122-AD3B-40E284B76F02}"/>
              </a:ext>
            </a:extLst>
          </p:cNvPr>
          <p:cNvSpPr/>
          <p:nvPr/>
        </p:nvSpPr>
        <p:spPr>
          <a:xfrm>
            <a:off x="8711320" y="774722"/>
            <a:ext cx="3405239" cy="6084865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xmlns="" id="{3838C7E3-AAB9-4D28-93C4-9696E016F84A}"/>
              </a:ext>
            </a:extLst>
          </p:cNvPr>
          <p:cNvSpPr txBox="1">
            <a:spLocks/>
          </p:cNvSpPr>
          <p:nvPr/>
        </p:nvSpPr>
        <p:spPr>
          <a:xfrm>
            <a:off x="9095878" y="3797340"/>
            <a:ext cx="3056154" cy="10464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7"/>
              </a:spcAft>
              <a:tabLst>
                <a:tab pos="347337" algn="l"/>
              </a:tabLst>
            </a:pPr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ИСПОЛНЕНИЕ </a:t>
            </a:r>
            <a:r>
              <a:rPr lang="ru-RU" sz="17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ГОДОВЫХ</a:t>
            </a:r>
            <a:r>
              <a:rPr lang="ru-RU" sz="17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ПАРАМЕТРОВ </a:t>
            </a:r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БЮДЖЕТОВ МУНИЦИПАЛЬНЫХ ОБРАЗОВАНИЙ</a:t>
            </a:r>
            <a:endParaRPr lang="ru-RU" sz="17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xmlns="" id="{5754A16E-4528-44F2-A8E5-848D0862CE8F}"/>
              </a:ext>
            </a:extLst>
          </p:cNvPr>
          <p:cNvSpPr txBox="1">
            <a:spLocks/>
          </p:cNvSpPr>
          <p:nvPr/>
        </p:nvSpPr>
        <p:spPr>
          <a:xfrm>
            <a:off x="9060405" y="793727"/>
            <a:ext cx="3056154" cy="10464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7"/>
              </a:spcAft>
              <a:tabLst>
                <a:tab pos="347337" algn="l"/>
              </a:tabLst>
            </a:pPr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ИСПОЛНЕНИЕ </a:t>
            </a:r>
            <a:r>
              <a:rPr lang="ru-RU" sz="17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ГОДОВЫХ</a:t>
            </a:r>
            <a:r>
              <a:rPr lang="ru-RU" sz="17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ПАРАМЕТРОВ  БЮДЖЕТА ХАНТЫ-МАНСИЙСКОГО АВТОНОМНОГО ОКРУГА - ЮГРЫ</a:t>
            </a:r>
          </a:p>
        </p:txBody>
      </p:sp>
      <p:graphicFrame>
        <p:nvGraphicFramePr>
          <p:cNvPr id="55" name="Диаграмма 35">
            <a:extLst>
              <a:ext uri="{FF2B5EF4-FFF2-40B4-BE49-F238E27FC236}">
                <a16:creationId xmlns:a16="http://schemas.microsoft.com/office/drawing/2014/main" xmlns="" id="{D4666168-23AA-4E2B-A8AC-042746640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690300"/>
              </p:ext>
            </p:extLst>
          </p:nvPr>
        </p:nvGraphicFramePr>
        <p:xfrm>
          <a:off x="9128148" y="4909133"/>
          <a:ext cx="3023884" cy="166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Прямоугольник 38">
            <a:extLst>
              <a:ext uri="{FF2B5EF4-FFF2-40B4-BE49-F238E27FC236}">
                <a16:creationId xmlns:a16="http://schemas.microsoft.com/office/drawing/2014/main" xmlns="" id="{DFCA8736-1DAE-413F-AFF9-28BD267E2844}"/>
              </a:ext>
            </a:extLst>
          </p:cNvPr>
          <p:cNvSpPr/>
          <p:nvPr/>
        </p:nvSpPr>
        <p:spPr>
          <a:xfrm>
            <a:off x="9143931" y="5500236"/>
            <a:ext cx="778564" cy="370527"/>
          </a:xfrm>
          <a:prstGeom prst="rect">
            <a:avLst/>
          </a:prstGeom>
        </p:spPr>
        <p:txBody>
          <a:bodyPr wrap="none" lIns="92623" tIns="46312" rIns="92623" bIns="46312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19,7% 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Диаграмма 35">
            <a:extLst>
              <a:ext uri="{FF2B5EF4-FFF2-40B4-BE49-F238E27FC236}">
                <a16:creationId xmlns:a16="http://schemas.microsoft.com/office/drawing/2014/main" xmlns="" id="{A9E37D12-1290-48F4-B73F-0A64CDE4C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553683"/>
              </p:ext>
            </p:extLst>
          </p:nvPr>
        </p:nvGraphicFramePr>
        <p:xfrm>
          <a:off x="9060405" y="2090171"/>
          <a:ext cx="3044152" cy="161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Прямоугольник 38">
            <a:extLst>
              <a:ext uri="{FF2B5EF4-FFF2-40B4-BE49-F238E27FC236}">
                <a16:creationId xmlns:a16="http://schemas.microsoft.com/office/drawing/2014/main" xmlns="" id="{C4AD0581-4BA2-4DDC-8931-7770168D3C6E}"/>
              </a:ext>
            </a:extLst>
          </p:cNvPr>
          <p:cNvSpPr/>
          <p:nvPr/>
        </p:nvSpPr>
        <p:spPr>
          <a:xfrm>
            <a:off x="9056924" y="2596759"/>
            <a:ext cx="778564" cy="370527"/>
          </a:xfrm>
          <a:prstGeom prst="rect">
            <a:avLst/>
          </a:prstGeom>
        </p:spPr>
        <p:txBody>
          <a:bodyPr wrap="none" lIns="92623" tIns="46312" rIns="92623" bIns="46312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41,0% 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0" name="TextBox 1"/>
          <p:cNvSpPr txBox="1"/>
          <p:nvPr/>
        </p:nvSpPr>
        <p:spPr>
          <a:xfrm>
            <a:off x="11734254" y="6438001"/>
            <a:ext cx="313642" cy="263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75281" y="4974015"/>
            <a:ext cx="1208907" cy="363302"/>
          </a:xfrm>
          <a:prstGeom prst="rect">
            <a:avLst/>
          </a:prstGeom>
        </p:spPr>
        <p:txBody>
          <a:bodyPr wrap="none" lIns="96985" tIns="48495" rIns="96985" bIns="48495" anchor="ctr"/>
          <a:lstStyle>
            <a:defPPr>
              <a:defRPr lang="ru-RU"/>
            </a:defPPr>
            <a:lvl1pPr algn="ctr" defTabSz="970303">
              <a:defRPr sz="2300" b="1"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+ 0,2%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118114" y="3312485"/>
            <a:ext cx="1042411" cy="414772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dirty="0" smtClean="0">
                <a:solidFill>
                  <a:srgbClr val="1F497D">
                    <a:lumMod val="75000"/>
                  </a:srgbClr>
                </a:solidFill>
              </a:rPr>
              <a:t>Факт</a:t>
            </a:r>
            <a:endParaRPr lang="ru-RU" sz="23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98739" y="6194226"/>
            <a:ext cx="1042411" cy="414772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dirty="0" smtClean="0">
                <a:solidFill>
                  <a:srgbClr val="1F497D">
                    <a:lumMod val="75000"/>
                  </a:srgbClr>
                </a:solidFill>
              </a:rPr>
              <a:t>Факт</a:t>
            </a:r>
            <a:endParaRPr lang="ru-RU" sz="23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47670" y="6205859"/>
            <a:ext cx="1042411" cy="414772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2300" dirty="0" smtClean="0">
                <a:solidFill>
                  <a:srgbClr val="1F497D">
                    <a:lumMod val="75000"/>
                  </a:srgbClr>
                </a:solidFill>
              </a:rPr>
              <a:t>Факт</a:t>
            </a:r>
            <a:endParaRPr lang="ru-RU" sz="23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06359" y="1282060"/>
            <a:ext cx="1107092" cy="371620"/>
          </a:xfrm>
          <a:prstGeom prst="rect">
            <a:avLst/>
          </a:prstGeom>
        </p:spPr>
        <p:txBody>
          <a:bodyPr wrap="none" lIns="96985" tIns="48495" rIns="96985" bIns="48495" anchor="ctr"/>
          <a:lstStyle>
            <a:defPPr>
              <a:defRPr lang="ru-RU"/>
            </a:defPPr>
            <a:lvl1pPr algn="ctr" defTabSz="970303">
              <a:defRPr sz="2300" b="1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+ в 2,3 раза</a:t>
            </a: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8869913"/>
              </p:ext>
            </p:extLst>
          </p:nvPr>
        </p:nvGraphicFramePr>
        <p:xfrm>
          <a:off x="2031735" y="720813"/>
          <a:ext cx="8126942" cy="541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943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1" y="-26590"/>
            <a:ext cx="12196829" cy="6886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184992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ОБ ИТОГАХ РАБОТЫ УФНС РОССИИ ПО ХАНТЫ-МАНСИЙСКОМУ АВТОНОМНОМУ ОКРУГУ-ЮГРЕ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ИСПОЛНЕНИЕ ГОДОВОГО ПЛАНА ПОСТУПЛЕНИЙ НАЛОГОВ И СБОРОВ В БЮДЖЕТЫ МУНИЦИПАЛЬНЫХ ОБРАЗОВАНИЙ ЗА 2022 ГОД, ТЫС РУБ.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1151" y="1108220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D:\png-transparent-map-autonomous-okrugs-of-russia-yugra-Югра-map-world-map-travel-world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9" r="99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98" y="1330075"/>
            <a:ext cx="7227058" cy="43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2198505" y="1801565"/>
            <a:ext cx="560651" cy="83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062758" y="3377267"/>
            <a:ext cx="914583" cy="148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630710" y="3861842"/>
            <a:ext cx="1728193" cy="423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4006975" y="1262597"/>
            <a:ext cx="504058" cy="1352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270670" y="4653930"/>
            <a:ext cx="2306490" cy="15707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941151" y="4437906"/>
            <a:ext cx="1417752" cy="780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1565261" y="2637708"/>
            <a:ext cx="2441714" cy="8879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2119646" y="1045772"/>
            <a:ext cx="1815322" cy="2240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650026" y="4329895"/>
            <a:ext cx="2046019" cy="1777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887294" y="1262597"/>
            <a:ext cx="2592288" cy="2095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943078" y="1262597"/>
            <a:ext cx="1224241" cy="2599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819490" y="4329895"/>
            <a:ext cx="2608014" cy="1692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6036327" y="3981798"/>
            <a:ext cx="3726271" cy="212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036327" y="4596780"/>
            <a:ext cx="690641" cy="1425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4943078" y="4797947"/>
            <a:ext cx="792088" cy="13095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6527254" y="1262597"/>
            <a:ext cx="1372208" cy="2383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7103318" y="1921008"/>
            <a:ext cx="2648372" cy="1604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743278" y="2454209"/>
            <a:ext cx="3019320" cy="1527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743278" y="4329895"/>
            <a:ext cx="3066984" cy="410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8759502" y="3125242"/>
            <a:ext cx="983223" cy="796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43049" y="779281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Ханты-Мансийский район 112,9%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65261" y="5935208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г. Ханты-Мансийск 100,7%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869207" y="761334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Сургутский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район 110,9%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785467" y="1431500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г. Радужный 107,4%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19141" y="778948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>
            <a:defPPr>
              <a:defRPr lang="ru-RU"/>
            </a:defPPr>
            <a:lvl1pPr defTabSz="1086534">
              <a:spcBef>
                <a:spcPct val="0"/>
              </a:spcBef>
              <a:defRPr sz="1700" b="1">
                <a:solidFill>
                  <a:srgbClr val="4F81BD">
                    <a:lumMod val="75000"/>
                  </a:srgbClr>
                </a:solidFill>
                <a:cs typeface="Arial" pitchFamily="34" charset="0"/>
              </a:defRPr>
            </a:lvl1pPr>
          </a:lstStyle>
          <a:p>
            <a:r>
              <a:rPr lang="ru-RU" dirty="0"/>
              <a:t> г. </a:t>
            </a:r>
            <a:r>
              <a:rPr lang="ru-RU" sz="1400" dirty="0"/>
              <a:t>Когалым</a:t>
            </a:r>
            <a:r>
              <a:rPr lang="ru-RU" dirty="0"/>
              <a:t> </a:t>
            </a:r>
            <a:r>
              <a:rPr lang="ru-RU" sz="1200" dirty="0"/>
              <a:t>107,4</a:t>
            </a:r>
            <a:r>
              <a:rPr lang="ru-RU" sz="1400" dirty="0"/>
              <a:t>%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9657228" y="2839367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Нижневартовский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 район 117,4%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810262" y="2154402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г. </a:t>
            </a:r>
            <a:r>
              <a:rPr lang="ru-RU" sz="1400" b="1" dirty="0" err="1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Покачи</a:t>
            </a: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 107,6%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864606" y="4454684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г. </a:t>
            </a:r>
            <a:r>
              <a:rPr lang="ru-RU" sz="1400" b="1" dirty="0" err="1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Лангепас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 106,2%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855014" y="3643373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>
            <a:defPPr>
              <a:defRPr lang="ru-RU"/>
            </a:defPPr>
            <a:lvl1pPr defTabSz="1086534">
              <a:spcBef>
                <a:spcPct val="0"/>
              </a:spcBef>
              <a:defRPr sz="2400" b="1">
                <a:solidFill>
                  <a:srgbClr val="4F81BD">
                    <a:lumMod val="75000"/>
                  </a:srgbClr>
                </a:solidFill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г. Сургут 110,3%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892255" y="5165406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г. Нижневартовск 105,7%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57709" y="5932552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г.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Пыть-Ях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100,8%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691339" y="5931030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Нефтеюганский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 район 104,9%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7103318" y="4437906"/>
            <a:ext cx="2706944" cy="1001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959302" y="4437906"/>
            <a:ext cx="2835130" cy="1743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634447" y="5929163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г. Нефтеюганск 104,3%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933283" y="5920197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г. </a:t>
            </a:r>
            <a:r>
              <a:rPr lang="ru-RU" sz="1400" b="1" dirty="0" err="1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Мегион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 115,6%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513081" y="748847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1700" b="1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г.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Белоярский 105,0%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7478" y="1515690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Берёзовский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 район 100,7%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-8505" y="759897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Октябрьский район 110,2%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4904" y="2328816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1700" b="1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г. </a:t>
            </a:r>
            <a:r>
              <a:rPr lang="ru-RU" sz="1400" b="1" dirty="0" err="1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Нягань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 103,1%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5715" y="3091392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>
            <a:defPPr>
              <a:defRPr lang="ru-RU"/>
            </a:defPPr>
            <a:lvl1pPr defTabSz="1086534">
              <a:spcBef>
                <a:spcPct val="0"/>
              </a:spcBef>
              <a:defRPr sz="1700" b="1">
                <a:solidFill>
                  <a:srgbClr val="4F81BD">
                    <a:lumMod val="75000"/>
                  </a:srgbClr>
                </a:solidFill>
                <a:cs typeface="Arial" pitchFamily="34" charset="0"/>
              </a:defRPr>
            </a:lvl1pPr>
          </a:lstStyle>
          <a:p>
            <a:r>
              <a:rPr lang="ru-RU" dirty="0"/>
              <a:t> </a:t>
            </a:r>
            <a:r>
              <a:rPr lang="ru-RU" sz="1400" dirty="0"/>
              <a:t>Советский</a:t>
            </a:r>
            <a:r>
              <a:rPr lang="ru-RU" sz="1600" dirty="0"/>
              <a:t> </a:t>
            </a:r>
            <a:r>
              <a:rPr lang="ru-RU" sz="1400" dirty="0"/>
              <a:t>район 104,4</a:t>
            </a:r>
            <a:r>
              <a:rPr lang="ru-RU" sz="1600" dirty="0"/>
              <a:t>%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0354" y="3999791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1700" b="1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г. </a:t>
            </a:r>
            <a:r>
              <a:rPr lang="ru-RU" sz="1400" b="1" dirty="0" err="1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Югорск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 104,7%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5365" y="5092866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Кондинский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район 100,9%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2486" y="5938776"/>
            <a:ext cx="2128151" cy="571751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spcBef>
                <a:spcPct val="0"/>
              </a:spcBef>
              <a:defRPr/>
            </a:pPr>
            <a:r>
              <a:rPr lang="ru-RU" sz="17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г.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Урай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103,2%</a:t>
            </a:r>
          </a:p>
        </p:txBody>
      </p:sp>
      <p:sp>
        <p:nvSpPr>
          <p:cNvPr id="55" name="TextBox 1"/>
          <p:cNvSpPr txBox="1"/>
          <p:nvPr/>
        </p:nvSpPr>
        <p:spPr>
          <a:xfrm>
            <a:off x="11734254" y="6438001"/>
            <a:ext cx="313642" cy="263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7</a:t>
            </a:r>
            <a:endParaRPr lang="ru-RU" sz="1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2" y="45255"/>
            <a:ext cx="12229806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2803643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268" y="-25875"/>
            <a:ext cx="9335145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349" y="-17773"/>
            <a:ext cx="2184992" cy="7924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ОБ ИТОГАХ РАБОТЫ УФНС РОССИИ ПО ХАНТЫ-МАНСИЙСКОМУ АВТОНОМНОМУ ОКРУГУ-ЮГРЕ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268" y="-17778"/>
            <a:ext cx="8295333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ПОСТУПЛЕНИЙ В РАЗРЕЗЕ ОСНОВНЫХ НАЛОГОВ</a:t>
            </a:r>
            <a:r>
              <a:rPr lang="en-US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1800" b="1" dirty="0" smtClean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МЕСТНОГО БЮДЖЕТА, МЛРД РУБ.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: Rounded Corners 11">
            <a:extLst>
              <a:ext uri="{FF2B5EF4-FFF2-40B4-BE49-F238E27FC236}">
                <a16:creationId xmlns:a16="http://schemas.microsoft.com/office/drawing/2014/main" xmlns="" id="{2AB3E75E-FD44-4D4A-828A-62DD42B54CE2}"/>
              </a:ext>
            </a:extLst>
          </p:cNvPr>
          <p:cNvSpPr/>
          <p:nvPr/>
        </p:nvSpPr>
        <p:spPr>
          <a:xfrm>
            <a:off x="8551856" y="5606981"/>
            <a:ext cx="688062" cy="2707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202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prstClr val="white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1">
            <a:extLst>
              <a:ext uri="{FF2B5EF4-FFF2-40B4-BE49-F238E27FC236}">
                <a16:creationId xmlns:a16="http://schemas.microsoft.com/office/drawing/2014/main" xmlns="" id="{622D88B9-809E-4324-9096-F27F1B83DABF}"/>
              </a:ext>
            </a:extLst>
          </p:cNvPr>
          <p:cNvSpPr/>
          <p:nvPr/>
        </p:nvSpPr>
        <p:spPr>
          <a:xfrm>
            <a:off x="8551856" y="5925576"/>
            <a:ext cx="688062" cy="27074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202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prstClr val="white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0962" y="971804"/>
            <a:ext cx="7403518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п</a:t>
            </a: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 налогоплательщикам, осуществляющим деятельность на </a:t>
            </a:r>
          </a:p>
          <a:p>
            <a:pPr algn="ctr" defTabSz="970303"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территории </a:t>
            </a:r>
            <a:r>
              <a:rPr lang="ru-RU" sz="1700" b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Сургутского</a:t>
            </a: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района</a:t>
            </a: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07573" y="940666"/>
            <a:ext cx="2782839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п</a:t>
            </a: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 Ханты-Мансийскому </a:t>
            </a:r>
          </a:p>
          <a:p>
            <a:pPr algn="ctr" defTabSz="970303"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автономному округу - Югре</a:t>
            </a: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623598" y="1618838"/>
            <a:ext cx="0" cy="4973017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 bwMode="auto">
          <a:xfrm>
            <a:off x="9999975" y="1767781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en-US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13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,3%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9999975" y="2777941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4,4%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9999975" y="3959011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12,1%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9982952" y="4943634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31,6%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10016312" y="5954644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B953F"/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rgbClr val="2B953F"/>
                </a:solidFill>
                <a:latin typeface="Arial Narrow" panose="020B0606020202030204" pitchFamily="34" charset="0"/>
              </a:rPr>
              <a:t>11,0%</a:t>
            </a:r>
            <a:endParaRPr lang="ru-RU" sz="2000" b="1" dirty="0">
              <a:solidFill>
                <a:srgbClr val="2B953F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11639822" y="6438001"/>
            <a:ext cx="408074" cy="2638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11</a:t>
            </a:r>
            <a:endParaRPr lang="ru-RU" sz="1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212717830"/>
              </p:ext>
            </p:extLst>
          </p:nvPr>
        </p:nvGraphicFramePr>
        <p:xfrm>
          <a:off x="51629" y="1409367"/>
          <a:ext cx="9283937" cy="540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Прямоугольник 44"/>
          <p:cNvSpPr/>
          <p:nvPr/>
        </p:nvSpPr>
        <p:spPr bwMode="auto">
          <a:xfrm>
            <a:off x="8172006" y="1899681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22,2%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2187925" y="2779205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3,2%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3846101" y="3863667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+44,9%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2352563" y="4943634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44,7%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3836855" y="5981930"/>
            <a:ext cx="1005409" cy="483357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ct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+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13,4%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Блок-схема: перфолента 52"/>
          <p:cNvSpPr/>
          <p:nvPr/>
        </p:nvSpPr>
        <p:spPr>
          <a:xfrm rot="16140000">
            <a:off x="6912221" y="1671720"/>
            <a:ext cx="385708" cy="28485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перфолента 53"/>
          <p:cNvSpPr/>
          <p:nvPr/>
        </p:nvSpPr>
        <p:spPr>
          <a:xfrm rot="16140000">
            <a:off x="4175916" y="2081535"/>
            <a:ext cx="385708" cy="28485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73" y="-30319"/>
            <a:ext cx="989063" cy="96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8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25073</TotalTime>
  <Words>1492</Words>
  <Application>Microsoft Office PowerPoint</Application>
  <PresentationFormat>Произвольный</PresentationFormat>
  <Paragraphs>362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Специальное оформление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Филипенко Айгуль Эльдаровна</dc:creator>
  <cp:lastModifiedBy>Щеглов Кирилл Евгеньевич</cp:lastModifiedBy>
  <cp:revision>1852</cp:revision>
  <cp:lastPrinted>2023-04-17T10:08:52Z</cp:lastPrinted>
  <dcterms:modified xsi:type="dcterms:W3CDTF">2023-04-17T10:35:53Z</dcterms:modified>
</cp:coreProperties>
</file>