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758" r:id="rId3"/>
  </p:sldMasterIdLst>
  <p:notesMasterIdLst>
    <p:notesMasterId r:id="rId9"/>
  </p:notesMasterIdLst>
  <p:handoutMasterIdLst>
    <p:handoutMasterId r:id="rId10"/>
  </p:handoutMasterIdLst>
  <p:sldIdLst>
    <p:sldId id="372" r:id="rId4"/>
    <p:sldId id="529" r:id="rId5"/>
    <p:sldId id="536" r:id="rId6"/>
    <p:sldId id="533" r:id="rId7"/>
    <p:sldId id="537" r:id="rId8"/>
  </p:sldIdLst>
  <p:sldSz cx="12190413" cy="6859588"/>
  <p:notesSz cx="6805613" cy="9944100"/>
  <p:defaultTextStyle>
    <a:defPPr>
      <a:defRPr lang="ru-RU"/>
    </a:defPPr>
    <a:lvl1pPr marL="0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3028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26056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89084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52111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15140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78169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41196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04225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4912"/>
    <a:srgbClr val="2B953F"/>
    <a:srgbClr val="B91403"/>
    <a:srgbClr val="669900"/>
    <a:srgbClr val="F68D36"/>
    <a:srgbClr val="F5801F"/>
    <a:srgbClr val="F6903C"/>
    <a:srgbClr val="FFFFFF"/>
    <a:srgbClr val="F5F5F5"/>
    <a:srgbClr val="2B75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 autoAdjust="0"/>
    <p:restoredTop sz="98417" autoAdjust="0"/>
  </p:normalViewPr>
  <p:slideViewPr>
    <p:cSldViewPr>
      <p:cViewPr>
        <p:scale>
          <a:sx n="75" d="100"/>
          <a:sy n="75" d="100"/>
        </p:scale>
        <p:origin x="-1350" y="-348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18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42" y="3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DE28C-5B1B-4327-82B2-C0BA81C77F53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45173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42" y="9445173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5553D-D7D1-43AB-B740-ACA9D809D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2138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2" y="3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3E2D5-6D97-44AF-A5D0-B61754EC999C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5601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5173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2" y="9445173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9E22B-BF30-41F2-ACA8-767A45C62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6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3028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26056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89084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52111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15140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78169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41196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04225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10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804" y="1122628"/>
            <a:ext cx="9142810" cy="2388153"/>
          </a:xfrm>
        </p:spPr>
        <p:txBody>
          <a:bodyPr anchor="b"/>
          <a:lstStyle>
            <a:lvl1pPr algn="ctr">
              <a:defRPr sz="61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804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63028" indent="0" algn="ctr">
              <a:buNone/>
              <a:defRPr sz="2000"/>
            </a:lvl2pPr>
            <a:lvl3pPr marL="926056" indent="0" algn="ctr">
              <a:buNone/>
              <a:defRPr sz="1800"/>
            </a:lvl3pPr>
            <a:lvl4pPr marL="1389084" indent="0" algn="ctr">
              <a:buNone/>
              <a:defRPr sz="1700"/>
            </a:lvl4pPr>
            <a:lvl5pPr marL="1852111" indent="0" algn="ctr">
              <a:buNone/>
              <a:defRPr sz="1700"/>
            </a:lvl5pPr>
            <a:lvl6pPr marL="2315140" indent="0" algn="ctr">
              <a:buNone/>
              <a:defRPr sz="1700"/>
            </a:lvl6pPr>
            <a:lvl7pPr marL="2778169" indent="0" algn="ctr">
              <a:buNone/>
              <a:defRPr sz="1700"/>
            </a:lvl7pPr>
            <a:lvl8pPr marL="3241196" indent="0" algn="ctr">
              <a:buNone/>
              <a:defRPr sz="1700"/>
            </a:lvl8pPr>
            <a:lvl9pPr marL="3704225" indent="0" algn="ctr">
              <a:buNone/>
              <a:defRPr sz="17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4D66-3859-4348-B4DC-53BE63A492E0}" type="datetime1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0A91-018D-40C5-B887-7419842A66C4}" type="datetime1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0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3767" y="365211"/>
            <a:ext cx="2628556" cy="581318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093" y="365211"/>
            <a:ext cx="7733295" cy="581318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D5B6F-04E2-46E9-B7FA-A51CD656C731}" type="datetime1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570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3" y="2130948"/>
            <a:ext cx="10361852" cy="147036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70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1826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712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3934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283" y="1452767"/>
            <a:ext cx="10361852" cy="4628635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16401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169">
            <a:normAutofit/>
          </a:bodyPr>
          <a:lstStyle>
            <a:lvl1pPr marL="0" indent="0">
              <a:spcBef>
                <a:spcPts val="1200"/>
              </a:spcBef>
              <a:buNone/>
              <a:defRPr sz="1500"/>
            </a:lvl1pPr>
            <a:lvl2pPr marL="228550" indent="-22855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2pPr>
            <a:lvl3pPr marL="476148" indent="-247597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3pPr>
            <a:lvl4pPr marL="685651" indent="-22855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4pPr>
            <a:lvl5pPr marL="914202" indent="-228550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3973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283" y="1452767"/>
            <a:ext cx="10361852" cy="4628635"/>
          </a:xfrm>
        </p:spPr>
        <p:txBody>
          <a:bodyPr numCol="2" spcCol="274169">
            <a:normAutofit/>
          </a:bodyPr>
          <a:lstStyle>
            <a:lvl1pPr marL="0" indent="0">
              <a:spcBef>
                <a:spcPts val="1200"/>
              </a:spcBef>
              <a:buNone/>
              <a:defRPr sz="1500"/>
            </a:lvl1pPr>
            <a:lvl2pPr marL="228550" indent="-22855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2pPr>
            <a:lvl3pPr marL="457101" indent="-228550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3pPr>
            <a:lvl4pPr marL="685651" indent="-22855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4pPr>
            <a:lvl5pPr marL="914202" indent="-228550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0978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289" y="1452766"/>
            <a:ext cx="5079339" cy="45270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452766"/>
            <a:ext cx="5079339" cy="45270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2340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289" y="1219488"/>
            <a:ext cx="5079339" cy="45270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219488"/>
            <a:ext cx="5079339" cy="45270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923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11C5-ABF0-4289-857E-2B054B24D895}" type="datetime1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405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291" y="1219555"/>
            <a:ext cx="5081454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68" indent="0">
              <a:buNone/>
              <a:defRPr sz="2600" b="1"/>
            </a:lvl2pPr>
            <a:lvl3pPr marL="1218936" indent="0">
              <a:buNone/>
              <a:defRPr sz="2400" b="1"/>
            </a:lvl3pPr>
            <a:lvl4pPr marL="1828403" indent="0">
              <a:buNone/>
              <a:defRPr sz="2100" b="1"/>
            </a:lvl4pPr>
            <a:lvl5pPr marL="2437871" indent="0">
              <a:buNone/>
              <a:defRPr sz="2100" b="1"/>
            </a:lvl5pPr>
            <a:lvl6pPr marL="3047339" indent="0">
              <a:buNone/>
              <a:defRPr sz="2100" b="1"/>
            </a:lvl6pPr>
            <a:lvl7pPr marL="3656806" indent="0">
              <a:buNone/>
              <a:defRPr sz="2100" b="1"/>
            </a:lvl7pPr>
            <a:lvl8pPr marL="4266273" indent="0">
              <a:buNone/>
              <a:defRPr sz="2100" b="1"/>
            </a:lvl8pPr>
            <a:lvl9pPr marL="4875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291" y="1560650"/>
            <a:ext cx="5081454" cy="456693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3" y="1219555"/>
            <a:ext cx="5083570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68" indent="0">
              <a:buNone/>
              <a:defRPr sz="2600" b="1"/>
            </a:lvl2pPr>
            <a:lvl3pPr marL="1218936" indent="0">
              <a:buNone/>
              <a:defRPr sz="2400" b="1"/>
            </a:lvl3pPr>
            <a:lvl4pPr marL="1828403" indent="0">
              <a:buNone/>
              <a:defRPr sz="2100" b="1"/>
            </a:lvl4pPr>
            <a:lvl5pPr marL="2437871" indent="0">
              <a:buNone/>
              <a:defRPr sz="2100" b="1"/>
            </a:lvl5pPr>
            <a:lvl6pPr marL="3047339" indent="0">
              <a:buNone/>
              <a:defRPr sz="2100" b="1"/>
            </a:lvl6pPr>
            <a:lvl7pPr marL="3656806" indent="0">
              <a:buNone/>
              <a:defRPr sz="2100" b="1"/>
            </a:lvl7pPr>
            <a:lvl8pPr marL="4266273" indent="0">
              <a:buNone/>
              <a:defRPr sz="2100" b="1"/>
            </a:lvl8pPr>
            <a:lvl9pPr marL="4875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3" y="1560650"/>
            <a:ext cx="5083570" cy="456693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8802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291" y="1462696"/>
            <a:ext cx="5081454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68" indent="0">
              <a:buNone/>
              <a:defRPr sz="2600" b="1"/>
            </a:lvl2pPr>
            <a:lvl3pPr marL="1218936" indent="0">
              <a:buNone/>
              <a:defRPr sz="2400" b="1"/>
            </a:lvl3pPr>
            <a:lvl4pPr marL="1828403" indent="0">
              <a:buNone/>
              <a:defRPr sz="2100" b="1"/>
            </a:lvl4pPr>
            <a:lvl5pPr marL="2437871" indent="0">
              <a:buNone/>
              <a:defRPr sz="2100" b="1"/>
            </a:lvl5pPr>
            <a:lvl6pPr marL="3047339" indent="0">
              <a:buNone/>
              <a:defRPr sz="2100" b="1"/>
            </a:lvl6pPr>
            <a:lvl7pPr marL="3656806" indent="0">
              <a:buNone/>
              <a:defRPr sz="2100" b="1"/>
            </a:lvl7pPr>
            <a:lvl8pPr marL="4266273" indent="0">
              <a:buNone/>
              <a:defRPr sz="2100" b="1"/>
            </a:lvl8pPr>
            <a:lvl9pPr marL="4875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291" y="1803798"/>
            <a:ext cx="5081454" cy="43698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3" y="1462696"/>
            <a:ext cx="5083570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68" indent="0">
              <a:buNone/>
              <a:defRPr sz="2600" b="1"/>
            </a:lvl2pPr>
            <a:lvl3pPr marL="1218936" indent="0">
              <a:buNone/>
              <a:defRPr sz="2400" b="1"/>
            </a:lvl3pPr>
            <a:lvl4pPr marL="1828403" indent="0">
              <a:buNone/>
              <a:defRPr sz="2100" b="1"/>
            </a:lvl4pPr>
            <a:lvl5pPr marL="2437871" indent="0">
              <a:buNone/>
              <a:defRPr sz="2100" b="1"/>
            </a:lvl5pPr>
            <a:lvl6pPr marL="3047339" indent="0">
              <a:buNone/>
              <a:defRPr sz="2100" b="1"/>
            </a:lvl6pPr>
            <a:lvl7pPr marL="3656806" indent="0">
              <a:buNone/>
              <a:defRPr sz="2100" b="1"/>
            </a:lvl7pPr>
            <a:lvl8pPr marL="4266273" indent="0">
              <a:buNone/>
              <a:defRPr sz="2100" b="1"/>
            </a:lvl8pPr>
            <a:lvl9pPr marL="4875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3" y="1803798"/>
            <a:ext cx="5083570" cy="43698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7295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5200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2329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665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" y="0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8626" y="0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7245" y="0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5861" y="0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" y="3420648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8626" y="3420648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7245" y="3420648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5861" y="3420648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39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321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4642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1962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49283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321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4642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1962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49283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464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3784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1104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49283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10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488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6972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5465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2437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3948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488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6972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5465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2437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3948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7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488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6972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5465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2437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3948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7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488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6972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5465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2437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3948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35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90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5545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6797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8052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070854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90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5545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6797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8052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278905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745" y="1710137"/>
            <a:ext cx="10514231" cy="2853398"/>
          </a:xfrm>
        </p:spPr>
        <p:txBody>
          <a:bodyPr anchor="b"/>
          <a:lstStyle>
            <a:lvl1pPr>
              <a:defRPr sz="61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745" y="4590531"/>
            <a:ext cx="10514231" cy="150053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6302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26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890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85211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3151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77816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2411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7042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71FC-3573-4450-8B36-DA0BDCE48B45}" type="datetime1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7843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89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227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8150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3527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89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227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8150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6709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6"/>
            <a:ext cx="5084926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6"/>
            <a:ext cx="5084926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84" y="4981747"/>
            <a:ext cx="5084926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1205" y="4981747"/>
            <a:ext cx="5084926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271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6"/>
            <a:ext cx="5084926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6"/>
            <a:ext cx="5084926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84" y="4981747"/>
            <a:ext cx="5084926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1205" y="4981747"/>
            <a:ext cx="5084926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29363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281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521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762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002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8779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281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521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762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002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87370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8150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18396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3"/>
            <a:ext cx="5084926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3"/>
            <a:ext cx="5084926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3055988"/>
            <a:ext cx="5083402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3055988"/>
            <a:ext cx="5083402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07689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3"/>
            <a:ext cx="5084926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3"/>
            <a:ext cx="5084926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3055988"/>
            <a:ext cx="5083402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3055988"/>
            <a:ext cx="5083402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4087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398" y="1826048"/>
            <a:ext cx="5180926" cy="43523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974D-C852-4B09-9CB6-4EE48A7383B7}" type="datetime1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3384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273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529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5780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7036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265" y="4718128"/>
            <a:ext cx="2441130" cy="1326912"/>
          </a:xfrm>
        </p:spPr>
        <p:txBody>
          <a:bodyPr/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505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3746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3986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273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529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5780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7036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398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273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529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5780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7036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265" y="4718128"/>
            <a:ext cx="2441130" cy="1326912"/>
          </a:xfrm>
        </p:spPr>
        <p:txBody>
          <a:bodyPr/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505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3746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3986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273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529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5780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7036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282880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289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227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8150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821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289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227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8150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75918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808" y="1397323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733" y="1397323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4705523"/>
            <a:ext cx="5083402" cy="133951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4705523"/>
            <a:ext cx="5083402" cy="133951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808" y="3061697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2733" y="3061697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796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808" y="1397323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733" y="1397323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4705523"/>
            <a:ext cx="5083402" cy="133951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4705523"/>
            <a:ext cx="5083402" cy="133951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808" y="3061697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2733" y="3061697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435806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281" y="4605795"/>
            <a:ext cx="2441130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521" y="4605795"/>
            <a:ext cx="2441130" cy="1058648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4762" y="4605795"/>
            <a:ext cx="2441130" cy="1058648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5002" y="4605795"/>
            <a:ext cx="2441130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346714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281" y="4605795"/>
            <a:ext cx="2441130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521" y="4605795"/>
            <a:ext cx="2441130" cy="1058648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4762" y="4605795"/>
            <a:ext cx="2441130" cy="1058648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5002" y="4605795"/>
            <a:ext cx="2441130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872453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9" y="4605801"/>
            <a:ext cx="3327983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227" y="4605801"/>
            <a:ext cx="3327983" cy="105864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8150" y="4605801"/>
            <a:ext cx="3327983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668148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9" y="4605801"/>
            <a:ext cx="3327983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227" y="4605801"/>
            <a:ext cx="3327983" cy="105864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8150" y="4605801"/>
            <a:ext cx="3327983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6093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682" y="1681557"/>
            <a:ext cx="5157117" cy="8241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028" indent="0">
              <a:buNone/>
              <a:defRPr sz="2000" b="1"/>
            </a:lvl2pPr>
            <a:lvl3pPr marL="926056" indent="0">
              <a:buNone/>
              <a:defRPr sz="1800" b="1"/>
            </a:lvl3pPr>
            <a:lvl4pPr marL="1389084" indent="0">
              <a:buNone/>
              <a:defRPr sz="1700" b="1"/>
            </a:lvl4pPr>
            <a:lvl5pPr marL="1852111" indent="0">
              <a:buNone/>
              <a:defRPr sz="1700" b="1"/>
            </a:lvl5pPr>
            <a:lvl6pPr marL="2315140" indent="0">
              <a:buNone/>
              <a:defRPr sz="1700" b="1"/>
            </a:lvl6pPr>
            <a:lvl7pPr marL="2778169" indent="0">
              <a:buNone/>
              <a:defRPr sz="1700" b="1"/>
            </a:lvl7pPr>
            <a:lvl8pPr marL="3241196" indent="0">
              <a:buNone/>
              <a:defRPr sz="1700" b="1"/>
            </a:lvl8pPr>
            <a:lvl9pPr marL="370422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682" y="2505656"/>
            <a:ext cx="5157117" cy="3685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1405" y="1681557"/>
            <a:ext cx="5182513" cy="8241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028" indent="0">
              <a:buNone/>
              <a:defRPr sz="2000" b="1"/>
            </a:lvl2pPr>
            <a:lvl3pPr marL="926056" indent="0">
              <a:buNone/>
              <a:defRPr sz="1800" b="1"/>
            </a:lvl3pPr>
            <a:lvl4pPr marL="1389084" indent="0">
              <a:buNone/>
              <a:defRPr sz="1700" b="1"/>
            </a:lvl4pPr>
            <a:lvl5pPr marL="1852111" indent="0">
              <a:buNone/>
              <a:defRPr sz="1700" b="1"/>
            </a:lvl5pPr>
            <a:lvl6pPr marL="2315140" indent="0">
              <a:buNone/>
              <a:defRPr sz="1700" b="1"/>
            </a:lvl6pPr>
            <a:lvl7pPr marL="2778169" indent="0">
              <a:buNone/>
              <a:defRPr sz="1700" b="1"/>
            </a:lvl7pPr>
            <a:lvl8pPr marL="3241196" indent="0">
              <a:buNone/>
              <a:defRPr sz="1700" b="1"/>
            </a:lvl8pPr>
            <a:lvl9pPr marL="370422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1405" y="2505656"/>
            <a:ext cx="5182513" cy="3685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7EC5-57B2-40A0-92A2-2C5061032DDA}" type="datetime1">
              <a:rPr lang="ru-RU" smtClean="0"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6329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6"/>
            <a:ext cx="5084926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6"/>
            <a:ext cx="5084926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2" y="4913577"/>
            <a:ext cx="5083402" cy="750872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2730" y="4913577"/>
            <a:ext cx="5083402" cy="750872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410022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6"/>
            <a:ext cx="5084926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6"/>
            <a:ext cx="5084926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2" y="4913577"/>
            <a:ext cx="5083402" cy="750872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2730" y="4913577"/>
            <a:ext cx="5083402" cy="750872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437332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281" y="2983359"/>
            <a:ext cx="2441130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521" y="2983359"/>
            <a:ext cx="2441130" cy="1058648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4762" y="2983359"/>
            <a:ext cx="2441130" cy="1058648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5002" y="2983359"/>
            <a:ext cx="2441130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281" y="4213280"/>
            <a:ext cx="2441130" cy="1713955"/>
          </a:xfrm>
        </p:spPr>
        <p:txBody>
          <a:bodyPr/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521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4762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5002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7923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281" y="2983359"/>
            <a:ext cx="2441130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521" y="2983359"/>
            <a:ext cx="2441130" cy="1058648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4762" y="2983359"/>
            <a:ext cx="2441130" cy="1058648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5002" y="2983359"/>
            <a:ext cx="2441130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281" y="4213280"/>
            <a:ext cx="2441130" cy="1713955"/>
          </a:xfrm>
        </p:spPr>
        <p:txBody>
          <a:bodyPr/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521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4762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5002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77360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9" y="2983359"/>
            <a:ext cx="3327983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227" y="2983359"/>
            <a:ext cx="3327983" cy="105864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8150" y="2983359"/>
            <a:ext cx="3327983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724755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9" y="2983359"/>
            <a:ext cx="3327983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227" y="2983359"/>
            <a:ext cx="3327983" cy="105864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8150" y="2983359"/>
            <a:ext cx="3327983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41119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4"/>
            <a:ext cx="5084926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4"/>
            <a:ext cx="5084926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2" y="3291135"/>
            <a:ext cx="5083402" cy="750872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2730" y="3291135"/>
            <a:ext cx="5083402" cy="750872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4213281"/>
            <a:ext cx="5083402" cy="1703460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4213281"/>
            <a:ext cx="5083402" cy="1703460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94512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4"/>
            <a:ext cx="5084926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4"/>
            <a:ext cx="5084926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2" y="3291135"/>
            <a:ext cx="5083402" cy="750872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2730" y="3291135"/>
            <a:ext cx="5083402" cy="750872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4213281"/>
            <a:ext cx="5083402" cy="1703460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4213281"/>
            <a:ext cx="5083402" cy="1703460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380546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05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264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5649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1208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3593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99148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1537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05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264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5649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1208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3593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99148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1537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13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705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264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5649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1208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3593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99148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1537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85615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05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264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5649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1208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3593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99148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1537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05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264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5649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1208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3593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99148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1537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13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705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264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5649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1208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3593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99148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1537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85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3F67-0563-4BDA-909E-1177ED3DDD08}" type="datetime1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1259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12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9759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5928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4209" y="1640169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4151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12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9759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5928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4209" y="31542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4151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13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712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9759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5928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4209" y="4668385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4151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815154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12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9759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5928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4209" y="1640169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4151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12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9759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5928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4209" y="31542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4151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13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712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9759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5928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4209" y="4668385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4151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584122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12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9759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5928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4209" y="1640169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4151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8874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12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9759" y="38874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5928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4209" y="388747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4151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125398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12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9759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5928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4209" y="1640169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4151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8874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12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9759" y="38874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5928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4209" y="388747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4151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25573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2" y="1640173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079" y="1640175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8991" y="1640173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2532" y="1640175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2" y="3887477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079" y="3887480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8991" y="3887477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2532" y="3887480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50779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2" y="1640173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079" y="1640175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8991" y="1640173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2532" y="1640175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2" y="3887477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079" y="3887480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8991" y="3887477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2532" y="3887480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627192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036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13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8482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9759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2925" y="1640169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4203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07956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036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13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8482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9759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2925" y="1640169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4203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79873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458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164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4953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2662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8452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158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1950" y="1640169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29664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752772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458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164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4953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2662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8452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158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1950" y="1640169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29664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7518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90F5-6495-49FC-A400-63D3B3DF8467}" type="datetime1">
              <a:rPr lang="ru-RU" smtClean="0"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8063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269056"/>
            <a:ext cx="2351954" cy="353649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159" y="1269056"/>
            <a:ext cx="2351954" cy="353649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257" y="1269056"/>
            <a:ext cx="2479488" cy="353649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784" indent="-150784">
              <a:defRPr sz="1400"/>
            </a:lvl3pPr>
            <a:lvl4pPr marL="401560" indent="-207924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6645" y="1269056"/>
            <a:ext cx="2479488" cy="353649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784" indent="-150784">
              <a:defRPr sz="1400"/>
            </a:lvl3pPr>
            <a:lvl4pPr marL="401560" indent="-207924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281" y="4981747"/>
            <a:ext cx="5032464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166" y="4981747"/>
            <a:ext cx="5018977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69544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5" y="2130922"/>
            <a:ext cx="10361851" cy="14703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6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9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2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5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8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1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34A1-4218-4E06-8AC1-1489EBD154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02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00C9-7E9B-4976-936F-19F0311434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83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5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386"/>
            <a:ext cx="10361851" cy="150053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30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260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890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52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151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781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411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042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0656-4025-4D72-8A11-D9E31C0AD0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493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0" y="1600578"/>
            <a:ext cx="5384100" cy="452701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4" y="1600578"/>
            <a:ext cx="5384100" cy="452701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A757-8DEB-4F54-A61C-293CF85D0D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437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74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028" indent="0">
              <a:buNone/>
              <a:defRPr sz="2000" b="1"/>
            </a:lvl2pPr>
            <a:lvl3pPr marL="926056" indent="0">
              <a:buNone/>
              <a:defRPr sz="1800" b="1"/>
            </a:lvl3pPr>
            <a:lvl4pPr marL="1389084" indent="0">
              <a:buNone/>
              <a:defRPr sz="1700" b="1"/>
            </a:lvl4pPr>
            <a:lvl5pPr marL="1852111" indent="0">
              <a:buNone/>
              <a:defRPr sz="1700" b="1"/>
            </a:lvl5pPr>
            <a:lvl6pPr marL="2315140" indent="0">
              <a:buNone/>
              <a:defRPr sz="1700" b="1"/>
            </a:lvl6pPr>
            <a:lvl7pPr marL="2778169" indent="0">
              <a:buNone/>
              <a:defRPr sz="1700" b="1"/>
            </a:lvl7pPr>
            <a:lvl8pPr marL="3241196" indent="0">
              <a:buNone/>
              <a:defRPr sz="1700" b="1"/>
            </a:lvl8pPr>
            <a:lvl9pPr marL="370422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81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3" y="1535474"/>
            <a:ext cx="5388331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028" indent="0">
              <a:buNone/>
              <a:defRPr sz="2000" b="1"/>
            </a:lvl2pPr>
            <a:lvl3pPr marL="926056" indent="0">
              <a:buNone/>
              <a:defRPr sz="1800" b="1"/>
            </a:lvl3pPr>
            <a:lvl4pPr marL="1389084" indent="0">
              <a:buNone/>
              <a:defRPr sz="1700" b="1"/>
            </a:lvl4pPr>
            <a:lvl5pPr marL="1852111" indent="0">
              <a:buNone/>
              <a:defRPr sz="1700" b="1"/>
            </a:lvl5pPr>
            <a:lvl6pPr marL="2315140" indent="0">
              <a:buNone/>
              <a:defRPr sz="1700" b="1"/>
            </a:lvl6pPr>
            <a:lvl7pPr marL="2778169" indent="0">
              <a:buNone/>
              <a:defRPr sz="1700" b="1"/>
            </a:lvl7pPr>
            <a:lvl8pPr marL="3241196" indent="0">
              <a:buNone/>
              <a:defRPr sz="1700" b="1"/>
            </a:lvl8pPr>
            <a:lvl9pPr marL="370422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3" y="2175381"/>
            <a:ext cx="5388331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DA1F-7C08-4747-B01B-B6AB0D988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728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3172-1218-40D6-9C20-2D14CD896F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686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B417-C710-42D4-AFB4-6C7525D7BB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9006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5" y="273113"/>
            <a:ext cx="4010562" cy="11623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4" y="273121"/>
            <a:ext cx="6814779" cy="5854468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5" y="1435440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63028" indent="0">
              <a:buNone/>
              <a:defRPr sz="1200"/>
            </a:lvl2pPr>
            <a:lvl3pPr marL="926056" indent="0">
              <a:buNone/>
              <a:defRPr sz="1100"/>
            </a:lvl3pPr>
            <a:lvl4pPr marL="1389084" indent="0">
              <a:buNone/>
              <a:defRPr sz="1000"/>
            </a:lvl4pPr>
            <a:lvl5pPr marL="1852111" indent="0">
              <a:buNone/>
              <a:defRPr sz="1000"/>
            </a:lvl5pPr>
            <a:lvl6pPr marL="2315140" indent="0">
              <a:buNone/>
              <a:defRPr sz="1000"/>
            </a:lvl6pPr>
            <a:lvl7pPr marL="2778169" indent="0">
              <a:buNone/>
              <a:defRPr sz="1000"/>
            </a:lvl7pPr>
            <a:lvl8pPr marL="3241196" indent="0">
              <a:buNone/>
              <a:defRPr sz="1000"/>
            </a:lvl8pPr>
            <a:lvl9pPr marL="370422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1984-3B8A-4A66-B305-BCAD03974C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87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8" y="4801712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8" y="612920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63028" indent="0">
              <a:buNone/>
              <a:defRPr sz="2900"/>
            </a:lvl2pPr>
            <a:lvl3pPr marL="926056" indent="0">
              <a:buNone/>
              <a:defRPr sz="2400"/>
            </a:lvl3pPr>
            <a:lvl4pPr marL="1389084" indent="0">
              <a:buNone/>
              <a:defRPr sz="2000"/>
            </a:lvl4pPr>
            <a:lvl5pPr marL="1852111" indent="0">
              <a:buNone/>
              <a:defRPr sz="2000"/>
            </a:lvl5pPr>
            <a:lvl6pPr marL="2315140" indent="0">
              <a:buNone/>
              <a:defRPr sz="2000"/>
            </a:lvl6pPr>
            <a:lvl7pPr marL="2778169" indent="0">
              <a:buNone/>
              <a:defRPr sz="2000"/>
            </a:lvl7pPr>
            <a:lvl8pPr marL="3241196" indent="0">
              <a:buNone/>
              <a:defRPr sz="2000"/>
            </a:lvl8pPr>
            <a:lvl9pPr marL="370422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8" y="5368585"/>
            <a:ext cx="7314248" cy="805049"/>
          </a:xfrm>
        </p:spPr>
        <p:txBody>
          <a:bodyPr/>
          <a:lstStyle>
            <a:lvl1pPr marL="0" indent="0">
              <a:buNone/>
              <a:defRPr sz="1400"/>
            </a:lvl1pPr>
            <a:lvl2pPr marL="463028" indent="0">
              <a:buNone/>
              <a:defRPr sz="1200"/>
            </a:lvl2pPr>
            <a:lvl3pPr marL="926056" indent="0">
              <a:buNone/>
              <a:defRPr sz="1100"/>
            </a:lvl3pPr>
            <a:lvl4pPr marL="1389084" indent="0">
              <a:buNone/>
              <a:defRPr sz="1000"/>
            </a:lvl4pPr>
            <a:lvl5pPr marL="1852111" indent="0">
              <a:buNone/>
              <a:defRPr sz="1000"/>
            </a:lvl5pPr>
            <a:lvl6pPr marL="2315140" indent="0">
              <a:buNone/>
              <a:defRPr sz="1000"/>
            </a:lvl6pPr>
            <a:lvl7pPr marL="2778169" indent="0">
              <a:buNone/>
              <a:defRPr sz="1000"/>
            </a:lvl7pPr>
            <a:lvl8pPr marL="3241196" indent="0">
              <a:buNone/>
              <a:defRPr sz="1000"/>
            </a:lvl8pPr>
            <a:lvl9pPr marL="370422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1A7B-00AC-4B8B-A522-EE1EE4F991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2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2513" y="987657"/>
            <a:ext cx="6171397" cy="487475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79" y="2057884"/>
            <a:ext cx="3931725" cy="3812470"/>
          </a:xfrm>
        </p:spPr>
        <p:txBody>
          <a:bodyPr/>
          <a:lstStyle>
            <a:lvl1pPr marL="0" indent="0">
              <a:buNone/>
              <a:defRPr sz="1700"/>
            </a:lvl1pPr>
            <a:lvl2pPr marL="463028" indent="0">
              <a:buNone/>
              <a:defRPr sz="1400"/>
            </a:lvl2pPr>
            <a:lvl3pPr marL="926056" indent="0">
              <a:buNone/>
              <a:defRPr sz="1200"/>
            </a:lvl3pPr>
            <a:lvl4pPr marL="1389084" indent="0">
              <a:buNone/>
              <a:defRPr sz="1100"/>
            </a:lvl4pPr>
            <a:lvl5pPr marL="1852111" indent="0">
              <a:buNone/>
              <a:defRPr sz="1100"/>
            </a:lvl5pPr>
            <a:lvl6pPr marL="2315140" indent="0">
              <a:buNone/>
              <a:defRPr sz="1100"/>
            </a:lvl6pPr>
            <a:lvl7pPr marL="2778169" indent="0">
              <a:buNone/>
              <a:defRPr sz="1100"/>
            </a:lvl7pPr>
            <a:lvl8pPr marL="3241196" indent="0">
              <a:buNone/>
              <a:defRPr sz="1100"/>
            </a:lvl8pPr>
            <a:lvl9pPr marL="370422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2656-5266-4E05-872F-E6E457C956FA}" type="datetime1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3642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B9EC-0E56-44FA-8C62-E63723F6F4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6852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5" y="274704"/>
            <a:ext cx="8025357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344D-B227-4621-A8FB-0A2DC6E6BC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9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2513" y="987657"/>
            <a:ext cx="6171397" cy="4874753"/>
          </a:xfrm>
        </p:spPr>
        <p:txBody>
          <a:bodyPr/>
          <a:lstStyle>
            <a:lvl1pPr marL="0" indent="0">
              <a:buNone/>
              <a:defRPr sz="3200"/>
            </a:lvl1pPr>
            <a:lvl2pPr marL="463028" indent="0">
              <a:buNone/>
              <a:defRPr sz="2900"/>
            </a:lvl2pPr>
            <a:lvl3pPr marL="926056" indent="0">
              <a:buNone/>
              <a:defRPr sz="2400"/>
            </a:lvl3pPr>
            <a:lvl4pPr marL="1389084" indent="0">
              <a:buNone/>
              <a:defRPr sz="2000"/>
            </a:lvl4pPr>
            <a:lvl5pPr marL="1852111" indent="0">
              <a:buNone/>
              <a:defRPr sz="2000"/>
            </a:lvl5pPr>
            <a:lvl6pPr marL="2315140" indent="0">
              <a:buNone/>
              <a:defRPr sz="2000"/>
            </a:lvl6pPr>
            <a:lvl7pPr marL="2778169" indent="0">
              <a:buNone/>
              <a:defRPr sz="2000"/>
            </a:lvl7pPr>
            <a:lvl8pPr marL="3241196" indent="0">
              <a:buNone/>
              <a:defRPr sz="2000"/>
            </a:lvl8pPr>
            <a:lvl9pPr marL="370422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79" y="2057884"/>
            <a:ext cx="3931725" cy="3812470"/>
          </a:xfrm>
        </p:spPr>
        <p:txBody>
          <a:bodyPr/>
          <a:lstStyle>
            <a:lvl1pPr marL="0" indent="0">
              <a:buNone/>
              <a:defRPr sz="1700"/>
            </a:lvl1pPr>
            <a:lvl2pPr marL="463028" indent="0">
              <a:buNone/>
              <a:defRPr sz="1400"/>
            </a:lvl2pPr>
            <a:lvl3pPr marL="926056" indent="0">
              <a:buNone/>
              <a:defRPr sz="1200"/>
            </a:lvl3pPr>
            <a:lvl4pPr marL="1389084" indent="0">
              <a:buNone/>
              <a:defRPr sz="1100"/>
            </a:lvl4pPr>
            <a:lvl5pPr marL="1852111" indent="0">
              <a:buNone/>
              <a:defRPr sz="1100"/>
            </a:lvl5pPr>
            <a:lvl6pPr marL="2315140" indent="0">
              <a:buNone/>
              <a:defRPr sz="1100"/>
            </a:lvl6pPr>
            <a:lvl7pPr marL="2778169" indent="0">
              <a:buNone/>
              <a:defRPr sz="1100"/>
            </a:lvl7pPr>
            <a:lvl8pPr marL="3241196" indent="0">
              <a:buNone/>
              <a:defRPr sz="1100"/>
            </a:lvl8pPr>
            <a:lvl9pPr marL="370422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C07E-BFBB-41C6-A424-CD8DEBA7E344}" type="datetime1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4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095" y="365211"/>
            <a:ext cx="10514231" cy="1325870"/>
          </a:xfrm>
          <a:prstGeom prst="rect">
            <a:avLst/>
          </a:prstGeom>
        </p:spPr>
        <p:txBody>
          <a:bodyPr vert="horz" lIns="92573" tIns="46286" rIns="92573" bIns="4628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095" y="1826048"/>
            <a:ext cx="10514231" cy="4352346"/>
          </a:xfrm>
          <a:prstGeom prst="rect">
            <a:avLst/>
          </a:prstGeom>
        </p:spPr>
        <p:txBody>
          <a:bodyPr vert="horz" lIns="92573" tIns="46286" rIns="92573" bIns="4628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093" y="6357824"/>
            <a:ext cx="2742844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E064-1071-407B-84AF-26C68D290996}" type="datetime1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078" y="6357824"/>
            <a:ext cx="4114264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481" y="6357824"/>
            <a:ext cx="2742844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6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260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1514" indent="-231514" algn="l" defTabSz="926056" rtl="0" eaLnBrk="1" latinLnBrk="0" hangingPunct="1">
        <a:lnSpc>
          <a:spcPct val="90000"/>
        </a:lnSpc>
        <a:spcBef>
          <a:spcPts val="1013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94545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570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597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626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654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09681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72710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935739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3028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6056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9084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2111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5140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8169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1196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04225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283" y="1219489"/>
            <a:ext cx="10361852" cy="46286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580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727" r:id="rId55"/>
    <p:sldLayoutId id="2147483728" r:id="rId56"/>
    <p:sldLayoutId id="2147483729" r:id="rId57"/>
    <p:sldLayoutId id="2147483730" r:id="rId58"/>
    <p:sldLayoutId id="2147483731" r:id="rId59"/>
  </p:sldLayoutIdLst>
  <p:hf hdr="0" ftr="0" dt="0"/>
  <p:txStyles>
    <p:titleStyle>
      <a:lvl1pPr algn="ctr" defTabSz="1218936" rtl="0" eaLnBrk="1" latinLnBrk="0" hangingPunct="1">
        <a:lnSpc>
          <a:spcPct val="86000"/>
        </a:lnSpc>
        <a:spcBef>
          <a:spcPct val="0"/>
        </a:spcBef>
        <a:buNone/>
        <a:defRPr sz="2900" kern="800" spc="-54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0" indent="-228550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218" indent="-230667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500" kern="800">
          <a:solidFill>
            <a:schemeClr val="tx1"/>
          </a:solidFill>
          <a:latin typeface="+mn-lt"/>
          <a:ea typeface="+mn-ea"/>
          <a:cs typeface="+mn-cs"/>
        </a:defRPr>
      </a:lvl2pPr>
      <a:lvl3pPr marL="687768" indent="-228550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>
          <a:solidFill>
            <a:schemeClr val="tx1"/>
          </a:solidFill>
          <a:latin typeface="+mn-lt"/>
          <a:ea typeface="+mn-ea"/>
          <a:cs typeface="+mn-cs"/>
        </a:defRPr>
      </a:lvl3pPr>
      <a:lvl4pPr marL="916318" indent="-228550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500" kern="800">
          <a:solidFill>
            <a:schemeClr val="tx1"/>
          </a:solidFill>
          <a:latin typeface="+mn-lt"/>
          <a:ea typeface="+mn-ea"/>
          <a:cs typeface="+mn-cs"/>
        </a:defRPr>
      </a:lvl4pPr>
      <a:lvl5pPr marL="1144868" indent="-228550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500" kern="800">
          <a:solidFill>
            <a:schemeClr val="tx1"/>
          </a:solidFill>
          <a:latin typeface="+mn-lt"/>
          <a:ea typeface="+mn-ea"/>
          <a:cs typeface="+mn-cs"/>
        </a:defRPr>
      </a:lvl5pPr>
      <a:lvl6pPr marL="3352072" indent="-304733" algn="l" defTabSz="1218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540" indent="-304733" algn="l" defTabSz="1218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07" indent="-304733" algn="l" defTabSz="1218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477" indent="-304733" algn="l" defTabSz="1218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8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36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03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71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39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06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73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42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92573" tIns="46286" rIns="92573" bIns="4628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8"/>
            <a:ext cx="10971372" cy="4527011"/>
          </a:xfrm>
          <a:prstGeom prst="rect">
            <a:avLst/>
          </a:prstGeom>
        </p:spPr>
        <p:txBody>
          <a:bodyPr vert="horz" lIns="92573" tIns="46286" rIns="92573" bIns="4628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7824"/>
            <a:ext cx="2844430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0E636-13B4-45E8-90F1-47E871333B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62" y="6357824"/>
            <a:ext cx="3860297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4"/>
            <a:ext cx="2844430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9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26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271" indent="-347271" algn="l" defTabSz="926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52421" indent="-289391" algn="l" defTabSz="926056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570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597" indent="-231514" algn="l" defTabSz="926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626" indent="-231514" algn="l" defTabSz="926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654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9681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2710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35739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3028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6056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9084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2111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5140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8169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1196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04225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="" xmlns:a16="http://schemas.microsoft.com/office/drawing/2014/main" id="{A3D43B73-2B0A-4CDF-8104-3D3F930D4D40}"/>
              </a:ext>
            </a:extLst>
          </p:cNvPr>
          <p:cNvSpPr/>
          <p:nvPr/>
        </p:nvSpPr>
        <p:spPr>
          <a:xfrm>
            <a:off x="0" y="0"/>
            <a:ext cx="12207147" cy="687242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en-US" sz="2400" dirty="0">
              <a:solidFill>
                <a:srgbClr val="485068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2D098E04-0D9A-4FFF-8285-F85E5F6A281D}"/>
              </a:ext>
            </a:extLst>
          </p:cNvPr>
          <p:cNvSpPr/>
          <p:nvPr/>
        </p:nvSpPr>
        <p:spPr>
          <a:xfrm>
            <a:off x="8041327" y="1170631"/>
            <a:ext cx="4823412" cy="4825157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ru-RU" sz="2400">
              <a:solidFill>
                <a:srgbClr val="485068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67D47922-63F6-44C1-9315-F6D621A4F131}"/>
              </a:ext>
            </a:extLst>
          </p:cNvPr>
          <p:cNvSpPr/>
          <p:nvPr/>
        </p:nvSpPr>
        <p:spPr>
          <a:xfrm>
            <a:off x="7499188" y="1343608"/>
            <a:ext cx="4477584" cy="4479203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ru-RU" sz="2400">
              <a:solidFill>
                <a:srgbClr val="48506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C9545F2A-6B36-48F4-9F15-94670C727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265833" y="-244482"/>
            <a:ext cx="6360640" cy="69548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7284" y="6274794"/>
            <a:ext cx="4345170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1218936"/>
            <a:r>
              <a:rPr lang="ru-RU" sz="1400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СУРГУТ 2023</a:t>
            </a:r>
            <a:endParaRPr lang="ru-RU" sz="1400" dirty="0">
              <a:solidFill>
                <a:srgbClr val="485068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500429" y="3479442"/>
            <a:ext cx="7013715" cy="196977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1218936"/>
            <a:r>
              <a:rPr lang="ru-RU" sz="3200" b="1" cap="all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Рабочая встреча с налогоплательщиком как форма обеспечения равных условий для участников бизнеса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DDD2DFE2-36D3-4077-B310-A4A306248813}"/>
              </a:ext>
            </a:extLst>
          </p:cNvPr>
          <p:cNvSpPr/>
          <p:nvPr/>
        </p:nvSpPr>
        <p:spPr>
          <a:xfrm>
            <a:off x="8838631" y="1343608"/>
            <a:ext cx="4477584" cy="4479203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ru-RU" sz="2400">
              <a:solidFill>
                <a:srgbClr val="485068"/>
              </a:solidFill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2C5E3CF3-F051-4B9C-B76D-79CD7C30A657}"/>
              </a:ext>
            </a:extLst>
          </p:cNvPr>
          <p:cNvSpPr/>
          <p:nvPr/>
        </p:nvSpPr>
        <p:spPr>
          <a:xfrm>
            <a:off x="9752916" y="1343608"/>
            <a:ext cx="4477584" cy="4479203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ru-RU" sz="2400">
              <a:solidFill>
                <a:srgbClr val="485068"/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1B118B0D-A6FC-44CF-8F47-E55AEAFDB16A}"/>
              </a:ext>
            </a:extLst>
          </p:cNvPr>
          <p:cNvSpPr/>
          <p:nvPr/>
        </p:nvSpPr>
        <p:spPr>
          <a:xfrm>
            <a:off x="10667197" y="1343608"/>
            <a:ext cx="4477584" cy="4479203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ru-RU" sz="2400">
              <a:solidFill>
                <a:srgbClr val="485068"/>
              </a:solidFill>
            </a:endParaRPr>
          </a:p>
        </p:txBody>
      </p:sp>
      <p:pic>
        <p:nvPicPr>
          <p:cNvPr id="5" name="Рисунок 4" descr="Изображение выглядит как игрушка, смотрит, день рождения, торт&#10;&#10;Автоматически созданное описание">
            <a:extLst>
              <a:ext uri="{FF2B5EF4-FFF2-40B4-BE49-F238E27FC236}">
                <a16:creationId xmlns="" xmlns:a16="http://schemas.microsoft.com/office/drawing/2014/main" id="{03E9FCAF-1E2B-4013-BEA3-4C253B2AB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101" y="1479286"/>
            <a:ext cx="6729047" cy="39266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E76470C-7B16-4ECC-AE33-11DF6391A8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20646" y="2930907"/>
            <a:ext cx="683987" cy="70224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6" name="Изображение 10" descr="FNS_vizitka_for_rukovodstvo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577" y="196529"/>
            <a:ext cx="1872208" cy="194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2477876" y="512514"/>
            <a:ext cx="9729275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1218936"/>
            <a:r>
              <a:rPr lang="ru-RU" b="1" cap="all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старший государственный налоговый инспектор </a:t>
            </a:r>
            <a:r>
              <a:rPr lang="ru-RU" b="1" cap="all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отдела анализа и планирования налоговых проверок УФНС России по Ханты-Мансийскому автономному округу – Югре </a:t>
            </a:r>
          </a:p>
          <a:p>
            <a:pPr defTabSz="1218936"/>
            <a:r>
              <a:rPr lang="ru-RU" b="1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М.В. Павлов</a:t>
            </a:r>
            <a:endParaRPr lang="ru-RU" b="1" dirty="0">
              <a:solidFill>
                <a:srgbClr val="485068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349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/>
        </p:nvSpPr>
        <p:spPr>
          <a:xfrm>
            <a:off x="-25474" y="-26590"/>
            <a:ext cx="12215887" cy="6859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EABBF177-B906-4130-81D0-CDC9F01E8134}"/>
              </a:ext>
            </a:extLst>
          </p:cNvPr>
          <p:cNvSpPr/>
          <p:nvPr/>
        </p:nvSpPr>
        <p:spPr>
          <a:xfrm>
            <a:off x="51629" y="-9224"/>
            <a:ext cx="2925712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xmlns="" id="{6077BD4E-3393-4ACE-A641-CD63F6A5243F}"/>
              </a:ext>
            </a:extLst>
          </p:cNvPr>
          <p:cNvSpPr/>
          <p:nvPr/>
        </p:nvSpPr>
        <p:spPr>
          <a:xfrm>
            <a:off x="2977341" y="-9224"/>
            <a:ext cx="9213072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792349" y="-25875"/>
            <a:ext cx="2184992" cy="800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buClr>
                <a:srgbClr val="4F81BD"/>
              </a:buClr>
            </a:pPr>
            <a:r>
              <a:rPr lang="ru-RU" cap="all" dirty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</a:rPr>
              <a:t>Рабочая встреча с налогоплательщиком как форма обеспечения равных условий для участников бизнеса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820" y="-17774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573" tIns="46286" rIns="92573" bIns="46286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28" descr="https://img-fotki.yandex.ru/get/5505/200418627.78/0_11df9f_c6cae5c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2" y="116663"/>
            <a:ext cx="673026" cy="5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55268" y="0"/>
            <a:ext cx="9335145" cy="75694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4F81BD"/>
              </a:buClr>
              <a:tabLst>
                <a:tab pos="347271" algn="l"/>
              </a:tabLst>
            </a:pPr>
            <a:r>
              <a:rPr lang="ru-RU" sz="1800" b="1" cap="all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Алгоритм проведения рабочих встреч с налогоплательщиком</a:t>
            </a:r>
            <a:endParaRPr lang="ru-RU" sz="1800" b="1" cap="all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28" name="Прямая соединительная линия 327"/>
          <p:cNvCxnSpPr>
            <a:endCxn id="39" idx="1"/>
          </p:cNvCxnSpPr>
          <p:nvPr/>
        </p:nvCxnSpPr>
        <p:spPr>
          <a:xfrm flipV="1">
            <a:off x="766614" y="3500274"/>
            <a:ext cx="1147251" cy="1528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63" name="Группа 262"/>
          <p:cNvGrpSpPr/>
          <p:nvPr/>
        </p:nvGrpSpPr>
        <p:grpSpPr>
          <a:xfrm>
            <a:off x="582114" y="837506"/>
            <a:ext cx="11561764" cy="5878537"/>
            <a:chOff x="384421" y="837506"/>
            <a:chExt cx="11561764" cy="5878537"/>
          </a:xfrm>
          <a:solidFill>
            <a:schemeClr val="bg1"/>
          </a:solidFill>
        </p:grpSpPr>
        <p:sp>
          <p:nvSpPr>
            <p:cNvPr id="4" name="Блок-схема: решение 3"/>
            <p:cNvSpPr/>
            <p:nvPr/>
          </p:nvSpPr>
          <p:spPr>
            <a:xfrm>
              <a:off x="1216993" y="3943964"/>
              <a:ext cx="4667783" cy="1121006"/>
            </a:xfrm>
            <a:prstGeom prst="flowChartDecision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Блок-схема: знак завершения 8"/>
            <p:cNvSpPr/>
            <p:nvPr/>
          </p:nvSpPr>
          <p:spPr>
            <a:xfrm>
              <a:off x="384421" y="837506"/>
              <a:ext cx="5721260" cy="773094"/>
            </a:xfrm>
            <a:prstGeom prst="flowChartTerminator">
              <a:avLst/>
            </a:prstGeom>
            <a:grp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Риск </a:t>
              </a:r>
              <a:r>
                <a:rPr lang="ru-RU" sz="2400" b="1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сформирован информационной системе </a:t>
              </a:r>
              <a:r>
                <a:rPr lang="ru-RU" sz="24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ФНС </a:t>
              </a:r>
              <a:r>
                <a:rPr lang="ru-RU" sz="2400" b="1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России</a:t>
              </a:r>
              <a:endParaRPr lang="en-US" sz="24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Блок-схема: знак завершения 43"/>
            <p:cNvSpPr/>
            <p:nvPr/>
          </p:nvSpPr>
          <p:spPr>
            <a:xfrm>
              <a:off x="3793572" y="6022080"/>
              <a:ext cx="4624219" cy="693963"/>
            </a:xfrm>
            <a:prstGeom prst="flowChartTerminator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Налоговый риск урегулирован</a:t>
              </a:r>
              <a:endParaRPr lang="en-US" sz="24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Прямая соединительная линия 11"/>
            <p:cNvCxnSpPr>
              <a:stCxn id="9" idx="3"/>
              <a:endCxn id="42" idx="1"/>
            </p:cNvCxnSpPr>
            <p:nvPr/>
          </p:nvCxnSpPr>
          <p:spPr>
            <a:xfrm flipV="1">
              <a:off x="6105681" y="1211780"/>
              <a:ext cx="727936" cy="12273"/>
            </a:xfrm>
            <a:prstGeom prst="line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9065865" y="1454224"/>
              <a:ext cx="0" cy="312752"/>
            </a:xfrm>
            <a:prstGeom prst="line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>
              <a:off x="3521249" y="3645818"/>
              <a:ext cx="0" cy="302876"/>
            </a:xfrm>
            <a:prstGeom prst="line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0" name="Прямая соединительная линия 89"/>
            <p:cNvCxnSpPr>
              <a:endCxn id="47" idx="0"/>
            </p:cNvCxnSpPr>
            <p:nvPr/>
          </p:nvCxnSpPr>
          <p:spPr>
            <a:xfrm flipH="1">
              <a:off x="9104053" y="2364587"/>
              <a:ext cx="5814" cy="552041"/>
            </a:xfrm>
            <a:prstGeom prst="line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14" name="Группа 113"/>
            <p:cNvGrpSpPr/>
            <p:nvPr/>
          </p:nvGrpSpPr>
          <p:grpSpPr>
            <a:xfrm>
              <a:off x="5583295" y="2706293"/>
              <a:ext cx="1061012" cy="915572"/>
              <a:chOff x="5583295" y="2706293"/>
              <a:chExt cx="1061012" cy="915572"/>
            </a:xfrm>
            <a:grpFill/>
          </p:grpSpPr>
          <p:cxnSp>
            <p:nvCxnSpPr>
              <p:cNvPr id="94" name="Прямая соединительная линия 93"/>
              <p:cNvCxnSpPr/>
              <p:nvPr/>
            </p:nvCxnSpPr>
            <p:spPr>
              <a:xfrm flipH="1">
                <a:off x="5583295" y="2707486"/>
                <a:ext cx="442641" cy="0"/>
              </a:xfrm>
              <a:prstGeom prst="line">
                <a:avLst/>
              </a:prstGeom>
              <a:grpFill/>
              <a:ln w="57150"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5" name="Прямая соединительная линия 94"/>
              <p:cNvCxnSpPr>
                <a:stCxn id="47" idx="1"/>
              </p:cNvCxnSpPr>
              <p:nvPr/>
            </p:nvCxnSpPr>
            <p:spPr>
              <a:xfrm flipH="1">
                <a:off x="5981595" y="3598733"/>
                <a:ext cx="662712" cy="0"/>
              </a:xfrm>
              <a:prstGeom prst="line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8" name="Прямая соединительная линия 107"/>
              <p:cNvCxnSpPr/>
              <p:nvPr/>
            </p:nvCxnSpPr>
            <p:spPr>
              <a:xfrm>
                <a:off x="5997692" y="2706293"/>
                <a:ext cx="0" cy="915572"/>
              </a:xfrm>
              <a:prstGeom prst="line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24" name="TextBox 123"/>
            <p:cNvSpPr txBox="1"/>
            <p:nvPr/>
          </p:nvSpPr>
          <p:spPr>
            <a:xfrm>
              <a:off x="6113537" y="3173700"/>
              <a:ext cx="6664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cap="all" dirty="0">
                  <a:latin typeface="Arial Narrow" panose="020B0606020202030204" pitchFamily="34" charset="0"/>
                  <a:cs typeface="Arial" panose="020B0604020202020204" pitchFamily="34" charset="0"/>
                </a:rPr>
                <a:t>Нет</a:t>
              </a:r>
              <a:endParaRPr lang="ru-RU" b="1" cap="all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11279782" y="3141762"/>
              <a:ext cx="6664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cap="all" dirty="0">
                  <a:latin typeface="Arial Narrow" panose="020B0606020202030204" pitchFamily="34" charset="0"/>
                  <a:cs typeface="Arial" panose="020B0604020202020204" pitchFamily="34" charset="0"/>
                </a:rPr>
                <a:t>Да</a:t>
              </a:r>
              <a:endParaRPr lang="ru-RU" b="1" cap="all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3" name="Группа 142"/>
            <p:cNvGrpSpPr/>
            <p:nvPr/>
          </p:nvGrpSpPr>
          <p:grpSpPr>
            <a:xfrm>
              <a:off x="11233559" y="3598731"/>
              <a:ext cx="521370" cy="1947008"/>
              <a:chOff x="11233559" y="3800506"/>
              <a:chExt cx="521370" cy="1751032"/>
            </a:xfrm>
            <a:grpFill/>
          </p:grpSpPr>
          <p:cxnSp>
            <p:nvCxnSpPr>
              <p:cNvPr id="126" name="Прямая соединительная линия 125"/>
              <p:cNvCxnSpPr>
                <a:stCxn id="47" idx="3"/>
              </p:cNvCxnSpPr>
              <p:nvPr/>
            </p:nvCxnSpPr>
            <p:spPr>
              <a:xfrm flipV="1">
                <a:off x="11563798" y="3800506"/>
                <a:ext cx="191131" cy="2"/>
              </a:xfrm>
              <a:prstGeom prst="line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0" name="Прямая соединительная линия 129"/>
              <p:cNvCxnSpPr/>
              <p:nvPr/>
            </p:nvCxnSpPr>
            <p:spPr>
              <a:xfrm>
                <a:off x="11753020" y="3800506"/>
                <a:ext cx="2" cy="1751032"/>
              </a:xfrm>
              <a:prstGeom prst="line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7" name="Прямая соединительная линия 136"/>
              <p:cNvCxnSpPr>
                <a:stCxn id="48" idx="3"/>
              </p:cNvCxnSpPr>
              <p:nvPr/>
            </p:nvCxnSpPr>
            <p:spPr>
              <a:xfrm flipV="1">
                <a:off x="11233559" y="5526614"/>
                <a:ext cx="496602" cy="8732"/>
              </a:xfrm>
              <a:prstGeom prst="line">
                <a:avLst/>
              </a:prstGeom>
              <a:grpFill/>
              <a:ln w="57150">
                <a:headEnd type="arrow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1" name="TextBox 150"/>
            <p:cNvSpPr txBox="1"/>
            <p:nvPr/>
          </p:nvSpPr>
          <p:spPr>
            <a:xfrm>
              <a:off x="5681489" y="4077866"/>
              <a:ext cx="6664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cap="all" dirty="0">
                  <a:latin typeface="Arial Narrow" panose="020B0606020202030204" pitchFamily="34" charset="0"/>
                  <a:cs typeface="Arial" panose="020B0604020202020204" pitchFamily="34" charset="0"/>
                </a:rPr>
                <a:t>Да</a:t>
              </a:r>
              <a:endParaRPr lang="ru-RU" b="1" cap="all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2" name="Группа 151"/>
            <p:cNvGrpSpPr/>
            <p:nvPr/>
          </p:nvGrpSpPr>
          <p:grpSpPr>
            <a:xfrm>
              <a:off x="5884776" y="4477974"/>
              <a:ext cx="300769" cy="1067763"/>
              <a:chOff x="11314433" y="4264713"/>
              <a:chExt cx="300769" cy="960288"/>
            </a:xfrm>
            <a:grpFill/>
          </p:grpSpPr>
          <p:cxnSp>
            <p:nvCxnSpPr>
              <p:cNvPr id="153" name="Прямая соединительная линия 152"/>
              <p:cNvCxnSpPr>
                <a:stCxn id="4" idx="3"/>
              </p:cNvCxnSpPr>
              <p:nvPr/>
            </p:nvCxnSpPr>
            <p:spPr>
              <a:xfrm>
                <a:off x="11314433" y="4288539"/>
                <a:ext cx="300769" cy="0"/>
              </a:xfrm>
              <a:prstGeom prst="line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Прямая соединительная линия 153"/>
              <p:cNvCxnSpPr/>
              <p:nvPr/>
            </p:nvCxnSpPr>
            <p:spPr>
              <a:xfrm>
                <a:off x="11615202" y="4264713"/>
                <a:ext cx="0" cy="960288"/>
              </a:xfrm>
              <a:prstGeom prst="line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160" name="Прямая соединительная линия 159"/>
            <p:cNvCxnSpPr>
              <a:stCxn id="48" idx="1"/>
            </p:cNvCxnSpPr>
            <p:nvPr/>
          </p:nvCxnSpPr>
          <p:spPr>
            <a:xfrm flipH="1" flipV="1">
              <a:off x="6185545" y="5522880"/>
              <a:ext cx="432048" cy="4855"/>
            </a:xfrm>
            <a:prstGeom prst="line">
              <a:avLst/>
            </a:prstGeom>
            <a:grpFill/>
            <a:ln w="57150"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8" name="Блок-схема: процесс 47"/>
            <p:cNvSpPr/>
            <p:nvPr/>
          </p:nvSpPr>
          <p:spPr>
            <a:xfrm>
              <a:off x="6617593" y="5222791"/>
              <a:ext cx="4615966" cy="609887"/>
            </a:xfrm>
            <a:prstGeom prst="flowChartProcess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Уточненная налоговая декларация</a:t>
              </a:r>
              <a:endParaRPr lang="en-US" sz="24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784945" y="4077866"/>
              <a:ext cx="6664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 cap="all"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sz="2000" dirty="0"/>
                <a:t>Нет</a:t>
              </a:r>
              <a:endParaRPr lang="ru-RU" dirty="0"/>
            </a:p>
          </p:txBody>
        </p:sp>
        <p:cxnSp>
          <p:nvCxnSpPr>
            <p:cNvPr id="193" name="Прямая соединительная линия 192"/>
            <p:cNvCxnSpPr>
              <a:endCxn id="4" idx="1"/>
            </p:cNvCxnSpPr>
            <p:nvPr/>
          </p:nvCxnSpPr>
          <p:spPr>
            <a:xfrm>
              <a:off x="783245" y="4504465"/>
              <a:ext cx="433748" cy="2"/>
            </a:xfrm>
            <a:prstGeom prst="line">
              <a:avLst/>
            </a:prstGeom>
            <a:grp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5" name="Прямая соединительная линия 194"/>
            <p:cNvCxnSpPr/>
            <p:nvPr/>
          </p:nvCxnSpPr>
          <p:spPr>
            <a:xfrm flipH="1">
              <a:off x="783245" y="4477976"/>
              <a:ext cx="1700" cy="1098748"/>
            </a:xfrm>
            <a:prstGeom prst="line">
              <a:avLst/>
            </a:prstGeom>
            <a:grp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6" name="Прямая соединительная линия 195"/>
            <p:cNvCxnSpPr>
              <a:endCxn id="10" idx="1"/>
            </p:cNvCxnSpPr>
            <p:nvPr/>
          </p:nvCxnSpPr>
          <p:spPr>
            <a:xfrm>
              <a:off x="555231" y="5590033"/>
              <a:ext cx="661762" cy="1"/>
            </a:xfrm>
            <a:prstGeom prst="line">
              <a:avLst/>
            </a:prstGeom>
            <a:grpFill/>
            <a:ln w="57150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201" name="Группа 200"/>
            <p:cNvGrpSpPr/>
            <p:nvPr/>
          </p:nvGrpSpPr>
          <p:grpSpPr>
            <a:xfrm rot="16200000">
              <a:off x="3232433" y="5836459"/>
              <a:ext cx="543590" cy="578686"/>
              <a:chOff x="3394473" y="2399032"/>
              <a:chExt cx="693584" cy="321091"/>
            </a:xfrm>
            <a:grpFill/>
          </p:grpSpPr>
          <p:cxnSp>
            <p:nvCxnSpPr>
              <p:cNvPr id="202" name="Прямая соединительная линия 201"/>
              <p:cNvCxnSpPr/>
              <p:nvPr/>
            </p:nvCxnSpPr>
            <p:spPr>
              <a:xfrm rot="5400000" flipH="1">
                <a:off x="3741264" y="2052241"/>
                <a:ext cx="1" cy="693584"/>
              </a:xfrm>
              <a:prstGeom prst="line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3" name="Прямая соединительная линия 202"/>
              <p:cNvCxnSpPr/>
              <p:nvPr/>
            </p:nvCxnSpPr>
            <p:spPr>
              <a:xfrm rot="5400000" flipH="1" flipV="1">
                <a:off x="3270337" y="2559577"/>
                <a:ext cx="321091" cy="1"/>
              </a:xfrm>
              <a:prstGeom prst="line">
                <a:avLst/>
              </a:prstGeom>
              <a:grpFill/>
              <a:ln w="57150">
                <a:headEnd type="arrow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08" name="Группа 207"/>
            <p:cNvGrpSpPr/>
            <p:nvPr/>
          </p:nvGrpSpPr>
          <p:grpSpPr>
            <a:xfrm rot="10800000">
              <a:off x="8417794" y="5825475"/>
              <a:ext cx="515193" cy="543590"/>
              <a:chOff x="3449407" y="1936849"/>
              <a:chExt cx="245183" cy="438549"/>
            </a:xfrm>
            <a:grpFill/>
          </p:grpSpPr>
          <p:cxnSp>
            <p:nvCxnSpPr>
              <p:cNvPr id="209" name="Прямая соединительная линия 208"/>
              <p:cNvCxnSpPr>
                <a:stCxn id="44" idx="3"/>
              </p:cNvCxnSpPr>
              <p:nvPr/>
            </p:nvCxnSpPr>
            <p:spPr>
              <a:xfrm rot="10800000">
                <a:off x="3449407" y="1936849"/>
                <a:ext cx="245183" cy="2"/>
              </a:xfrm>
              <a:prstGeom prst="line">
                <a:avLst/>
              </a:prstGeom>
              <a:grpFill/>
              <a:ln w="57150">
                <a:headEnd type="arrow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0" name="Прямая соединительная линия 209"/>
              <p:cNvCxnSpPr/>
              <p:nvPr/>
            </p:nvCxnSpPr>
            <p:spPr>
              <a:xfrm flipV="1">
                <a:off x="3460372" y="1936852"/>
                <a:ext cx="0" cy="438546"/>
              </a:xfrm>
              <a:prstGeom prst="line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" name="Блок-схема: процесс 9"/>
            <p:cNvSpPr/>
            <p:nvPr/>
          </p:nvSpPr>
          <p:spPr>
            <a:xfrm>
              <a:off x="1216993" y="5302002"/>
              <a:ext cx="4190379" cy="576064"/>
            </a:xfrm>
            <a:prstGeom prst="flowChartProcess">
              <a:avLst/>
            </a:prstGeom>
            <a:grp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Выездная налоговая проверка</a:t>
              </a:r>
              <a:endParaRPr lang="en-US" sz="24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Блок-схема: решение 46"/>
            <p:cNvSpPr/>
            <p:nvPr/>
          </p:nvSpPr>
          <p:spPr>
            <a:xfrm>
              <a:off x="6644307" y="2916628"/>
              <a:ext cx="4919491" cy="1364209"/>
            </a:xfrm>
            <a:prstGeom prst="flowChartDecision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Блок-схема: процесс 38"/>
            <p:cNvSpPr/>
            <p:nvPr/>
          </p:nvSpPr>
          <p:spPr>
            <a:xfrm>
              <a:off x="1716172" y="3272069"/>
              <a:ext cx="3659324" cy="456409"/>
            </a:xfrm>
            <a:prstGeom prst="flowChartProcess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Рабочая </a:t>
              </a:r>
              <a:r>
                <a:rPr lang="ru-RU" sz="24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встреча</a:t>
              </a:r>
            </a:p>
          </p:txBody>
        </p:sp>
        <p:sp>
          <p:nvSpPr>
            <p:cNvPr id="42" name="Блок-схема: процесс 41"/>
            <p:cNvSpPr/>
            <p:nvPr/>
          </p:nvSpPr>
          <p:spPr>
            <a:xfrm>
              <a:off x="6833617" y="865974"/>
              <a:ext cx="4616558" cy="691612"/>
            </a:xfrm>
            <a:prstGeom prst="flowChartProcess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Определен </a:t>
              </a:r>
              <a:r>
                <a:rPr lang="ru-RU" sz="24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выгодоприобретатель</a:t>
              </a:r>
              <a:endParaRPr lang="en-US" sz="24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Блок-схема: процесс 7"/>
            <p:cNvSpPr/>
            <p:nvPr/>
          </p:nvSpPr>
          <p:spPr>
            <a:xfrm>
              <a:off x="6485491" y="1766977"/>
              <a:ext cx="5316678" cy="726714"/>
            </a:xfrm>
            <a:prstGeom prst="flowChartProcess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Информационное письмо о налоговых рисках</a:t>
              </a:r>
              <a:endParaRPr lang="ru-RU" sz="24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Блок-схема: процесс 42"/>
            <p:cNvSpPr/>
            <p:nvPr/>
          </p:nvSpPr>
          <p:spPr>
            <a:xfrm>
              <a:off x="1536964" y="2368047"/>
              <a:ext cx="4017740" cy="678877"/>
            </a:xfrm>
            <a:prstGeom prst="flowChartProcess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Уведомление о вызове </a:t>
              </a:r>
              <a:r>
                <a:rPr lang="ru-RU" sz="2400" b="1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в </a:t>
              </a:r>
              <a:r>
                <a:rPr lang="ru-RU" sz="24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налоговый </a:t>
              </a:r>
              <a:r>
                <a:rPr lang="ru-RU" sz="2400" b="1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орган</a:t>
              </a:r>
              <a:endParaRPr lang="ru-RU" sz="24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31" name="Прямая соединительная линия 330"/>
          <p:cNvCxnSpPr/>
          <p:nvPr/>
        </p:nvCxnSpPr>
        <p:spPr>
          <a:xfrm flipH="1">
            <a:off x="752924" y="2133650"/>
            <a:ext cx="13690" cy="3456384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8" name="TextBox 337"/>
          <p:cNvSpPr txBox="1"/>
          <p:nvPr/>
        </p:nvSpPr>
        <p:spPr>
          <a:xfrm rot="16200000">
            <a:off x="-1274015" y="3629350"/>
            <a:ext cx="3459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atin typeface="Arial Narrow" panose="020B0606020202030204" pitchFamily="34" charset="0"/>
                <a:cs typeface="Arial" panose="020B0604020202020204" pitchFamily="34" charset="0"/>
              </a:rPr>
              <a:t>Игнорирование</a:t>
            </a:r>
            <a:endParaRPr lang="ru-RU" sz="2000" b="1" cap="all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3718942" y="3045732"/>
            <a:ext cx="0" cy="240046"/>
          </a:xfrm>
          <a:prstGeom prst="lin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8" name="TextBox 257"/>
          <p:cNvSpPr txBox="1"/>
          <p:nvPr/>
        </p:nvSpPr>
        <p:spPr>
          <a:xfrm>
            <a:off x="1761474" y="3966949"/>
            <a:ext cx="4045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Согласие </a:t>
            </a:r>
            <a:endParaRPr lang="ru-RU" sz="24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 </a:t>
            </a:r>
            <a:r>
              <a:rPr lang="ru-RU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доводами Инспекции</a:t>
            </a:r>
            <a:r>
              <a:rPr lang="ru-RU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?</a:t>
            </a:r>
            <a:endParaRPr lang="ru-RU" sz="24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366175" y="3069754"/>
            <a:ext cx="4045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Согласие </a:t>
            </a:r>
            <a:endParaRPr lang="ru-RU" sz="24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 </a:t>
            </a:r>
            <a:r>
              <a:rPr lang="ru-RU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доводами Инспекции</a:t>
            </a:r>
            <a:r>
              <a:rPr lang="ru-RU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?</a:t>
            </a:r>
            <a:endParaRPr lang="ru-RU" sz="24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Блок-схема: процесс 138"/>
          <p:cNvSpPr/>
          <p:nvPr/>
        </p:nvSpPr>
        <p:spPr>
          <a:xfrm>
            <a:off x="11904994" y="5500021"/>
            <a:ext cx="45719" cy="45719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766614" y="2133650"/>
            <a:ext cx="5904656" cy="0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0" name="Прямая соединительная линия 119"/>
          <p:cNvCxnSpPr>
            <a:endCxn id="43" idx="1"/>
          </p:cNvCxnSpPr>
          <p:nvPr/>
        </p:nvCxnSpPr>
        <p:spPr>
          <a:xfrm>
            <a:off x="752924" y="2707486"/>
            <a:ext cx="981733" cy="0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34514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/>
        </p:nvSpPr>
        <p:spPr>
          <a:xfrm>
            <a:off x="4" y="-21697"/>
            <a:ext cx="12196830" cy="6859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marL="266700" defTabSz="1219170">
              <a:buClr>
                <a:schemeClr val="accent1"/>
              </a:buClr>
              <a:tabLst>
                <a:tab pos="347337" algn="l"/>
              </a:tabLst>
            </a:pPr>
            <a:endParaRPr lang="ru-RU" b="1" kern="800" spc="-13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EABBF177-B906-4130-81D0-CDC9F01E8134}"/>
              </a:ext>
            </a:extLst>
          </p:cNvPr>
          <p:cNvSpPr/>
          <p:nvPr/>
        </p:nvSpPr>
        <p:spPr>
          <a:xfrm>
            <a:off x="51629" y="-17779"/>
            <a:ext cx="3091249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 defTabSz="1234948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3142878" y="-25878"/>
            <a:ext cx="9047535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 defTabSz="1234948">
              <a:defRPr/>
            </a:pPr>
            <a:endParaRPr lang="ru-RU" sz="240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7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623" tIns="46312" rIns="92623" bIns="46312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23" name="Picture 28" descr="https://img-fotki.yandex.ru/get/5505/200418627.78/0_11df9f_c6cae5c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2" y="116663"/>
            <a:ext cx="673026" cy="5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3142877" y="-17781"/>
            <a:ext cx="9047535" cy="7747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7337" algn="l"/>
              </a:tabLst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ПРЕИМУЩЕСТВА САМОСТОЯТЕЛЬНОГО УТОЧНЕНИЯ РИСКОВ ПОСЛЕ РАБОЧЕЙ ВСТРЕЧИ</a:t>
            </a:r>
            <a:endParaRPr lang="ru-RU" sz="1800" b="1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5348" y="1924818"/>
            <a:ext cx="10288489" cy="3844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14000"/>
              </a:lnSpc>
              <a:buClr>
                <a:schemeClr val="accent1"/>
              </a:buClr>
              <a:tabLst>
                <a:tab pos="347337" algn="l"/>
              </a:tabLst>
            </a:pPr>
            <a:r>
              <a:rPr lang="ru-RU" sz="2400" b="1" kern="800" cap="all" spc="-13" dirty="0" err="1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Непривлечение</a:t>
            </a:r>
            <a:r>
              <a:rPr lang="ru-RU" sz="2400" b="1" kern="800" cap="all" spc="-13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к налоговой и </a:t>
            </a:r>
            <a:r>
              <a:rPr lang="ru-RU" sz="2400" b="1" kern="800" cap="all" spc="-13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уголовной ответственности по выявленным налоговым рискам.</a:t>
            </a:r>
          </a:p>
          <a:p>
            <a:pPr algn="just" defTabSz="1219170">
              <a:lnSpc>
                <a:spcPct val="114000"/>
              </a:lnSpc>
              <a:buClr>
                <a:schemeClr val="accent1"/>
              </a:buClr>
              <a:tabLst>
                <a:tab pos="347337" algn="l"/>
              </a:tabLst>
            </a:pPr>
            <a:endParaRPr lang="ru-RU" sz="2400" b="1" kern="800" cap="all" spc="-13" dirty="0" smtClean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4000"/>
              </a:lnSpc>
              <a:buClr>
                <a:schemeClr val="accent1"/>
              </a:buClr>
              <a:tabLst>
                <a:tab pos="347337" algn="l"/>
              </a:tabLst>
            </a:pPr>
            <a:r>
              <a:rPr lang="ru-RU" sz="2400" b="1" kern="800" cap="all" spc="-13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Нет штрафов –</a:t>
            </a:r>
            <a:r>
              <a:rPr lang="ru-RU" sz="2400" b="1" kern="800" cap="all" spc="-13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kern="800" cap="all" spc="-13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только пени</a:t>
            </a:r>
            <a:r>
              <a:rPr lang="ru-RU" sz="2400" b="1" kern="800" cap="all" spc="-13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 defTabSz="1219170">
              <a:lnSpc>
                <a:spcPct val="114000"/>
              </a:lnSpc>
              <a:buClr>
                <a:schemeClr val="accent1"/>
              </a:buClr>
              <a:tabLst>
                <a:tab pos="347337" algn="l"/>
              </a:tabLst>
            </a:pPr>
            <a:endParaRPr lang="ru-RU" sz="2400" b="1" kern="800" cap="all" spc="-13" dirty="0" smtClean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4000"/>
              </a:lnSpc>
              <a:buClr>
                <a:schemeClr val="accent1"/>
              </a:buClr>
              <a:tabLst>
                <a:tab pos="347337" algn="l"/>
              </a:tabLst>
            </a:pPr>
            <a:r>
              <a:rPr lang="ru-RU" sz="2400" b="1" kern="800" cap="all" spc="-13" dirty="0" err="1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НеназначениЕ</a:t>
            </a:r>
            <a:r>
              <a:rPr lang="ru-RU" sz="2400" b="1" kern="800" cap="all" spc="-13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kern="800" cap="all" spc="-13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выездной налоговой проверки по </a:t>
            </a:r>
            <a:r>
              <a:rPr lang="ru-RU" sz="2400" b="1" kern="800" cap="all" spc="-13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доведенным рискам.</a:t>
            </a:r>
          </a:p>
          <a:p>
            <a:pPr algn="just" defTabSz="1219170">
              <a:lnSpc>
                <a:spcPct val="114000"/>
              </a:lnSpc>
              <a:buClr>
                <a:schemeClr val="accent1"/>
              </a:buClr>
              <a:tabLst>
                <a:tab pos="347337" algn="l"/>
              </a:tabLst>
            </a:pPr>
            <a:endParaRPr lang="ru-RU" sz="2400" b="1" kern="800" cap="all" spc="-13" dirty="0" smtClean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4000"/>
              </a:lnSpc>
              <a:buClr>
                <a:schemeClr val="accent1"/>
              </a:buClr>
              <a:tabLst>
                <a:tab pos="347337" algn="l"/>
              </a:tabLst>
            </a:pPr>
            <a:r>
              <a:rPr lang="ru-RU" sz="2400" b="1" kern="800" cap="all" spc="-13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Равные </a:t>
            </a:r>
            <a:r>
              <a:rPr lang="ru-RU" sz="2400" b="1" kern="800" cap="all" spc="-13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условия для участников бизнеса.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694605" y="5302002"/>
            <a:ext cx="454311" cy="360040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94604" y="4293890"/>
            <a:ext cx="454311" cy="360040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694606" y="3213770"/>
            <a:ext cx="454311" cy="360040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694607" y="2205658"/>
            <a:ext cx="454311" cy="360040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792349" y="-25875"/>
            <a:ext cx="2184992" cy="800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buClr>
                <a:srgbClr val="4F81BD"/>
              </a:buClr>
            </a:pPr>
            <a:r>
              <a:rPr lang="ru-RU" cap="all" dirty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</a:rPr>
              <a:t>Рабочая встреча с налогоплательщиком как форма обеспечения равных условий для участников бизнеса</a:t>
            </a:r>
          </a:p>
        </p:txBody>
      </p:sp>
    </p:spTree>
    <p:extLst>
      <p:ext uri="{BB962C8B-B14F-4D97-AF65-F5344CB8AC3E}">
        <p14:creationId xmlns:p14="http://schemas.microsoft.com/office/powerpoint/2010/main" val="154682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/>
        </p:nvSpPr>
        <p:spPr>
          <a:xfrm>
            <a:off x="4" y="-21697"/>
            <a:ext cx="12196830" cy="6859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/>
            <a:endParaRPr lang="en-US" sz="2400" dirty="0"/>
          </a:p>
        </p:txBody>
      </p:sp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EABBF177-B906-4130-81D0-CDC9F01E8134}"/>
              </a:ext>
            </a:extLst>
          </p:cNvPr>
          <p:cNvSpPr/>
          <p:nvPr/>
        </p:nvSpPr>
        <p:spPr>
          <a:xfrm>
            <a:off x="51629" y="-17779"/>
            <a:ext cx="3091249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 defTabSz="1234948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3142878" y="-25878"/>
            <a:ext cx="9047535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 defTabSz="1234948">
              <a:defRPr/>
            </a:pPr>
            <a:endParaRPr lang="ru-RU" sz="240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7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623" tIns="46312" rIns="92623" bIns="46312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23" name="Picture 28" descr="https://img-fotki.yandex.ru/get/5505/200418627.78/0_11df9f_c6cae5c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2" y="116663"/>
            <a:ext cx="673026" cy="5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3142877" y="-17781"/>
            <a:ext cx="9047535" cy="7747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7337" algn="l"/>
              </a:tabLst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СЕРВИС «КАК МЕНЯ ВИДИТ НАЛОГОВАЯ»</a:t>
            </a:r>
            <a:endParaRPr lang="ru-RU" sz="1800" b="1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44">
            <a:extLst>
              <a:ext uri="{FF2B5EF4-FFF2-40B4-BE49-F238E27FC236}">
                <a16:creationId xmlns="" xmlns:a16="http://schemas.microsoft.com/office/drawing/2014/main" id="{9FD2C2E3-3873-4122-AD3B-40E284B76F02}"/>
              </a:ext>
            </a:extLst>
          </p:cNvPr>
          <p:cNvSpPr/>
          <p:nvPr/>
        </p:nvSpPr>
        <p:spPr>
          <a:xfrm>
            <a:off x="8785176" y="774725"/>
            <a:ext cx="3405239" cy="6084865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7" t="12294" r="18139" b="5111"/>
          <a:stretch/>
        </p:blipFill>
        <p:spPr bwMode="auto">
          <a:xfrm>
            <a:off x="3830113" y="832327"/>
            <a:ext cx="8018987" cy="576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439022" y="2565698"/>
            <a:ext cx="1368152" cy="504056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1"/>
            <a:endCxn id="9" idx="3"/>
          </p:cNvCxnSpPr>
          <p:nvPr/>
        </p:nvCxnSpPr>
        <p:spPr>
          <a:xfrm flipH="1" flipV="1">
            <a:off x="3718943" y="2285372"/>
            <a:ext cx="720079" cy="532354"/>
          </a:xfrm>
          <a:prstGeom prst="line">
            <a:avLst/>
          </a:prstGeom>
          <a:noFill/>
          <a:ln w="57150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Блок-схема: альтернативный процесс 8"/>
          <p:cNvSpPr/>
          <p:nvPr/>
        </p:nvSpPr>
        <p:spPr>
          <a:xfrm>
            <a:off x="119322" y="1269554"/>
            <a:ext cx="3599621" cy="2031636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Показатели хозяйственной деятельности самого налогоплательщика и предназначена для самоконтроля</a:t>
            </a:r>
            <a:endParaRPr lang="ru-RU" sz="2000" b="1" cap="al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239222" y="2565698"/>
            <a:ext cx="1224135" cy="504056"/>
          </a:xfrm>
          <a:prstGeom prst="roundRect">
            <a:avLst/>
          </a:prstGeom>
          <a:noFill/>
          <a:ln w="57150"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7" name="Прямая соединительная линия 46"/>
          <p:cNvCxnSpPr>
            <a:stCxn id="46" idx="1"/>
            <a:endCxn id="48" idx="3"/>
          </p:cNvCxnSpPr>
          <p:nvPr/>
        </p:nvCxnSpPr>
        <p:spPr>
          <a:xfrm flipH="1">
            <a:off x="3718941" y="2817726"/>
            <a:ext cx="2520281" cy="2196244"/>
          </a:xfrm>
          <a:prstGeom prst="line">
            <a:avLst/>
          </a:prstGeom>
          <a:noFill/>
          <a:ln w="57150"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8" name="Блок-схема: альтернативный процесс 47"/>
          <p:cNvSpPr/>
          <p:nvPr/>
        </p:nvSpPr>
        <p:spPr>
          <a:xfrm>
            <a:off x="85560" y="4077866"/>
            <a:ext cx="3633381" cy="1872208"/>
          </a:xfrm>
          <a:prstGeom prst="flowChartAlternateProcess">
            <a:avLst/>
          </a:prstGeom>
          <a:solidFill>
            <a:schemeClr val="bg1"/>
          </a:solidFill>
          <a:ln w="57150"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>
                <a:solidFill>
                  <a:schemeClr val="tx1"/>
                </a:solidFill>
                <a:latin typeface="Arial Narrow" panose="020B0606020202030204" pitchFamily="34" charset="0"/>
              </a:rPr>
              <a:t>Показатели хозяйственной деятельности </a:t>
            </a:r>
            <a:r>
              <a:rPr lang="ru-RU" sz="2000" b="1" cap="al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партнера, действующего или потенциального контрагента</a:t>
            </a:r>
            <a:endParaRPr lang="ru-RU" sz="2000" b="1" cap="al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792349" y="-25875"/>
            <a:ext cx="2184992" cy="800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buClr>
                <a:srgbClr val="4F81BD"/>
              </a:buClr>
            </a:pPr>
            <a:r>
              <a:rPr lang="ru-RU" cap="all" dirty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</a:rPr>
              <a:t>Рабочая встреча с налогоплательщиком как форма обеспечения равных условий для участников бизнеса</a:t>
            </a:r>
          </a:p>
        </p:txBody>
      </p:sp>
    </p:spTree>
    <p:extLst>
      <p:ext uri="{BB962C8B-B14F-4D97-AF65-F5344CB8AC3E}">
        <p14:creationId xmlns:p14="http://schemas.microsoft.com/office/powerpoint/2010/main" val="48908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/>
        </p:nvSpPr>
        <p:spPr>
          <a:xfrm>
            <a:off x="4" y="-21697"/>
            <a:ext cx="12196830" cy="6859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/>
            <a:endParaRPr lang="en-US" sz="2400" dirty="0"/>
          </a:p>
        </p:txBody>
      </p:sp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EABBF177-B906-4130-81D0-CDC9F01E8134}"/>
              </a:ext>
            </a:extLst>
          </p:cNvPr>
          <p:cNvSpPr/>
          <p:nvPr/>
        </p:nvSpPr>
        <p:spPr>
          <a:xfrm>
            <a:off x="51629" y="-17779"/>
            <a:ext cx="3091249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 defTabSz="1234948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3142878" y="-25878"/>
            <a:ext cx="9047535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 defTabSz="1234948">
              <a:defRPr/>
            </a:pPr>
            <a:endParaRPr lang="ru-RU" sz="240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7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623" tIns="46312" rIns="92623" bIns="46312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23" name="Picture 28" descr="https://img-fotki.yandex.ru/get/5505/200418627.78/0_11df9f_c6cae5c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2" y="116663"/>
            <a:ext cx="673026" cy="5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3142877" y="-17781"/>
            <a:ext cx="9047535" cy="7747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7337" algn="l"/>
              </a:tabLst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СЕРВИС «КАК МЕНЯ ВИДИТ НАЛОГОВАЯ»</a:t>
            </a:r>
            <a:endParaRPr lang="ru-RU" sz="1800" b="1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44">
            <a:extLst>
              <a:ext uri="{FF2B5EF4-FFF2-40B4-BE49-F238E27FC236}">
                <a16:creationId xmlns="" xmlns:a16="http://schemas.microsoft.com/office/drawing/2014/main" id="{9FD2C2E3-3873-4122-AD3B-40E284B76F02}"/>
              </a:ext>
            </a:extLst>
          </p:cNvPr>
          <p:cNvSpPr/>
          <p:nvPr/>
        </p:nvSpPr>
        <p:spPr>
          <a:xfrm>
            <a:off x="8785176" y="774725"/>
            <a:ext cx="3405239" cy="6084865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727988" y="1161042"/>
            <a:ext cx="9199866" cy="5312230"/>
            <a:chOff x="1702719" y="981522"/>
            <a:chExt cx="9199866" cy="531223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702719" y="981522"/>
              <a:ext cx="9199866" cy="5312230"/>
              <a:chOff x="1702719" y="981522"/>
              <a:chExt cx="9199866" cy="5312230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86" t="23196" r="21348" b="14836"/>
              <a:stretch/>
            </p:blipFill>
            <p:spPr bwMode="auto">
              <a:xfrm>
                <a:off x="1702719" y="981522"/>
                <a:ext cx="9199866" cy="531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4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306" t="67057" r="36167" b="29720"/>
              <a:stretch/>
            </p:blipFill>
            <p:spPr bwMode="auto">
              <a:xfrm>
                <a:off x="6743278" y="4731841"/>
                <a:ext cx="994756" cy="498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06" t="67057" r="36167" b="29720"/>
            <a:stretch/>
          </p:blipFill>
          <p:spPr bwMode="auto">
            <a:xfrm>
              <a:off x="5375125" y="4869954"/>
              <a:ext cx="504057" cy="22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Блок-схема: альтернативный процесс 30"/>
          <p:cNvSpPr/>
          <p:nvPr/>
        </p:nvSpPr>
        <p:spPr>
          <a:xfrm>
            <a:off x="78903" y="2319332"/>
            <a:ext cx="2514206" cy="1574810"/>
          </a:xfrm>
          <a:prstGeom prst="flowChartAlternateProcess">
            <a:avLst/>
          </a:prstGeom>
          <a:solidFill>
            <a:schemeClr val="bg1"/>
          </a:solidFill>
          <a:ln w="57150"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ПАРТНЕРЫ, СОГЛАСИВШИЕСЯ НА ОБМЕН СВЕДЕНИЯМИ</a:t>
            </a:r>
            <a:endParaRPr lang="ru-RU" sz="2000" b="1" cap="al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2" name="Прямая соединительная линия 31"/>
          <p:cNvCxnSpPr>
            <a:endCxn id="31" idx="2"/>
          </p:cNvCxnSpPr>
          <p:nvPr/>
        </p:nvCxnSpPr>
        <p:spPr>
          <a:xfrm flipH="1" flipV="1">
            <a:off x="1336006" y="3894142"/>
            <a:ext cx="1806871" cy="1155332"/>
          </a:xfrm>
          <a:prstGeom prst="line">
            <a:avLst/>
          </a:prstGeom>
          <a:noFill/>
          <a:ln w="57150" cap="rnd"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792349" y="-25875"/>
            <a:ext cx="2184992" cy="800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buClr>
                <a:srgbClr val="4F81BD"/>
              </a:buClr>
            </a:pPr>
            <a:r>
              <a:rPr lang="ru-RU" cap="all" dirty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</a:rPr>
              <a:t>Рабочая встреча с налогоплательщиком как форма обеспечения равных условий для участников бизнеса</a:t>
            </a:r>
          </a:p>
        </p:txBody>
      </p:sp>
    </p:spTree>
    <p:extLst>
      <p:ext uri="{BB962C8B-B14F-4D97-AF65-F5344CB8AC3E}">
        <p14:creationId xmlns:p14="http://schemas.microsoft.com/office/powerpoint/2010/main" val="393391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NS">
      <a:dk1>
        <a:srgbClr val="F2F5FB"/>
      </a:dk1>
      <a:lt1>
        <a:srgbClr val="485068"/>
      </a:lt1>
      <a:dk2>
        <a:srgbClr val="1275BC"/>
      </a:dk2>
      <a:lt2>
        <a:srgbClr val="0066B3"/>
      </a:lt2>
      <a:accent1>
        <a:srgbClr val="EF435A"/>
      </a:accent1>
      <a:accent2>
        <a:srgbClr val="F15A22"/>
      </a:accent2>
      <a:accent3>
        <a:srgbClr val="F9A01B"/>
      </a:accent3>
      <a:accent4>
        <a:srgbClr val="39BB9D"/>
      </a:accent4>
      <a:accent5>
        <a:srgbClr val="34AB8F"/>
      </a:accent5>
      <a:accent6>
        <a:srgbClr val="197585"/>
      </a:accent6>
      <a:hlink>
        <a:srgbClr val="44C8F5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25466</TotalTime>
  <Words>214</Words>
  <Application>Microsoft Office PowerPoint</Application>
  <PresentationFormat>Произвольный</PresentationFormat>
  <Paragraphs>43</Paragraphs>
  <Slides>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Специальное оформление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Филипенко Айгуль Эльдаровна</dc:creator>
  <cp:lastModifiedBy>Павлов Максим Владимирович</cp:lastModifiedBy>
  <cp:revision>1870</cp:revision>
  <cp:lastPrinted>2023-04-13T06:17:15Z</cp:lastPrinted>
  <dcterms:modified xsi:type="dcterms:W3CDTF">2023-04-17T07:37:51Z</dcterms:modified>
</cp:coreProperties>
</file>