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78" r:id="rId10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B000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0" autoAdjust="0"/>
  </p:normalViewPr>
  <p:slideViewPr>
    <p:cSldViewPr>
      <p:cViewPr varScale="1">
        <p:scale>
          <a:sx n="84" d="100"/>
          <a:sy n="84" d="100"/>
        </p:scale>
        <p:origin x="924" y="9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9C404-ACC3-4A8F-807A-F1181BB07A4E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F3F5D-7A51-4A55-8BC7-3A6D5541A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145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73015-EEA4-413D-AEA7-D5EF3E0F0278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B411-2E6C-4977-B8A7-7E1030609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74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206244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0" y="0"/>
            <a:ext cx="10075680" cy="205848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pic>
        <p:nvPicPr>
          <p:cNvPr id="40" name="Рисунок 3"/>
          <p:cNvPicPr/>
          <p:nvPr/>
        </p:nvPicPr>
        <p:blipFill>
          <a:blip r:embed="rId2"/>
          <a:stretch/>
        </p:blipFill>
        <p:spPr>
          <a:xfrm>
            <a:off x="6840" y="5400000"/>
            <a:ext cx="10068480" cy="270360"/>
          </a:xfrm>
          <a:prstGeom prst="rect">
            <a:avLst/>
          </a:prstGeom>
          <a:ln>
            <a:noFill/>
          </a:ln>
        </p:spPr>
      </p:pic>
      <p:sp>
        <p:nvSpPr>
          <p:cNvPr id="41" name="CustomShape 3"/>
          <p:cNvSpPr/>
          <p:nvPr/>
        </p:nvSpPr>
        <p:spPr>
          <a:xfrm>
            <a:off x="509760" y="2907360"/>
            <a:ext cx="9135360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 smtClean="0">
                <a:solidFill>
                  <a:srgbClr val="2F5597"/>
                </a:solidFill>
                <a:latin typeface="Akrobat Bold"/>
                <a:ea typeface="DejaVu Sans"/>
              </a:rPr>
              <a:t>Государственная поддержка </a:t>
            </a:r>
            <a:br>
              <a:rPr lang="ru-RU" sz="3200" b="1" strike="noStrike" spc="-1" dirty="0" smtClean="0">
                <a:solidFill>
                  <a:srgbClr val="2F5597"/>
                </a:solidFill>
                <a:latin typeface="Akrobat Bold"/>
                <a:ea typeface="DejaVu Sans"/>
              </a:rPr>
            </a:br>
            <a:r>
              <a:rPr lang="ru-RU" sz="3200" b="1" strike="noStrike" spc="-1" dirty="0" smtClean="0">
                <a:solidFill>
                  <a:srgbClr val="2F5597"/>
                </a:solidFill>
                <a:latin typeface="Akrobat Bold"/>
                <a:ea typeface="DejaVu Sans"/>
              </a:rPr>
              <a:t>в сфере туризма в Ханты-Мансийском автономном округе – Югре </a:t>
            </a:r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 smtClean="0">
                <a:solidFill>
                  <a:srgbClr val="2F5597"/>
                </a:solidFill>
                <a:latin typeface="Akrobat Bold"/>
                <a:ea typeface="DejaVu Sans"/>
              </a:rPr>
              <a:t>в 2022 году</a:t>
            </a:r>
            <a:endParaRPr lang="ru-RU" sz="3200" b="0" strike="noStrike" spc="-1" dirty="0">
              <a:latin typeface="Arial"/>
            </a:endParaRPr>
          </a:p>
        </p:txBody>
      </p:sp>
      <p:pic>
        <p:nvPicPr>
          <p:cNvPr id="42" name="Рисунок 2"/>
          <p:cNvPicPr/>
          <p:nvPr/>
        </p:nvPicPr>
        <p:blipFill>
          <a:blip r:embed="rId3"/>
          <a:stretch/>
        </p:blipFill>
        <p:spPr>
          <a:xfrm>
            <a:off x="3888360" y="99000"/>
            <a:ext cx="2014200" cy="183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6071040" y="183960"/>
            <a:ext cx="370908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Государственная поддержка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в сфере туризма</a:t>
            </a:r>
            <a:endParaRPr lang="ru-RU" sz="1100" spc="-1" dirty="0">
              <a:solidFill>
                <a:srgbClr val="AFABAB"/>
              </a:solidFill>
              <a:latin typeface="Akrobat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243836" y="785087"/>
            <a:ext cx="8404988" cy="72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spc="-1" dirty="0">
                <a:solidFill>
                  <a:srgbClr val="203864"/>
                </a:solidFill>
                <a:latin typeface="Akrobat Bold"/>
                <a:ea typeface="DejaVu Sans"/>
              </a:rPr>
              <a:t>Государственная поддержка в сфере туризма в Ханты-Мансийском автономном округе – Югре</a:t>
            </a: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80" y="1811074"/>
            <a:ext cx="778650" cy="77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ustomShape 2"/>
          <p:cNvSpPr/>
          <p:nvPr/>
        </p:nvSpPr>
        <p:spPr>
          <a:xfrm>
            <a:off x="9486360" y="5302440"/>
            <a:ext cx="588960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- 2 -</a:t>
            </a:r>
            <a:endParaRPr lang="ru-RU" sz="1200" strike="noStrike" spc="-1" dirty="0"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7984" y="1811074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Нефинансовая государственная поддержка:</a:t>
            </a:r>
          </a:p>
          <a:p>
            <a:pPr algn="just"/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- оказание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информационных и консультационных 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услуг;</a:t>
            </a:r>
          </a:p>
          <a:p>
            <a:pPr algn="just"/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- продвижение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туристских объектов и продуктов, в том числе посредством участия в международных туристских выставках.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87984" y="3483347"/>
            <a:ext cx="7652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Финансовая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государственная поддержка:</a:t>
            </a:r>
          </a:p>
          <a:p>
            <a:pPr algn="just"/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- предоставление субсидий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на возмещение части 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затрат по различным направлениям;</a:t>
            </a:r>
          </a:p>
          <a:p>
            <a:pPr algn="just"/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- предоставление льготных займов</a:t>
            </a:r>
            <a:endParaRPr lang="ru-RU" spc="-1" dirty="0">
              <a:solidFill>
                <a:srgbClr val="203864"/>
              </a:solidFill>
              <a:latin typeface="Akrobat 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6071040" y="183960"/>
            <a:ext cx="370908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Государственная поддержка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в сфере туризма</a:t>
            </a:r>
            <a:endParaRPr lang="ru-RU" sz="1100" spc="-1" dirty="0">
              <a:solidFill>
                <a:srgbClr val="AFABAB"/>
              </a:solidFill>
              <a:latin typeface="Akrobat"/>
            </a:endParaRP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75816" y="1956646"/>
            <a:ext cx="89105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- на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реализацию проектов в сфере внутреннего и въездного 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туризма (для субъектов туризма по определенным ОКВЭД);</a:t>
            </a:r>
          </a:p>
          <a:p>
            <a:pPr algn="just">
              <a:spcAft>
                <a:spcPts val="1200"/>
              </a:spcAft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- на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возмещение части затрат на участие в региональных, международных туристических выставках, ярмарках, конференциях и иных мероприятиях в сфере 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туризма (для туроператоров);</a:t>
            </a:r>
          </a:p>
          <a:p>
            <a:pPr algn="just">
              <a:spcAft>
                <a:spcPts val="1200"/>
              </a:spcAft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- на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транспортное обслуживание при организации экскурсий и путешествий по территории 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Югры (для туроператоров);</a:t>
            </a:r>
          </a:p>
          <a:p>
            <a:pPr algn="just"/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- на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проведение событийных мероприятий в сфере туризма в 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Югры (для организаций,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предоставляющих услуги 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мест 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>для краткосрочного проживания ОКВЭД 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55.2).</a:t>
            </a:r>
            <a:endParaRPr lang="ru-RU" spc="-1" dirty="0">
              <a:solidFill>
                <a:srgbClr val="203864"/>
              </a:solidFill>
              <a:latin typeface="Akrobat Bold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7904" y="726988"/>
            <a:ext cx="82425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" dirty="0">
                <a:solidFill>
                  <a:srgbClr val="203864"/>
                </a:solidFill>
                <a:latin typeface="Akrobat Bold"/>
                <a:ea typeface="DejaVu Sans"/>
              </a:rPr>
              <a:t>Государственной программой автономного округа «Развитие промышленности и туризма» предусмотрено предоставление субсидий на возмещение части затрат:</a:t>
            </a:r>
          </a:p>
        </p:txBody>
      </p:sp>
    </p:spTree>
    <p:extLst>
      <p:ext uri="{BB962C8B-B14F-4D97-AF65-F5344CB8AC3E}">
        <p14:creationId xmlns:p14="http://schemas.microsoft.com/office/powerpoint/2010/main" val="177009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6071040" y="183960"/>
            <a:ext cx="370908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Государственная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поддержка в сфере  </a:t>
            </a:r>
            <a:r>
              <a:rPr lang="ru-RU" sz="1100" spc="-1" dirty="0">
                <a:solidFill>
                  <a:srgbClr val="AFABAB"/>
                </a:solidFill>
                <a:latin typeface="Akrobat"/>
              </a:rPr>
              <a:t>туризма</a:t>
            </a:r>
          </a:p>
        </p:txBody>
      </p:sp>
      <p:sp>
        <p:nvSpPr>
          <p:cNvPr id="46" name="CustomShape 4"/>
          <p:cNvSpPr/>
          <p:nvPr/>
        </p:nvSpPr>
        <p:spPr>
          <a:xfrm>
            <a:off x="1243836" y="547391"/>
            <a:ext cx="8404988" cy="869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200" b="1" spc="-1" dirty="0">
                <a:solidFill>
                  <a:srgbClr val="203864"/>
                </a:solidFill>
                <a:latin typeface="Akrobat Bold"/>
              </a:rPr>
              <a:t>Субсидия на возмещение части затрат на реализацию проектов в сфере внутреннего и въездного туризма</a:t>
            </a: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9" name="CustomShape 2"/>
          <p:cNvSpPr/>
          <p:nvPr/>
        </p:nvSpPr>
        <p:spPr>
          <a:xfrm>
            <a:off x="9486360" y="5302440"/>
            <a:ext cx="588960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- 3 -</a:t>
            </a:r>
            <a:endParaRPr lang="ru-RU" sz="1200" strike="noStrike" spc="-1" dirty="0">
              <a:latin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830817-6822-411E-B0EE-DF0F1A9E365A}"/>
              </a:ext>
            </a:extLst>
          </p:cNvPr>
          <p:cNvSpPr txBox="1"/>
          <p:nvPr/>
        </p:nvSpPr>
        <p:spPr>
          <a:xfrm>
            <a:off x="174887" y="1641254"/>
            <a:ext cx="9473937" cy="349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Субсидия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предоставляется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на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развитие и совершенствование инфраструктуры объектов туристской индустрии, туристских маршрутов культурно-познавательного, этнографического, сельского и активного видов туризма, производство и реализацию туристской сувенирной продукции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.</a:t>
            </a:r>
          </a:p>
          <a:p>
            <a:endParaRPr lang="ru-RU" sz="1700" spc="-1" dirty="0" smtClean="0">
              <a:solidFill>
                <a:srgbClr val="203864"/>
              </a:solidFill>
              <a:latin typeface="Akrobat Bold"/>
            </a:endParaRPr>
          </a:p>
          <a:p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К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возмещению подлежат </a:t>
            </a:r>
            <a:r>
              <a:rPr lang="ru-RU" sz="1700" b="1" spc="-1" dirty="0">
                <a:solidFill>
                  <a:srgbClr val="203864"/>
                </a:solidFill>
                <a:latin typeface="Akrobat Bold"/>
              </a:rPr>
              <a:t>80%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 </a:t>
            </a:r>
            <a:r>
              <a:rPr lang="ru-RU" sz="1700" b="1" spc="-1" dirty="0">
                <a:solidFill>
                  <a:srgbClr val="203864"/>
                </a:solidFill>
                <a:latin typeface="Akrobat Bold"/>
              </a:rPr>
              <a:t>документально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 </a:t>
            </a:r>
            <a:r>
              <a:rPr lang="ru-RU" sz="1700" b="1" spc="-1" dirty="0">
                <a:solidFill>
                  <a:srgbClr val="203864"/>
                </a:solidFill>
                <a:latin typeface="Akrobat Bold"/>
              </a:rPr>
              <a:t>подтвержденных </a:t>
            </a:r>
            <a:r>
              <a:rPr lang="ru-RU" sz="1700" b="1" spc="-1" dirty="0" smtClean="0">
                <a:solidFill>
                  <a:srgbClr val="203864"/>
                </a:solidFill>
                <a:latin typeface="Akrobat Bold"/>
              </a:rPr>
              <a:t>затрат:</a:t>
            </a:r>
          </a:p>
          <a:p>
            <a:pPr>
              <a:lnSpc>
                <a:spcPct val="100000"/>
              </a:lnSpc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-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на строительство, реконструкцию, капитальный ремонт объектов туристской индустрии автономного округа, в том числе с целью создания условий для беспрепятственного доступа инвалидов к таким объектам, включенным в туристические маршруты автономного округа (не более 3000,0 тыс. руб.):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гостиниц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, </a:t>
            </a:r>
            <a:r>
              <a:rPr lang="ru-RU" sz="1700" spc="-1" dirty="0" err="1">
                <a:solidFill>
                  <a:srgbClr val="203864"/>
                </a:solidFill>
                <a:latin typeface="Akrobat Bold"/>
              </a:rPr>
              <a:t>глэмпингов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, кафе;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объектов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этнографического туризма (этнографические деревни, стойбища, дома, чумы, лабазы, столовые, санитарно-бытовые постройки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).</a:t>
            </a:r>
            <a:endParaRPr lang="ru-RU" sz="1700" spc="-1" dirty="0">
              <a:solidFill>
                <a:srgbClr val="203864"/>
              </a:solidFill>
              <a:latin typeface="Akrobat Bold"/>
            </a:endParaRPr>
          </a:p>
        </p:txBody>
      </p:sp>
      <p:sp>
        <p:nvSpPr>
          <p:cNvPr id="18" name="Заголовок 1"/>
          <p:cNvSpPr/>
          <p:nvPr/>
        </p:nvSpPr>
        <p:spPr>
          <a:xfrm>
            <a:off x="407727" y="1418261"/>
            <a:ext cx="3001320" cy="500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2000" b="1" spc="-1" dirty="0">
              <a:solidFill>
                <a:srgbClr val="203864"/>
              </a:solidFill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291133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6071040" y="183960"/>
            <a:ext cx="370908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Государственная поддержка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в сфере туризма</a:t>
            </a:r>
            <a:endParaRPr lang="ru-RU" sz="1100" spc="-1" dirty="0">
              <a:solidFill>
                <a:srgbClr val="AFABAB"/>
              </a:solidFill>
              <a:latin typeface="Akrobat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243836" y="548707"/>
            <a:ext cx="8404988" cy="869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200" b="1" spc="-1" dirty="0">
                <a:solidFill>
                  <a:srgbClr val="203864"/>
                </a:solidFill>
                <a:latin typeface="Akrobat Bold"/>
              </a:rPr>
              <a:t>Субсидия на возмещение части затрат на реализацию проектов в сфере внутреннего и въездного туризма</a:t>
            </a: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E5529A4-27BD-48DF-AB49-CCE7E02D9F24}"/>
              </a:ext>
            </a:extLst>
          </p:cNvPr>
          <p:cNvSpPr txBox="1"/>
          <p:nvPr/>
        </p:nvSpPr>
        <p:spPr>
          <a:xfrm>
            <a:off x="575815" y="1683147"/>
            <a:ext cx="9415891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- создание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и развитие материально-технической базы для формирования туристских маршрутов автономного округа, производства и реализации туристской сувенирной продукции </a:t>
            </a:r>
          </a:p>
          <a:p>
            <a:pPr>
              <a:lnSpc>
                <a:spcPct val="100000"/>
              </a:lnSpc>
            </a:pP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(не более 1000,00 тыс. руб.):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приобретение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новых транспортных средств для перевозки, доставки туристов и необходимого инвентаря, оборудования;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реконструкция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помещений под мастерские, приобретение специализированного производственного оборудования, объектов для реализации туристской сувенирной продукции, в том числе с этнографической составляющей, отражающий специфику автономного 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округа.</a:t>
            </a:r>
          </a:p>
          <a:p>
            <a:pPr>
              <a:lnSpc>
                <a:spcPct val="100000"/>
              </a:lnSpc>
            </a:pPr>
            <a:endParaRPr lang="ru-RU" sz="1600" b="1" i="1" spc="-1" dirty="0" smtClean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</a:pP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На </a:t>
            </a:r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предоставление субсидии в 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2022 </a:t>
            </a:r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году 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запланировано 8600 тыс. руб.</a:t>
            </a:r>
          </a:p>
          <a:p>
            <a:pPr>
              <a:lnSpc>
                <a:spcPct val="100000"/>
              </a:lnSpc>
            </a:pPr>
            <a:endParaRPr lang="ru-RU" sz="1600" b="1" i="1" spc="-1" dirty="0" smtClean="0">
              <a:solidFill>
                <a:srgbClr val="990000"/>
              </a:solidFill>
              <a:latin typeface="Akrobat Bold"/>
            </a:endParaRPr>
          </a:p>
          <a:p>
            <a:pPr>
              <a:lnSpc>
                <a:spcPct val="100000"/>
              </a:lnSpc>
            </a:pP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Запланированный период приема заявлений: с 21 марта по 8 апреля 2022 года.</a:t>
            </a:r>
            <a:endParaRPr lang="ru-RU" sz="1600" b="1" i="1" spc="-1" dirty="0">
              <a:solidFill>
                <a:srgbClr val="990000"/>
              </a:solidFill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107740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6071040" y="183960"/>
            <a:ext cx="370908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Государственная поддержка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в сфере туризма</a:t>
            </a:r>
            <a:endParaRPr lang="ru-RU" sz="1100" spc="-1" dirty="0">
              <a:solidFill>
                <a:srgbClr val="AFABAB"/>
              </a:solidFill>
              <a:latin typeface="Akrobat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243836" y="547391"/>
            <a:ext cx="8404988" cy="72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spc="-1" dirty="0" smtClean="0">
                <a:solidFill>
                  <a:srgbClr val="203864"/>
                </a:solidFill>
                <a:latin typeface="Akrobat Bold"/>
              </a:rPr>
              <a:t>Субсидия на возмещение части затрат на транспортное обслуживание при организации экскурсий и путешествий по территории Югры </a:t>
            </a:r>
            <a:endParaRPr lang="ru-RU" b="1" spc="-1" dirty="0">
              <a:solidFill>
                <a:srgbClr val="203864"/>
              </a:solidFill>
              <a:latin typeface="Akrobat Bold"/>
            </a:endParaRP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830817-6822-411E-B0EE-DF0F1A9E365A}"/>
              </a:ext>
            </a:extLst>
          </p:cNvPr>
          <p:cNvSpPr txBox="1"/>
          <p:nvPr/>
        </p:nvSpPr>
        <p:spPr>
          <a:xfrm>
            <a:off x="503808" y="1395115"/>
            <a:ext cx="9298917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Субсидия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предоставляется на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транспортное обслуживание при организации экскурсий и путешествий по территории автономного округа с культурно-познавательными целями по приобщению к истории и культуре автономного округа для детей и молодежи, людей с ограниченными возможностями здоровья, граждан пожилого возраста на автомобильном и железнодорожном транспорте.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5529A4-27BD-48DF-AB49-CCE7E02D9F24}"/>
              </a:ext>
            </a:extLst>
          </p:cNvPr>
          <p:cNvSpPr txBox="1"/>
          <p:nvPr/>
        </p:nvSpPr>
        <p:spPr>
          <a:xfrm>
            <a:off x="503809" y="2979291"/>
            <a:ext cx="927631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К возмещению подлежат </a:t>
            </a:r>
            <a:r>
              <a:rPr lang="ru-RU" sz="1600" b="1" spc="-1" dirty="0" smtClean="0">
                <a:solidFill>
                  <a:srgbClr val="203864"/>
                </a:solidFill>
                <a:latin typeface="Akrobat Bold"/>
              </a:rPr>
              <a:t>50% </a:t>
            </a:r>
            <a:r>
              <a:rPr lang="ru-RU" sz="1600" b="1" spc="-1" dirty="0">
                <a:solidFill>
                  <a:srgbClr val="203864"/>
                </a:solidFill>
                <a:latin typeface="Akrobat Bold"/>
              </a:rPr>
              <a:t>документально подтверждённых затрат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 туроператора автономного округа, при соблюдении следующих условий: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включение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в экскурсионную программу посещение не менее 2 музеев и (или) объектов туристского показа, 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демонстрирующих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историю и культуру автономного округа и Российской Федерации, и (или) памятников и мемориальных мест, посвященных Великой Отечественной войне, в не менее 2 муниципальных образованиях автономного округа;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проведение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туристской поездки для групп не менее 10 человек;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сопровождение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детских групп не менее 1 сопровождающим 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на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10 детей.</a:t>
            </a:r>
          </a:p>
          <a:p>
            <a:pPr>
              <a:lnSpc>
                <a:spcPct val="100000"/>
              </a:lnSpc>
            </a:pP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На </a:t>
            </a:r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предоставление субсидии в 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2022 </a:t>
            </a:r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году 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запланировано </a:t>
            </a:r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100 тыс. руб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.</a:t>
            </a:r>
          </a:p>
          <a:p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Запланированный период приема 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заявлений: май – июнь 2022 </a:t>
            </a:r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года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.</a:t>
            </a:r>
            <a:endParaRPr lang="ru-RU" sz="1600" b="1" i="1" spc="-1" dirty="0">
              <a:solidFill>
                <a:srgbClr val="990000"/>
              </a:solidFill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114198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6071040" y="183960"/>
            <a:ext cx="370908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Государственная поддержка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 в сфере  туризма</a:t>
            </a:r>
            <a:endParaRPr lang="ru-RU" sz="1100" spc="-1" dirty="0">
              <a:solidFill>
                <a:srgbClr val="AFABAB"/>
              </a:solidFill>
              <a:latin typeface="Akrobat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243836" y="441280"/>
            <a:ext cx="8404988" cy="1046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spc="-1" dirty="0">
                <a:solidFill>
                  <a:srgbClr val="203864"/>
                </a:solidFill>
                <a:latin typeface="Akrobat Bold"/>
              </a:rPr>
              <a:t>Субсидия на возмещение части затрат на участие в региональных, международных туристических выставках, ярмарках, конференциях и иных мероприятиях в сфере туризма </a:t>
            </a: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E5529A4-27BD-48DF-AB49-CCE7E02D9F24}"/>
              </a:ext>
            </a:extLst>
          </p:cNvPr>
          <p:cNvSpPr txBox="1"/>
          <p:nvPr/>
        </p:nvSpPr>
        <p:spPr>
          <a:xfrm>
            <a:off x="788710" y="1487805"/>
            <a:ext cx="8728280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К возмещению подлежат </a:t>
            </a:r>
            <a:r>
              <a:rPr lang="ru-RU" sz="1700" b="1" spc="-1" dirty="0" smtClean="0">
                <a:solidFill>
                  <a:srgbClr val="203864"/>
                </a:solidFill>
                <a:latin typeface="Akrobat Bold"/>
              </a:rPr>
              <a:t>30</a:t>
            </a:r>
            <a:r>
              <a:rPr lang="ru-RU" sz="1700" b="1" spc="-1" dirty="0">
                <a:solidFill>
                  <a:srgbClr val="203864"/>
                </a:solidFill>
                <a:latin typeface="Akrobat Bold"/>
              </a:rPr>
              <a:t>% от понесенных затрат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туроператора:</a:t>
            </a:r>
            <a:endParaRPr lang="ru-RU" sz="1700" spc="-1" dirty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 на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оплату перевозки не более 1 участника Мероприятия к месту проведения Мероприятия и обратно;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 на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оплату проживания не более 1 участника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Мероприятия (не более 3500 р/сутки).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900" spc="-1" dirty="0" smtClean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Требования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к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Мероприятиям:</a:t>
            </a:r>
          </a:p>
          <a:p>
            <a:pPr>
              <a:lnSpc>
                <a:spcPct val="100000"/>
              </a:lnSpc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- включённые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в план основных мероприятий, реализуемых Правительством автономного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округа или Департаментом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промышленности автономного округа;</a:t>
            </a:r>
            <a:endParaRPr lang="ru-RU" sz="1700" spc="-1" dirty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</a:pP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-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участие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в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мероприятии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, проходящем в регионе Российской Федерации, с которым Правительством автономного округа заключено соглашение о сотрудничестве, в том числе в сфере туризма;</a:t>
            </a:r>
          </a:p>
          <a:p>
            <a:pPr>
              <a:lnSpc>
                <a:spcPct val="100000"/>
              </a:lnSpc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- включённые в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список крупнейших международных туристских выставок, в которых планируется участие Федерального агентства по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туризму.</a:t>
            </a:r>
          </a:p>
          <a:p>
            <a:pPr>
              <a:lnSpc>
                <a:spcPct val="100000"/>
              </a:lnSpc>
            </a:pPr>
            <a:endParaRPr lang="ru-RU" sz="1050" spc="-1" dirty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</a:pPr>
            <a:r>
              <a:rPr lang="ru-RU" sz="1700" b="1" i="1" spc="-1" dirty="0">
                <a:solidFill>
                  <a:srgbClr val="990000"/>
                </a:solidFill>
                <a:latin typeface="Akrobat Bold"/>
              </a:rPr>
              <a:t>На предоставление субсидии в </a:t>
            </a:r>
            <a:r>
              <a:rPr lang="ru-RU" sz="1700" b="1" i="1" spc="-1" dirty="0" smtClean="0">
                <a:solidFill>
                  <a:srgbClr val="990000"/>
                </a:solidFill>
                <a:latin typeface="Akrobat Bold"/>
              </a:rPr>
              <a:t>2022 </a:t>
            </a:r>
            <a:r>
              <a:rPr lang="ru-RU" sz="1700" b="1" i="1" spc="-1" dirty="0">
                <a:solidFill>
                  <a:srgbClr val="990000"/>
                </a:solidFill>
                <a:latin typeface="Akrobat Bold"/>
              </a:rPr>
              <a:t>году </a:t>
            </a:r>
            <a:r>
              <a:rPr lang="ru-RU" sz="1700" b="1" i="1" spc="-1" dirty="0" smtClean="0">
                <a:solidFill>
                  <a:srgbClr val="990000"/>
                </a:solidFill>
                <a:latin typeface="Akrobat Bold"/>
              </a:rPr>
              <a:t>запланировано </a:t>
            </a:r>
            <a:r>
              <a:rPr lang="ru-RU" sz="1700" b="1" i="1" spc="-1" dirty="0">
                <a:solidFill>
                  <a:srgbClr val="990000"/>
                </a:solidFill>
                <a:latin typeface="Akrobat Bold"/>
              </a:rPr>
              <a:t>100 тыс. руб</a:t>
            </a:r>
            <a:r>
              <a:rPr lang="ru-RU" sz="1700" b="1" i="1" spc="-1" dirty="0" smtClean="0">
                <a:solidFill>
                  <a:srgbClr val="990000"/>
                </a:solidFill>
                <a:latin typeface="Akrobat Bold"/>
              </a:rPr>
              <a:t>.</a:t>
            </a:r>
          </a:p>
          <a:p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Запланированный период приема 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заявлений: </a:t>
            </a:r>
            <a:r>
              <a:rPr lang="ru-RU" sz="1600" b="1" i="1" spc="-1" dirty="0">
                <a:solidFill>
                  <a:srgbClr val="990000"/>
                </a:solidFill>
                <a:latin typeface="Akrobat Bold"/>
              </a:rPr>
              <a:t>май – июнь 2022 года</a:t>
            </a:r>
            <a:r>
              <a:rPr lang="ru-RU" sz="1600" b="1" i="1" spc="-1" dirty="0" smtClean="0">
                <a:solidFill>
                  <a:srgbClr val="990000"/>
                </a:solidFill>
                <a:latin typeface="Akrobat Bold"/>
              </a:rPr>
              <a:t>.</a:t>
            </a:r>
            <a:endParaRPr lang="ru-RU" sz="1700" b="1" i="1" spc="-1" dirty="0">
              <a:solidFill>
                <a:srgbClr val="990000"/>
              </a:solidFill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391543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6071040" y="183960"/>
            <a:ext cx="370908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Государственная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поддержка в сфере </a:t>
            </a:r>
            <a:r>
              <a:rPr lang="ru-RU" sz="1100" spc="-1" dirty="0">
                <a:solidFill>
                  <a:srgbClr val="AFABAB"/>
                </a:solidFill>
                <a:latin typeface="Akrobat"/>
              </a:rPr>
              <a:t>туризма</a:t>
            </a:r>
          </a:p>
        </p:txBody>
      </p:sp>
      <p:sp>
        <p:nvSpPr>
          <p:cNvPr id="46" name="CustomShape 4"/>
          <p:cNvSpPr/>
          <p:nvPr/>
        </p:nvSpPr>
        <p:spPr>
          <a:xfrm>
            <a:off x="1243836" y="441280"/>
            <a:ext cx="8404988" cy="72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spc="-1" dirty="0">
                <a:solidFill>
                  <a:srgbClr val="203864"/>
                </a:solidFill>
                <a:latin typeface="Akrobat Bold"/>
              </a:rPr>
              <a:t>Субсидия на возмещение части затрат на проведение событийных мероприятий в сфере туризма в </a:t>
            </a:r>
            <a:r>
              <a:rPr lang="ru-RU" b="1" spc="-1" dirty="0" smtClean="0">
                <a:solidFill>
                  <a:srgbClr val="203864"/>
                </a:solidFill>
                <a:latin typeface="Akrobat Bold"/>
              </a:rPr>
              <a:t>Югры </a:t>
            </a:r>
            <a:endParaRPr lang="ru-RU" b="1" spc="-1" dirty="0">
              <a:solidFill>
                <a:srgbClr val="203864"/>
              </a:solidFill>
              <a:latin typeface="Akrobat Bold"/>
            </a:endParaRP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9" name="CustomShape 2"/>
          <p:cNvSpPr/>
          <p:nvPr/>
        </p:nvSpPr>
        <p:spPr>
          <a:xfrm>
            <a:off x="9486360" y="5302440"/>
            <a:ext cx="588960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- 3 -</a:t>
            </a:r>
            <a:endParaRPr lang="ru-RU" sz="1200" strike="noStrike" spc="-1" dirty="0">
              <a:latin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830817-6822-411E-B0EE-DF0F1A9E365A}"/>
              </a:ext>
            </a:extLst>
          </p:cNvPr>
          <p:cNvSpPr txBox="1"/>
          <p:nvPr/>
        </p:nvSpPr>
        <p:spPr>
          <a:xfrm>
            <a:off x="1289389" y="1395115"/>
            <a:ext cx="8709283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Субсидия предоставляется с целью возмещения части затрат на подготовку объектов туристской индустрии автономного округа для проведения событийных мероприятий в сфере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туризма (зрелищных массовых мероприятий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международного, всероссийского, межрегионального или окружного уровней, одной из целей проведения которого является привлечение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туристов).</a:t>
            </a:r>
            <a:endParaRPr lang="ru-RU" sz="1700" spc="-1" dirty="0">
              <a:solidFill>
                <a:srgbClr val="203864"/>
              </a:solidFill>
              <a:latin typeface="Akrobat Bol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5529A4-27BD-48DF-AB49-CCE7E02D9F24}"/>
              </a:ext>
            </a:extLst>
          </p:cNvPr>
          <p:cNvSpPr txBox="1"/>
          <p:nvPr/>
        </p:nvSpPr>
        <p:spPr>
          <a:xfrm>
            <a:off x="1002478" y="3084962"/>
            <a:ext cx="8983843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К возмещению подлежат </a:t>
            </a:r>
            <a:r>
              <a:rPr lang="ru-RU" sz="1700" b="1" spc="-1" dirty="0">
                <a:solidFill>
                  <a:srgbClr val="203864"/>
                </a:solidFill>
                <a:latin typeface="Akrobat Bold"/>
              </a:rPr>
              <a:t>80% документально подтвержденных </a:t>
            </a:r>
            <a:r>
              <a:rPr lang="ru-RU" sz="1700" b="1" spc="-1" dirty="0" smtClean="0">
                <a:solidFill>
                  <a:srgbClr val="203864"/>
                </a:solidFill>
                <a:latin typeface="Akrobat Bold"/>
              </a:rPr>
              <a:t>затрат, но </a:t>
            </a:r>
            <a:r>
              <a:rPr lang="ru-RU" sz="1700" b="1" spc="-1" dirty="0">
                <a:solidFill>
                  <a:srgbClr val="203864"/>
                </a:solidFill>
                <a:latin typeface="Akrobat Bold"/>
              </a:rPr>
              <a:t>не более 500,00 тыс. </a:t>
            </a:r>
            <a:r>
              <a:rPr lang="ru-RU" sz="1700" b="1" spc="-1" dirty="0" smtClean="0">
                <a:solidFill>
                  <a:srgbClr val="203864"/>
                </a:solidFill>
                <a:latin typeface="Akrobat Bold"/>
              </a:rPr>
              <a:t>рублей:</a:t>
            </a:r>
            <a:endParaRPr lang="ru-RU" sz="1700" spc="-1" dirty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на </a:t>
            </a:r>
            <a:r>
              <a:rPr lang="ru-RU" sz="1700" spc="-1" dirty="0">
                <a:solidFill>
                  <a:srgbClr val="203864"/>
                </a:solidFill>
                <a:latin typeface="Akrobat Bold"/>
              </a:rPr>
              <a:t>приобретение оборудования, мебели для проведения </a:t>
            </a:r>
            <a:r>
              <a:rPr lang="ru-RU" sz="1700" spc="-1" dirty="0" smtClean="0">
                <a:solidFill>
                  <a:srgbClr val="203864"/>
                </a:solidFill>
                <a:latin typeface="Akrobat Bold"/>
              </a:rPr>
              <a:t>мероприятия.</a:t>
            </a:r>
            <a:endParaRPr lang="ru-RU" sz="1700" spc="-1" dirty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700" spc="-1" dirty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</a:pPr>
            <a:r>
              <a:rPr lang="ru-RU" sz="1700" b="1" i="1" spc="-1" dirty="0" smtClean="0">
                <a:solidFill>
                  <a:srgbClr val="990000"/>
                </a:solidFill>
                <a:latin typeface="Akrobat Bold"/>
              </a:rPr>
              <a:t>На </a:t>
            </a:r>
            <a:r>
              <a:rPr lang="ru-RU" sz="1700" b="1" i="1" spc="-1" dirty="0">
                <a:solidFill>
                  <a:srgbClr val="990000"/>
                </a:solidFill>
                <a:latin typeface="Akrobat Bold"/>
              </a:rPr>
              <a:t>предоставление субсидии в </a:t>
            </a:r>
            <a:r>
              <a:rPr lang="ru-RU" sz="1700" b="1" i="1" spc="-1" dirty="0" smtClean="0">
                <a:solidFill>
                  <a:srgbClr val="990000"/>
                </a:solidFill>
                <a:latin typeface="Akrobat Bold"/>
              </a:rPr>
              <a:t>2022 </a:t>
            </a:r>
            <a:r>
              <a:rPr lang="ru-RU" sz="1700" b="1" i="1" spc="-1" dirty="0">
                <a:solidFill>
                  <a:srgbClr val="990000"/>
                </a:solidFill>
                <a:latin typeface="Akrobat Bold"/>
              </a:rPr>
              <a:t>году </a:t>
            </a:r>
            <a:r>
              <a:rPr lang="ru-RU" sz="1700" b="1" i="1" spc="-1" dirty="0" smtClean="0">
                <a:solidFill>
                  <a:srgbClr val="990000"/>
                </a:solidFill>
                <a:latin typeface="Akrobat Bold"/>
              </a:rPr>
              <a:t>запланировано 500 </a:t>
            </a:r>
            <a:r>
              <a:rPr lang="ru-RU" sz="1700" b="1" i="1" spc="-1" dirty="0">
                <a:solidFill>
                  <a:srgbClr val="990000"/>
                </a:solidFill>
                <a:latin typeface="Akrobat Bold"/>
              </a:rPr>
              <a:t>тыс. руб</a:t>
            </a:r>
            <a:r>
              <a:rPr lang="ru-RU" sz="1700" b="1" i="1" spc="-1" dirty="0" smtClean="0">
                <a:solidFill>
                  <a:srgbClr val="990000"/>
                </a:solidFill>
                <a:latin typeface="Akrobat Bold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1700" b="1" i="1" spc="-1" dirty="0">
                <a:solidFill>
                  <a:srgbClr val="990000"/>
                </a:solidFill>
                <a:latin typeface="Akrobat Bold"/>
              </a:rPr>
              <a:t>Запланированный период приема </a:t>
            </a:r>
            <a:r>
              <a:rPr lang="ru-RU" sz="1700" b="1" i="1" spc="-1" dirty="0" smtClean="0">
                <a:solidFill>
                  <a:srgbClr val="990000"/>
                </a:solidFill>
                <a:latin typeface="Akrobat Bold"/>
              </a:rPr>
              <a:t>заявлений: июнь – июль </a:t>
            </a:r>
            <a:r>
              <a:rPr lang="ru-RU" sz="1700" b="1" i="1" spc="-1" dirty="0">
                <a:solidFill>
                  <a:srgbClr val="990000"/>
                </a:solidFill>
                <a:latin typeface="Akrobat Bold"/>
              </a:rPr>
              <a:t>2022 года.</a:t>
            </a:r>
          </a:p>
          <a:p>
            <a:pPr>
              <a:lnSpc>
                <a:spcPct val="100000"/>
              </a:lnSpc>
            </a:pPr>
            <a:endParaRPr lang="ru-RU" sz="1700" b="1" i="1" spc="-1" dirty="0">
              <a:solidFill>
                <a:srgbClr val="203864"/>
              </a:solidFill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89073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206244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0" y="0"/>
            <a:ext cx="10075680" cy="205848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pic>
        <p:nvPicPr>
          <p:cNvPr id="40" name="Рисунок 3"/>
          <p:cNvPicPr/>
          <p:nvPr/>
        </p:nvPicPr>
        <p:blipFill>
          <a:blip r:embed="rId2"/>
          <a:stretch/>
        </p:blipFill>
        <p:spPr>
          <a:xfrm>
            <a:off x="6840" y="5400000"/>
            <a:ext cx="10068480" cy="270360"/>
          </a:xfrm>
          <a:prstGeom prst="rect">
            <a:avLst/>
          </a:prstGeom>
          <a:ln>
            <a:noFill/>
          </a:ln>
        </p:spPr>
      </p:pic>
      <p:pic>
        <p:nvPicPr>
          <p:cNvPr id="42" name="Рисунок 2"/>
          <p:cNvPicPr/>
          <p:nvPr/>
        </p:nvPicPr>
        <p:blipFill>
          <a:blip r:embed="rId3"/>
          <a:stretch/>
        </p:blipFill>
        <p:spPr>
          <a:xfrm>
            <a:off x="3888360" y="99000"/>
            <a:ext cx="2014200" cy="1839240"/>
          </a:xfrm>
          <a:prstGeom prst="rect">
            <a:avLst/>
          </a:prstGeom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61" y="2094783"/>
            <a:ext cx="499903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stomShape 13"/>
          <p:cNvSpPr/>
          <p:nvPr/>
        </p:nvSpPr>
        <p:spPr>
          <a:xfrm>
            <a:off x="1878632" y="2809220"/>
            <a:ext cx="6192688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203864"/>
                </a:solidFill>
                <a:latin typeface="Akrobat bold"/>
              </a:rPr>
              <a:t>Дудников Дмитрий Валерьевич </a:t>
            </a:r>
            <a:endParaRPr lang="ru-RU" spc="-1" dirty="0" smtClean="0">
              <a:solidFill>
                <a:srgbClr val="203864"/>
              </a:solidFill>
              <a:latin typeface="Akrobat bold"/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консультант отдела развития туризма</a:t>
            </a:r>
            <a:r>
              <a:rPr lang="ru-RU" spc="-1" dirty="0">
                <a:solidFill>
                  <a:srgbClr val="203864"/>
                </a:solidFill>
                <a:latin typeface="Akrobat bold"/>
              </a:rPr>
              <a:t/>
            </a:r>
            <a:br>
              <a:rPr lang="ru-RU" spc="-1" dirty="0">
                <a:solidFill>
                  <a:srgbClr val="203864"/>
                </a:solidFill>
                <a:latin typeface="Akrobat bold"/>
              </a:rPr>
            </a:br>
            <a: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  <a:t>Управления </a:t>
            </a:r>
            <a:r>
              <a:rPr lang="ru-RU" sz="1800" b="0" strike="noStrike" spc="-1" dirty="0">
                <a:solidFill>
                  <a:srgbClr val="203864"/>
                </a:solidFill>
                <a:latin typeface="Akrobat bold"/>
                <a:ea typeface="DejaVu Sans"/>
              </a:rPr>
              <a:t>туризма Департамента промышленности </a:t>
            </a:r>
            <a: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  <a:t>Ханты-Мансийского автономного округа – Югры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846319" y="4038656"/>
            <a:ext cx="3578846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1" dirty="0" err="1">
                <a:solidFill>
                  <a:srgbClr val="000000"/>
                </a:solidFill>
                <a:latin typeface="Circe Light"/>
              </a:rPr>
              <a:t>DudnikovDV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irce Light"/>
                <a:ea typeface="DejaVu Sans"/>
              </a:rPr>
              <a:t>@admhmao.ru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0" name="CustomShape 11"/>
          <p:cNvSpPr/>
          <p:nvPr/>
        </p:nvSpPr>
        <p:spPr>
          <a:xfrm>
            <a:off x="3664246" y="4406534"/>
            <a:ext cx="374424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irce Light"/>
                <a:ea typeface="DejaVu Sans"/>
              </a:rPr>
              <a:t>+7 (3467)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irce Light"/>
                <a:ea typeface="DejaVu Sans"/>
              </a:rPr>
              <a:t>35-34-04 (</a:t>
            </a:r>
            <a:r>
              <a:rPr lang="ru-RU" sz="1800" b="0" strike="noStrike" spc="-1" dirty="0">
                <a:solidFill>
                  <a:srgbClr val="000000"/>
                </a:solidFill>
                <a:latin typeface="Circe Light"/>
                <a:ea typeface="DejaVu Sans"/>
              </a:rPr>
              <a:t>доб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irce Light"/>
                <a:ea typeface="DejaVu Sans"/>
              </a:rPr>
              <a:t>. </a:t>
            </a:r>
            <a:r>
              <a:rPr lang="ru-RU" sz="1800" b="0" strike="noStrike" spc="-1" smtClean="0">
                <a:solidFill>
                  <a:srgbClr val="000000"/>
                </a:solidFill>
                <a:latin typeface="Circe Light"/>
                <a:ea typeface="DejaVu Sans"/>
              </a:rPr>
              <a:t>3819)</a:t>
            </a:r>
            <a:r>
              <a:rPr lang="ru-RU" sz="1800" b="0" strike="noStrike" spc="-1" smtClean="0">
                <a:solidFill>
                  <a:srgbClr val="FFFFFF"/>
                </a:solidFill>
                <a:latin typeface="Circe Light"/>
                <a:ea typeface="DejaVu Sans"/>
              </a:rPr>
              <a:t>)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1" name="Рисунок 30"/>
          <p:cNvPicPr/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>
          <a:xfrm>
            <a:off x="3363022" y="4008095"/>
            <a:ext cx="329040" cy="329040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32"/>
          <p:cNvPicPr/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>
          <a:xfrm>
            <a:off x="3335206" y="4434210"/>
            <a:ext cx="329040" cy="329040"/>
          </a:xfrm>
          <a:prstGeom prst="rect">
            <a:avLst/>
          </a:prstGeom>
          <a:ln>
            <a:noFill/>
          </a:ln>
        </p:spPr>
      </p:pic>
      <p:sp>
        <p:nvSpPr>
          <p:cNvPr id="13" name="CustomShape 7"/>
          <p:cNvSpPr/>
          <p:nvPr/>
        </p:nvSpPr>
        <p:spPr>
          <a:xfrm>
            <a:off x="2970432" y="4930171"/>
            <a:ext cx="4141296" cy="398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E75B6"/>
                </a:solidFill>
                <a:latin typeface="Akrobat bold"/>
                <a:ea typeface="DejaVu Sans"/>
              </a:rPr>
              <a:t>tourism.admhmao.ru</a:t>
            </a:r>
            <a:endParaRPr lang="ru-RU" sz="2000" b="1" strike="noStrike" spc="-1" dirty="0"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198050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5908</TotalTime>
  <Words>923</Words>
  <Application>Microsoft Office PowerPoint</Application>
  <PresentationFormat>Произвольный</PresentationFormat>
  <Paragraphs>79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Akrobat</vt:lpstr>
      <vt:lpstr>Akrobat bold</vt:lpstr>
      <vt:lpstr>Akrobat bold</vt:lpstr>
      <vt:lpstr>Arial</vt:lpstr>
      <vt:lpstr>Calibri</vt:lpstr>
      <vt:lpstr>Circe Light</vt:lpstr>
      <vt:lpstr>DejaVu Sans</vt:lpstr>
      <vt:lpstr>Symbol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Алексова Екатерина Евгеньевна</cp:lastModifiedBy>
  <cp:revision>314</cp:revision>
  <dcterms:created xsi:type="dcterms:W3CDTF">2017-02-01T05:47:04Z</dcterms:created>
  <dcterms:modified xsi:type="dcterms:W3CDTF">2022-02-07T10:59:40Z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