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57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sldIdLst>
    <p:sldId id="256" r:id="rId2"/>
    <p:sldId id="266" r:id="rId3"/>
    <p:sldId id="258" r:id="rId4"/>
    <p:sldId id="267" r:id="rId5"/>
    <p:sldId id="269" r:id="rId6"/>
    <p:sldId id="270" r:id="rId7"/>
    <p:sldId id="259" r:id="rId8"/>
    <p:sldId id="264" r:id="rId9"/>
  </p:sldIdLst>
  <p:sldSz cx="12192000" cy="6858000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85FC-F9D7-4B50-ADE9-89ECEF9329FB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7C357-C2FF-466B-BE01-1AFC967AB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174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85FC-F9D7-4B50-ADE9-89ECEF9329FB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7C357-C2FF-466B-BE01-1AFC967AB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819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85FC-F9D7-4B50-ADE9-89ECEF9329FB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7C357-C2FF-466B-BE01-1AFC967AB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936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85FC-F9D7-4B50-ADE9-89ECEF9329FB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7C357-C2FF-466B-BE01-1AFC967AB63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1001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85FC-F9D7-4B50-ADE9-89ECEF9329FB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7C357-C2FF-466B-BE01-1AFC967AB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757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85FC-F9D7-4B50-ADE9-89ECEF9329FB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7C357-C2FF-466B-BE01-1AFC967AB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712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85FC-F9D7-4B50-ADE9-89ECEF9329FB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7C357-C2FF-466B-BE01-1AFC967AB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984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85FC-F9D7-4B50-ADE9-89ECEF9329FB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7C357-C2FF-466B-BE01-1AFC967AB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074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85FC-F9D7-4B50-ADE9-89ECEF9329FB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7C357-C2FF-466B-BE01-1AFC967AB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734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85FC-F9D7-4B50-ADE9-89ECEF9329FB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7C357-C2FF-466B-BE01-1AFC967AB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27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85FC-F9D7-4B50-ADE9-89ECEF9329FB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7C357-C2FF-466B-BE01-1AFC967AB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603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85FC-F9D7-4B50-ADE9-89ECEF9329FB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7C357-C2FF-466B-BE01-1AFC967AB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974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85FC-F9D7-4B50-ADE9-89ECEF9329FB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7C357-C2FF-466B-BE01-1AFC967AB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226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85FC-F9D7-4B50-ADE9-89ECEF9329FB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7C357-C2FF-466B-BE01-1AFC967AB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556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85FC-F9D7-4B50-ADE9-89ECEF9329FB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7C357-C2FF-466B-BE01-1AFC967AB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782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85FC-F9D7-4B50-ADE9-89ECEF9329FB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7C357-C2FF-466B-BE01-1AFC967AB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367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85FC-F9D7-4B50-ADE9-89ECEF9329FB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7C357-C2FF-466B-BE01-1AFC967AB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062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54B85FC-F9D7-4B50-ADE9-89ECEF9329FB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7C357-C2FF-466B-BE01-1AFC967AB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2186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  <p:sldLayoutId id="214748383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13" Type="http://schemas.openxmlformats.org/officeDocument/2006/relationships/image" Target="../media/image20.jpg"/><Relationship Id="rId18" Type="http://schemas.openxmlformats.org/officeDocument/2006/relationships/image" Target="../media/image25.jpg"/><Relationship Id="rId26" Type="http://schemas.openxmlformats.org/officeDocument/2006/relationships/image" Target="../media/image33.jpeg"/><Relationship Id="rId39" Type="http://schemas.openxmlformats.org/officeDocument/2006/relationships/image" Target="../media/image46.jpg"/><Relationship Id="rId3" Type="http://schemas.openxmlformats.org/officeDocument/2006/relationships/image" Target="../media/image10.jpeg"/><Relationship Id="rId21" Type="http://schemas.openxmlformats.org/officeDocument/2006/relationships/image" Target="../media/image28.jpeg"/><Relationship Id="rId34" Type="http://schemas.openxmlformats.org/officeDocument/2006/relationships/image" Target="../media/image41.jpg"/><Relationship Id="rId42" Type="http://schemas.openxmlformats.org/officeDocument/2006/relationships/image" Target="../media/image49.jpeg"/><Relationship Id="rId7" Type="http://schemas.openxmlformats.org/officeDocument/2006/relationships/image" Target="../media/image14.jpg"/><Relationship Id="rId12" Type="http://schemas.openxmlformats.org/officeDocument/2006/relationships/image" Target="../media/image19.jpg"/><Relationship Id="rId17" Type="http://schemas.openxmlformats.org/officeDocument/2006/relationships/image" Target="../media/image24.jpeg"/><Relationship Id="rId25" Type="http://schemas.openxmlformats.org/officeDocument/2006/relationships/image" Target="../media/image32.jpeg"/><Relationship Id="rId33" Type="http://schemas.openxmlformats.org/officeDocument/2006/relationships/image" Target="../media/image40.jpg"/><Relationship Id="rId38" Type="http://schemas.openxmlformats.org/officeDocument/2006/relationships/image" Target="../media/image45.jpg"/><Relationship Id="rId2" Type="http://schemas.openxmlformats.org/officeDocument/2006/relationships/image" Target="../media/image9.jpg"/><Relationship Id="rId16" Type="http://schemas.openxmlformats.org/officeDocument/2006/relationships/image" Target="../media/image23.jpeg"/><Relationship Id="rId20" Type="http://schemas.openxmlformats.org/officeDocument/2006/relationships/image" Target="../media/image27.jpg"/><Relationship Id="rId29" Type="http://schemas.openxmlformats.org/officeDocument/2006/relationships/image" Target="../media/image36.jpeg"/><Relationship Id="rId41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24" Type="http://schemas.openxmlformats.org/officeDocument/2006/relationships/image" Target="../media/image31.jpg"/><Relationship Id="rId32" Type="http://schemas.openxmlformats.org/officeDocument/2006/relationships/image" Target="../media/image39.jpg"/><Relationship Id="rId37" Type="http://schemas.openxmlformats.org/officeDocument/2006/relationships/image" Target="../media/image44.jpg"/><Relationship Id="rId40" Type="http://schemas.openxmlformats.org/officeDocument/2006/relationships/image" Target="../media/image47.jpg"/><Relationship Id="rId5" Type="http://schemas.openxmlformats.org/officeDocument/2006/relationships/image" Target="../media/image12.jpg"/><Relationship Id="rId15" Type="http://schemas.openxmlformats.org/officeDocument/2006/relationships/image" Target="../media/image22.jpeg"/><Relationship Id="rId23" Type="http://schemas.openxmlformats.org/officeDocument/2006/relationships/image" Target="../media/image30.jpeg"/><Relationship Id="rId28" Type="http://schemas.openxmlformats.org/officeDocument/2006/relationships/image" Target="../media/image35.jpg"/><Relationship Id="rId36" Type="http://schemas.openxmlformats.org/officeDocument/2006/relationships/image" Target="../media/image43.jpg"/><Relationship Id="rId10" Type="http://schemas.openxmlformats.org/officeDocument/2006/relationships/image" Target="../media/image17.jpg"/><Relationship Id="rId19" Type="http://schemas.openxmlformats.org/officeDocument/2006/relationships/image" Target="../media/image26.jpg"/><Relationship Id="rId31" Type="http://schemas.openxmlformats.org/officeDocument/2006/relationships/image" Target="../media/image38.jpg"/><Relationship Id="rId4" Type="http://schemas.openxmlformats.org/officeDocument/2006/relationships/image" Target="../media/image11.jpeg"/><Relationship Id="rId9" Type="http://schemas.openxmlformats.org/officeDocument/2006/relationships/image" Target="../media/image16.jpg"/><Relationship Id="rId14" Type="http://schemas.openxmlformats.org/officeDocument/2006/relationships/image" Target="../media/image21.jpg"/><Relationship Id="rId22" Type="http://schemas.openxmlformats.org/officeDocument/2006/relationships/image" Target="../media/image29.jpeg"/><Relationship Id="rId27" Type="http://schemas.openxmlformats.org/officeDocument/2006/relationships/image" Target="../media/image34.jpeg"/><Relationship Id="rId30" Type="http://schemas.openxmlformats.org/officeDocument/2006/relationships/image" Target="../media/image37.jpg"/><Relationship Id="rId35" Type="http://schemas.openxmlformats.org/officeDocument/2006/relationships/image" Target="../media/image42.jpg"/><Relationship Id="rId4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fif"/><Relationship Id="rId5" Type="http://schemas.openxmlformats.org/officeDocument/2006/relationships/image" Target="../media/image57.jpg"/><Relationship Id="rId4" Type="http://schemas.openxmlformats.org/officeDocument/2006/relationships/image" Target="../media/image5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hyperlink" Target="https://ok.ru/group/62279581892704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.me/ophmao86" TargetMode="External"/><Relationship Id="rId5" Type="http://schemas.openxmlformats.org/officeDocument/2006/relationships/hyperlink" Target="https://vk.com/ophmao" TargetMode="External"/><Relationship Id="rId4" Type="http://schemas.openxmlformats.org/officeDocument/2006/relationships/image" Target="../media/image6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02950" y="1504950"/>
            <a:ext cx="8791575" cy="2560070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800" b="1" dirty="0"/>
            </a:br>
            <a:br>
              <a:rPr lang="ru-RU" sz="2800" b="1" dirty="0"/>
            </a:br>
            <a:br>
              <a:rPr lang="ru-RU" sz="2800" b="1" dirty="0"/>
            </a:br>
            <a:br>
              <a:rPr lang="ru-RU" sz="2800" b="1" dirty="0"/>
            </a:br>
            <a:br>
              <a:rPr lang="ru-RU" sz="2800" b="1" dirty="0"/>
            </a:br>
            <a:br>
              <a:rPr lang="ru-RU" sz="2800" b="1" dirty="0"/>
            </a:br>
            <a:br>
              <a:rPr lang="ru-RU" sz="2800" b="1" dirty="0"/>
            </a:br>
            <a:br>
              <a:rPr lang="ru-RU" sz="2800" b="1" dirty="0"/>
            </a:br>
            <a:br>
              <a:rPr lang="ru-RU" sz="2600" dirty="0"/>
            </a:br>
            <a:br>
              <a:rPr lang="en-US" sz="2600" dirty="0"/>
            </a:br>
            <a:br>
              <a:rPr lang="en-US" sz="2600" dirty="0"/>
            </a:br>
            <a:br>
              <a:rPr lang="en-US" sz="2600" dirty="0"/>
            </a:br>
            <a:br>
              <a:rPr lang="en-US" sz="2600" dirty="0"/>
            </a:br>
            <a:br>
              <a:rPr lang="en-US" sz="2600" dirty="0"/>
            </a:br>
            <a:br>
              <a:rPr lang="en-US" sz="2600" dirty="0"/>
            </a:br>
            <a:br>
              <a:rPr lang="en-US" sz="2600" dirty="0"/>
            </a:br>
            <a:br>
              <a:rPr lang="en-US" sz="2600" dirty="0"/>
            </a:br>
            <a:br>
              <a:rPr lang="en-US" sz="2600" dirty="0"/>
            </a:br>
            <a:br>
              <a:rPr lang="en-US" sz="2600" dirty="0"/>
            </a:br>
            <a:br>
              <a:rPr lang="en-US" sz="2600" dirty="0"/>
            </a:br>
            <a:br>
              <a:rPr lang="en-US" sz="2600" dirty="0"/>
            </a:br>
            <a:br>
              <a:rPr lang="ru-RU" sz="2600" dirty="0"/>
            </a:br>
            <a:br>
              <a:rPr lang="ru-RU" sz="2600" dirty="0"/>
            </a:br>
            <a:br>
              <a:rPr lang="ru-RU" sz="2600" dirty="0"/>
            </a:br>
            <a:br>
              <a:rPr lang="ru-RU" sz="2600" dirty="0"/>
            </a:br>
            <a:r>
              <a:rPr lang="ru-RU" sz="3100" b="1" dirty="0"/>
              <a:t>Общественная палата </a:t>
            </a:r>
            <a:br>
              <a:rPr lang="ru-RU" sz="3100" b="1" dirty="0"/>
            </a:br>
            <a:r>
              <a:rPr lang="ru-RU" sz="3100" b="1" dirty="0"/>
              <a:t>Ханты-Мансийского автономного округа – Югры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00212" y="4525169"/>
            <a:ext cx="8791575" cy="1655762"/>
          </a:xfrm>
        </p:spPr>
        <p:txBody>
          <a:bodyPr/>
          <a:lstStyle/>
          <a:p>
            <a:pPr algn="just"/>
            <a:r>
              <a:rPr lang="ru-RU" b="1" dirty="0">
                <a:solidFill>
                  <a:srgbClr val="00B050"/>
                </a:solidFill>
                <a:effectLst/>
              </a:rPr>
              <a:t>В соответствии с Законом Ханты-Мансийского автономного округа - Югры "Об Общественной палате Ханты-Мансийского автономного округа - Югры"№ 33-оз в 2006 </a:t>
            </a:r>
            <a:r>
              <a:rPr lang="ru-RU" b="1" dirty="0">
                <a:solidFill>
                  <a:srgbClr val="00B050"/>
                </a:solidFill>
              </a:rPr>
              <a:t>году сформировалась </a:t>
            </a:r>
            <a:r>
              <a:rPr lang="ru-RU" b="1" dirty="0">
                <a:solidFill>
                  <a:srgbClr val="00B050"/>
                </a:solidFill>
                <a:effectLst/>
              </a:rPr>
              <a:t>Общественная палата автономного округа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3074" name="Picture 2" descr="C:\Users\LoparevaEA\Desktop\Лого палаты\на прозрачном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525" y="111791"/>
            <a:ext cx="1653505" cy="52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226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41286"/>
            <a:ext cx="9404723" cy="717714"/>
          </a:xfrm>
        </p:spPr>
        <p:txBody>
          <a:bodyPr/>
          <a:lstStyle/>
          <a:p>
            <a:pPr algn="ctr"/>
            <a:r>
              <a:rPr lang="ru-RU" sz="2400" b="1" i="0" dirty="0">
                <a:solidFill>
                  <a:schemeClr val="tx1"/>
                </a:solidFill>
                <a:effectLst/>
              </a:rPr>
              <a:t>VI состав Общественной палаты автономного округа 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LoparevaEA\Desktop\Лого палаты\на прозрачном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525" y="111791"/>
            <a:ext cx="1653505" cy="52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543" y="1191738"/>
            <a:ext cx="4166609" cy="4474524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15389"/>
            <a:ext cx="4072890" cy="445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360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6660" y="916675"/>
            <a:ext cx="9404723" cy="1400530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2515" y="4203032"/>
            <a:ext cx="7016075" cy="1950625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31" y="1346207"/>
            <a:ext cx="1180622" cy="12460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931" y="2563330"/>
            <a:ext cx="1029813" cy="12953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866" y="2573287"/>
            <a:ext cx="1028966" cy="12718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833" y="2574286"/>
            <a:ext cx="1229832" cy="12708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381" y="1322929"/>
            <a:ext cx="1146653" cy="12689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235" y="1336665"/>
            <a:ext cx="1032777" cy="124843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553" y="1346207"/>
            <a:ext cx="1161682" cy="121712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012" y="1332330"/>
            <a:ext cx="1147369" cy="125277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034" y="1322928"/>
            <a:ext cx="1148623" cy="126892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687" y="1322928"/>
            <a:ext cx="895547" cy="125135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234" y="1322928"/>
            <a:ext cx="1146653" cy="124475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887" y="1322928"/>
            <a:ext cx="1232266" cy="124475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153" y="1318786"/>
            <a:ext cx="1329591" cy="124454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31" y="2592297"/>
            <a:ext cx="1180622" cy="125284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876" y="2566816"/>
            <a:ext cx="1161682" cy="127783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234" y="2591854"/>
            <a:ext cx="1032777" cy="126678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012" y="2581040"/>
            <a:ext cx="1161682" cy="127085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381" y="2585101"/>
            <a:ext cx="1203675" cy="127508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512" y="2579891"/>
            <a:ext cx="1199715" cy="126053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157" y="2567682"/>
            <a:ext cx="1241774" cy="128406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30" y="3845141"/>
            <a:ext cx="1269730" cy="126634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814" y="3858645"/>
            <a:ext cx="1253796" cy="125284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610" y="3851894"/>
            <a:ext cx="1032777" cy="124412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739" y="3835982"/>
            <a:ext cx="1262226" cy="125319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964" y="3843735"/>
            <a:ext cx="1265895" cy="123193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703" y="3824365"/>
            <a:ext cx="992730" cy="125603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890" y="3843229"/>
            <a:ext cx="1140464" cy="126145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2" y="3835982"/>
            <a:ext cx="1141999" cy="128470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260" y="3853908"/>
            <a:ext cx="992088" cy="125757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386" y="3858642"/>
            <a:ext cx="1070232" cy="125284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94" y="5104689"/>
            <a:ext cx="1124322" cy="110692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979" y="5079308"/>
            <a:ext cx="1115522" cy="113230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880" y="5059707"/>
            <a:ext cx="1091877" cy="115190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553" y="5020188"/>
            <a:ext cx="1019006" cy="119142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454" y="5086864"/>
            <a:ext cx="1096251" cy="112475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743" y="5075673"/>
            <a:ext cx="1005730" cy="1135941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473" y="5086865"/>
            <a:ext cx="1061324" cy="111566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713" y="5086864"/>
            <a:ext cx="1104021" cy="112213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256" y="5073895"/>
            <a:ext cx="1168818" cy="1119615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434" y="5077357"/>
            <a:ext cx="965772" cy="1116153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209" y="5080404"/>
            <a:ext cx="957535" cy="1122129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2198395" y="363370"/>
            <a:ext cx="67284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VI состав Общественной палаты Югры</a:t>
            </a:r>
          </a:p>
          <a:p>
            <a:endParaRPr lang="ru-RU" sz="2000" dirty="0"/>
          </a:p>
        </p:txBody>
      </p:sp>
      <p:pic>
        <p:nvPicPr>
          <p:cNvPr id="47" name="Picture 2" descr="C:\Users\LoparevaEA\Desktop\Лого палаты\на прозрачном.png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525" y="111791"/>
            <a:ext cx="1653505" cy="52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638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64602"/>
          </a:xfrm>
        </p:spPr>
        <p:txBody>
          <a:bodyPr/>
          <a:lstStyle/>
          <a:p>
            <a:r>
              <a:rPr lang="ru-RU" sz="2400" b="1" dirty="0"/>
              <a:t>Организационная структура Общественной палаты автономного округа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" y="1618535"/>
            <a:ext cx="4443889" cy="444388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623" y="1657350"/>
            <a:ext cx="4273918" cy="4400550"/>
          </a:xfrm>
          <a:prstGeom prst="rect">
            <a:avLst/>
          </a:prstGeom>
        </p:spPr>
      </p:pic>
      <p:pic>
        <p:nvPicPr>
          <p:cNvPr id="6" name="Picture 2" descr="C:\Users\LoparevaEA\Desktop\Лого палаты\на прозрачно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525" y="111791"/>
            <a:ext cx="1653505" cy="52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007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LoparevaEA\Desktop\Лого палаты\на прозрачном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525" y="111791"/>
            <a:ext cx="1653505" cy="52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930" y="636269"/>
            <a:ext cx="3158490" cy="5196873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36269"/>
            <a:ext cx="3181350" cy="517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100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oparevaEA\Desktop\Лого палаты\на прозрачном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525" y="111791"/>
            <a:ext cx="1653505" cy="52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901" y="542686"/>
            <a:ext cx="5036599" cy="554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875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bject 19"/>
          <p:cNvGrpSpPr/>
          <p:nvPr/>
        </p:nvGrpSpPr>
        <p:grpSpPr>
          <a:xfrm>
            <a:off x="5778500" y="1766886"/>
            <a:ext cx="6198870" cy="593725"/>
            <a:chOff x="3632200" y="5735637"/>
            <a:chExt cx="6203950" cy="593725"/>
          </a:xfrm>
        </p:grpSpPr>
        <p:sp>
          <p:nvSpPr>
            <p:cNvPr id="8" name="object 20"/>
            <p:cNvSpPr/>
            <p:nvPr/>
          </p:nvSpPr>
          <p:spPr>
            <a:xfrm>
              <a:off x="3638550" y="5741987"/>
              <a:ext cx="6191250" cy="581025"/>
            </a:xfrm>
            <a:custGeom>
              <a:avLst/>
              <a:gdLst/>
              <a:ahLst/>
              <a:cxnLst/>
              <a:rect l="l" t="t" r="r" b="b"/>
              <a:pathLst>
                <a:path w="6191250" h="581025">
                  <a:moveTo>
                    <a:pt x="6094349" y="0"/>
                  </a:moveTo>
                  <a:lnTo>
                    <a:pt x="96900" y="0"/>
                  </a:lnTo>
                  <a:lnTo>
                    <a:pt x="59150" y="7610"/>
                  </a:lnTo>
                  <a:lnTo>
                    <a:pt x="28352" y="28363"/>
                  </a:lnTo>
                  <a:lnTo>
                    <a:pt x="7604" y="59144"/>
                  </a:lnTo>
                  <a:lnTo>
                    <a:pt x="0" y="96837"/>
                  </a:lnTo>
                  <a:lnTo>
                    <a:pt x="0" y="484187"/>
                  </a:lnTo>
                  <a:lnTo>
                    <a:pt x="7604" y="521880"/>
                  </a:lnTo>
                  <a:lnTo>
                    <a:pt x="28352" y="552661"/>
                  </a:lnTo>
                  <a:lnTo>
                    <a:pt x="59150" y="573414"/>
                  </a:lnTo>
                  <a:lnTo>
                    <a:pt x="96900" y="581025"/>
                  </a:lnTo>
                  <a:lnTo>
                    <a:pt x="6094349" y="581025"/>
                  </a:lnTo>
                  <a:lnTo>
                    <a:pt x="6132099" y="573414"/>
                  </a:lnTo>
                  <a:lnTo>
                    <a:pt x="6162897" y="552661"/>
                  </a:lnTo>
                  <a:lnTo>
                    <a:pt x="6183645" y="521880"/>
                  </a:lnTo>
                  <a:lnTo>
                    <a:pt x="6191250" y="484187"/>
                  </a:lnTo>
                  <a:lnTo>
                    <a:pt x="6191250" y="96837"/>
                  </a:lnTo>
                  <a:lnTo>
                    <a:pt x="6183645" y="59144"/>
                  </a:lnTo>
                  <a:lnTo>
                    <a:pt x="6162897" y="28363"/>
                  </a:lnTo>
                  <a:lnTo>
                    <a:pt x="6132099" y="7610"/>
                  </a:lnTo>
                  <a:lnTo>
                    <a:pt x="6094349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21"/>
            <p:cNvSpPr/>
            <p:nvPr/>
          </p:nvSpPr>
          <p:spPr>
            <a:xfrm>
              <a:off x="3638550" y="5741987"/>
              <a:ext cx="6191250" cy="581025"/>
            </a:xfrm>
            <a:custGeom>
              <a:avLst/>
              <a:gdLst/>
              <a:ahLst/>
              <a:cxnLst/>
              <a:rect l="l" t="t" r="r" b="b"/>
              <a:pathLst>
                <a:path w="6191250" h="581025">
                  <a:moveTo>
                    <a:pt x="0" y="96837"/>
                  </a:moveTo>
                  <a:lnTo>
                    <a:pt x="7604" y="59144"/>
                  </a:lnTo>
                  <a:lnTo>
                    <a:pt x="28352" y="28363"/>
                  </a:lnTo>
                  <a:lnTo>
                    <a:pt x="59150" y="7610"/>
                  </a:lnTo>
                  <a:lnTo>
                    <a:pt x="96900" y="0"/>
                  </a:lnTo>
                  <a:lnTo>
                    <a:pt x="6094349" y="0"/>
                  </a:lnTo>
                  <a:lnTo>
                    <a:pt x="6132099" y="7610"/>
                  </a:lnTo>
                  <a:lnTo>
                    <a:pt x="6162897" y="28363"/>
                  </a:lnTo>
                  <a:lnTo>
                    <a:pt x="6183645" y="59144"/>
                  </a:lnTo>
                  <a:lnTo>
                    <a:pt x="6191250" y="96837"/>
                  </a:lnTo>
                  <a:lnTo>
                    <a:pt x="6191250" y="484187"/>
                  </a:lnTo>
                  <a:lnTo>
                    <a:pt x="6183645" y="521880"/>
                  </a:lnTo>
                  <a:lnTo>
                    <a:pt x="6162897" y="552661"/>
                  </a:lnTo>
                  <a:lnTo>
                    <a:pt x="6132099" y="573414"/>
                  </a:lnTo>
                  <a:lnTo>
                    <a:pt x="6094349" y="581025"/>
                  </a:lnTo>
                  <a:lnTo>
                    <a:pt x="96900" y="581025"/>
                  </a:lnTo>
                  <a:lnTo>
                    <a:pt x="59150" y="573414"/>
                  </a:lnTo>
                  <a:lnTo>
                    <a:pt x="28352" y="552661"/>
                  </a:lnTo>
                  <a:lnTo>
                    <a:pt x="7604" y="521880"/>
                  </a:lnTo>
                  <a:lnTo>
                    <a:pt x="0" y="484187"/>
                  </a:lnTo>
                  <a:lnTo>
                    <a:pt x="0" y="96837"/>
                  </a:lnTo>
                  <a:close/>
                </a:path>
              </a:pathLst>
            </a:custGeom>
            <a:ln w="12700">
              <a:solidFill>
                <a:srgbClr val="E1EF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9"/>
          <p:cNvGrpSpPr/>
          <p:nvPr/>
        </p:nvGrpSpPr>
        <p:grpSpPr>
          <a:xfrm>
            <a:off x="5779770" y="1766887"/>
            <a:ext cx="6203950" cy="593725"/>
            <a:chOff x="3632200" y="5735637"/>
            <a:chExt cx="6203950" cy="593725"/>
          </a:xfrm>
        </p:grpSpPr>
        <p:sp>
          <p:nvSpPr>
            <p:cNvPr id="11" name="object 20"/>
            <p:cNvSpPr/>
            <p:nvPr/>
          </p:nvSpPr>
          <p:spPr>
            <a:xfrm>
              <a:off x="3638550" y="5741987"/>
              <a:ext cx="6191250" cy="581025"/>
            </a:xfrm>
            <a:custGeom>
              <a:avLst/>
              <a:gdLst/>
              <a:ahLst/>
              <a:cxnLst/>
              <a:rect l="l" t="t" r="r" b="b"/>
              <a:pathLst>
                <a:path w="6191250" h="581025">
                  <a:moveTo>
                    <a:pt x="6094349" y="0"/>
                  </a:moveTo>
                  <a:lnTo>
                    <a:pt x="96900" y="0"/>
                  </a:lnTo>
                  <a:lnTo>
                    <a:pt x="59150" y="7610"/>
                  </a:lnTo>
                  <a:lnTo>
                    <a:pt x="28352" y="28363"/>
                  </a:lnTo>
                  <a:lnTo>
                    <a:pt x="7604" y="59144"/>
                  </a:lnTo>
                  <a:lnTo>
                    <a:pt x="0" y="96837"/>
                  </a:lnTo>
                  <a:lnTo>
                    <a:pt x="0" y="484187"/>
                  </a:lnTo>
                  <a:lnTo>
                    <a:pt x="7604" y="521880"/>
                  </a:lnTo>
                  <a:lnTo>
                    <a:pt x="28352" y="552661"/>
                  </a:lnTo>
                  <a:lnTo>
                    <a:pt x="59150" y="573414"/>
                  </a:lnTo>
                  <a:lnTo>
                    <a:pt x="96900" y="581025"/>
                  </a:lnTo>
                  <a:lnTo>
                    <a:pt x="6094349" y="581025"/>
                  </a:lnTo>
                  <a:lnTo>
                    <a:pt x="6132099" y="573414"/>
                  </a:lnTo>
                  <a:lnTo>
                    <a:pt x="6162897" y="552661"/>
                  </a:lnTo>
                  <a:lnTo>
                    <a:pt x="6183645" y="521880"/>
                  </a:lnTo>
                  <a:lnTo>
                    <a:pt x="6191250" y="484187"/>
                  </a:lnTo>
                  <a:lnTo>
                    <a:pt x="6191250" y="96837"/>
                  </a:lnTo>
                  <a:lnTo>
                    <a:pt x="6183645" y="59144"/>
                  </a:lnTo>
                  <a:lnTo>
                    <a:pt x="6162897" y="28363"/>
                  </a:lnTo>
                  <a:lnTo>
                    <a:pt x="6132099" y="7610"/>
                  </a:lnTo>
                  <a:lnTo>
                    <a:pt x="6094349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21"/>
            <p:cNvSpPr/>
            <p:nvPr/>
          </p:nvSpPr>
          <p:spPr>
            <a:xfrm>
              <a:off x="3638550" y="5741987"/>
              <a:ext cx="6191250" cy="581025"/>
            </a:xfrm>
            <a:custGeom>
              <a:avLst/>
              <a:gdLst/>
              <a:ahLst/>
              <a:cxnLst/>
              <a:rect l="l" t="t" r="r" b="b"/>
              <a:pathLst>
                <a:path w="6191250" h="581025">
                  <a:moveTo>
                    <a:pt x="0" y="96837"/>
                  </a:moveTo>
                  <a:lnTo>
                    <a:pt x="7604" y="59144"/>
                  </a:lnTo>
                  <a:lnTo>
                    <a:pt x="28352" y="28363"/>
                  </a:lnTo>
                  <a:lnTo>
                    <a:pt x="59150" y="7610"/>
                  </a:lnTo>
                  <a:lnTo>
                    <a:pt x="96900" y="0"/>
                  </a:lnTo>
                  <a:lnTo>
                    <a:pt x="6094349" y="0"/>
                  </a:lnTo>
                  <a:lnTo>
                    <a:pt x="6132099" y="7610"/>
                  </a:lnTo>
                  <a:lnTo>
                    <a:pt x="6162897" y="28363"/>
                  </a:lnTo>
                  <a:lnTo>
                    <a:pt x="6183645" y="59144"/>
                  </a:lnTo>
                  <a:lnTo>
                    <a:pt x="6191250" y="96837"/>
                  </a:lnTo>
                  <a:lnTo>
                    <a:pt x="6191250" y="484187"/>
                  </a:lnTo>
                  <a:lnTo>
                    <a:pt x="6183645" y="521880"/>
                  </a:lnTo>
                  <a:lnTo>
                    <a:pt x="6162897" y="552661"/>
                  </a:lnTo>
                  <a:lnTo>
                    <a:pt x="6132099" y="573414"/>
                  </a:lnTo>
                  <a:lnTo>
                    <a:pt x="6094349" y="581025"/>
                  </a:lnTo>
                  <a:lnTo>
                    <a:pt x="96900" y="581025"/>
                  </a:lnTo>
                  <a:lnTo>
                    <a:pt x="59150" y="573414"/>
                  </a:lnTo>
                  <a:lnTo>
                    <a:pt x="28352" y="552661"/>
                  </a:lnTo>
                  <a:lnTo>
                    <a:pt x="7604" y="521880"/>
                  </a:lnTo>
                  <a:lnTo>
                    <a:pt x="0" y="484187"/>
                  </a:lnTo>
                  <a:lnTo>
                    <a:pt x="0" y="96837"/>
                  </a:lnTo>
                  <a:close/>
                </a:path>
              </a:pathLst>
            </a:custGeom>
            <a:ln w="12700">
              <a:solidFill>
                <a:srgbClr val="E1EF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19"/>
          <p:cNvGrpSpPr/>
          <p:nvPr/>
        </p:nvGrpSpPr>
        <p:grpSpPr>
          <a:xfrm>
            <a:off x="5835086" y="4723862"/>
            <a:ext cx="6173493" cy="689278"/>
            <a:chOff x="3632200" y="5735637"/>
            <a:chExt cx="6203950" cy="593725"/>
          </a:xfrm>
        </p:grpSpPr>
        <p:sp>
          <p:nvSpPr>
            <p:cNvPr id="32" name="object 20"/>
            <p:cNvSpPr/>
            <p:nvPr/>
          </p:nvSpPr>
          <p:spPr>
            <a:xfrm>
              <a:off x="3638550" y="5741987"/>
              <a:ext cx="6191250" cy="581025"/>
            </a:xfrm>
            <a:custGeom>
              <a:avLst/>
              <a:gdLst/>
              <a:ahLst/>
              <a:cxnLst/>
              <a:rect l="l" t="t" r="r" b="b"/>
              <a:pathLst>
                <a:path w="6191250" h="581025">
                  <a:moveTo>
                    <a:pt x="6094349" y="0"/>
                  </a:moveTo>
                  <a:lnTo>
                    <a:pt x="96900" y="0"/>
                  </a:lnTo>
                  <a:lnTo>
                    <a:pt x="59150" y="7610"/>
                  </a:lnTo>
                  <a:lnTo>
                    <a:pt x="28352" y="28363"/>
                  </a:lnTo>
                  <a:lnTo>
                    <a:pt x="7604" y="59144"/>
                  </a:lnTo>
                  <a:lnTo>
                    <a:pt x="0" y="96837"/>
                  </a:lnTo>
                  <a:lnTo>
                    <a:pt x="0" y="484187"/>
                  </a:lnTo>
                  <a:lnTo>
                    <a:pt x="7604" y="521880"/>
                  </a:lnTo>
                  <a:lnTo>
                    <a:pt x="28352" y="552661"/>
                  </a:lnTo>
                  <a:lnTo>
                    <a:pt x="59150" y="573414"/>
                  </a:lnTo>
                  <a:lnTo>
                    <a:pt x="96900" y="581025"/>
                  </a:lnTo>
                  <a:lnTo>
                    <a:pt x="6094349" y="581025"/>
                  </a:lnTo>
                  <a:lnTo>
                    <a:pt x="6132099" y="573414"/>
                  </a:lnTo>
                  <a:lnTo>
                    <a:pt x="6162897" y="552661"/>
                  </a:lnTo>
                  <a:lnTo>
                    <a:pt x="6183645" y="521880"/>
                  </a:lnTo>
                  <a:lnTo>
                    <a:pt x="6191250" y="484187"/>
                  </a:lnTo>
                  <a:lnTo>
                    <a:pt x="6191250" y="96837"/>
                  </a:lnTo>
                  <a:lnTo>
                    <a:pt x="6183645" y="59144"/>
                  </a:lnTo>
                  <a:lnTo>
                    <a:pt x="6162897" y="28363"/>
                  </a:lnTo>
                  <a:lnTo>
                    <a:pt x="6132099" y="7610"/>
                  </a:lnTo>
                  <a:lnTo>
                    <a:pt x="6094349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21"/>
            <p:cNvSpPr/>
            <p:nvPr/>
          </p:nvSpPr>
          <p:spPr>
            <a:xfrm>
              <a:off x="3638550" y="5741987"/>
              <a:ext cx="6191250" cy="581025"/>
            </a:xfrm>
            <a:custGeom>
              <a:avLst/>
              <a:gdLst/>
              <a:ahLst/>
              <a:cxnLst/>
              <a:rect l="l" t="t" r="r" b="b"/>
              <a:pathLst>
                <a:path w="6191250" h="581025">
                  <a:moveTo>
                    <a:pt x="0" y="96837"/>
                  </a:moveTo>
                  <a:lnTo>
                    <a:pt x="7604" y="59144"/>
                  </a:lnTo>
                  <a:lnTo>
                    <a:pt x="28352" y="28363"/>
                  </a:lnTo>
                  <a:lnTo>
                    <a:pt x="59150" y="7610"/>
                  </a:lnTo>
                  <a:lnTo>
                    <a:pt x="96900" y="0"/>
                  </a:lnTo>
                  <a:lnTo>
                    <a:pt x="6094349" y="0"/>
                  </a:lnTo>
                  <a:lnTo>
                    <a:pt x="6132099" y="7610"/>
                  </a:lnTo>
                  <a:lnTo>
                    <a:pt x="6162897" y="28363"/>
                  </a:lnTo>
                  <a:lnTo>
                    <a:pt x="6183645" y="59144"/>
                  </a:lnTo>
                  <a:lnTo>
                    <a:pt x="6191250" y="96837"/>
                  </a:lnTo>
                  <a:lnTo>
                    <a:pt x="6191250" y="484187"/>
                  </a:lnTo>
                  <a:lnTo>
                    <a:pt x="6183645" y="521880"/>
                  </a:lnTo>
                  <a:lnTo>
                    <a:pt x="6162897" y="552661"/>
                  </a:lnTo>
                  <a:lnTo>
                    <a:pt x="6132099" y="573414"/>
                  </a:lnTo>
                  <a:lnTo>
                    <a:pt x="6094349" y="581025"/>
                  </a:lnTo>
                  <a:lnTo>
                    <a:pt x="96900" y="581025"/>
                  </a:lnTo>
                  <a:lnTo>
                    <a:pt x="59150" y="573414"/>
                  </a:lnTo>
                  <a:lnTo>
                    <a:pt x="28352" y="552661"/>
                  </a:lnTo>
                  <a:lnTo>
                    <a:pt x="7604" y="521880"/>
                  </a:lnTo>
                  <a:lnTo>
                    <a:pt x="0" y="484187"/>
                  </a:lnTo>
                  <a:lnTo>
                    <a:pt x="0" y="96837"/>
                  </a:lnTo>
                  <a:close/>
                </a:path>
              </a:pathLst>
            </a:custGeom>
            <a:ln w="12700">
              <a:solidFill>
                <a:srgbClr val="E1EF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151" y="138475"/>
            <a:ext cx="9404723" cy="471109"/>
          </a:xfrm>
        </p:spPr>
        <p:txBody>
          <a:bodyPr/>
          <a:lstStyle/>
          <a:p>
            <a:pPr algn="ctr"/>
            <a:r>
              <a:rPr lang="ru-RU" sz="2100" b="1" dirty="0"/>
              <a:t>Апробация Федерального закона от 13.07.2020г. № 189 -ФЗ</a:t>
            </a:r>
            <a:br>
              <a:rPr lang="ru-RU" sz="2400" b="1" dirty="0"/>
            </a:br>
            <a:endParaRPr lang="ru-RU" sz="23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35424" y="1032510"/>
            <a:ext cx="10114666" cy="545211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5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5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                                                                                                             </a:t>
            </a:r>
            <a:endParaRPr lang="ru-RU" sz="15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5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                                                                                                          </a:t>
            </a:r>
            <a:r>
              <a:rPr lang="ru-RU" sz="1500" spc="-35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 Light"/>
                <a:cs typeface="Calibri Light"/>
              </a:rPr>
              <a:t>Задачи общественников</a:t>
            </a:r>
            <a:endParaRPr lang="en-US" sz="15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500" dirty="0"/>
              <a:t>Спортивная подготовка</a:t>
            </a:r>
            <a:endParaRPr lang="ru-RU" sz="15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500" dirty="0"/>
              <a:t>по неолимпийским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500" dirty="0"/>
              <a:t>видам спорта, по виду спорта </a:t>
            </a:r>
            <a:r>
              <a:rPr lang="en-US" sz="1500" dirty="0"/>
              <a:t>                                                            </a:t>
            </a:r>
            <a:endParaRPr lang="ru-RU" sz="15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500" dirty="0"/>
              <a:t>«шахматы» на этапе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500" dirty="0"/>
              <a:t>начальной подготовки</a:t>
            </a:r>
          </a:p>
          <a:p>
            <a:pPr marL="0" indent="0">
              <a:spcBef>
                <a:spcPts val="600"/>
              </a:spcBef>
              <a:buNone/>
            </a:pPr>
            <a:endParaRPr lang="ru-RU" sz="1500" dirty="0"/>
          </a:p>
          <a:p>
            <a:pPr marL="0" indent="0">
              <a:spcBef>
                <a:spcPts val="600"/>
              </a:spcBef>
              <a:buNone/>
            </a:pPr>
            <a:endParaRPr lang="ru-RU" sz="15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500" dirty="0"/>
              <a:t>Предоставление социального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500" dirty="0"/>
              <a:t>Обслуживания в форме на дому</a:t>
            </a:r>
          </a:p>
          <a:p>
            <a:pPr marL="0" indent="0">
              <a:spcBef>
                <a:spcPts val="0"/>
              </a:spcBef>
              <a:buNone/>
            </a:pPr>
            <a:endParaRPr lang="ru-RU" sz="1500" dirty="0"/>
          </a:p>
          <a:p>
            <a:pPr marL="0" indent="0">
              <a:spcBef>
                <a:spcPts val="0"/>
              </a:spcBef>
              <a:buNone/>
            </a:pPr>
            <a:endParaRPr lang="ru-RU" sz="1500" dirty="0"/>
          </a:p>
          <a:p>
            <a:pPr marL="0" indent="0">
              <a:spcBef>
                <a:spcPts val="0"/>
              </a:spcBef>
              <a:buNone/>
            </a:pPr>
            <a:endParaRPr lang="ru-RU" sz="1500" dirty="0"/>
          </a:p>
          <a:p>
            <a:pPr marL="0" indent="0">
              <a:spcBef>
                <a:spcPts val="0"/>
              </a:spcBef>
              <a:buNone/>
            </a:pPr>
            <a:endParaRPr lang="ru-RU" sz="1500" dirty="0"/>
          </a:p>
          <a:p>
            <a:pPr marL="0" indent="0">
              <a:spcBef>
                <a:spcPts val="0"/>
              </a:spcBef>
              <a:buNone/>
            </a:pPr>
            <a:endParaRPr lang="ru-RU" sz="1500" dirty="0"/>
          </a:p>
          <a:p>
            <a:pPr marL="0" indent="0">
              <a:spcBef>
                <a:spcPts val="0"/>
              </a:spcBef>
              <a:buNone/>
            </a:pPr>
            <a:endParaRPr lang="ru-RU" sz="15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500" dirty="0"/>
              <a:t>Обеспечения отдельных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500" dirty="0"/>
              <a:t>категорий граждан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500" dirty="0"/>
              <a:t>возможностью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500" dirty="0"/>
              <a:t>путешествовать с целью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500" dirty="0"/>
              <a:t>развития туристского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500" dirty="0"/>
              <a:t>потенциала Югры</a:t>
            </a:r>
          </a:p>
        </p:txBody>
      </p:sp>
      <p:pic>
        <p:nvPicPr>
          <p:cNvPr id="4" name="Picture 2" descr="C:\Users\LoparevaEA\Desktop\Лого палаты\на прозрачном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525" y="111791"/>
            <a:ext cx="1653505" cy="52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-149054" y="695228"/>
            <a:ext cx="2378367" cy="2378367"/>
          </a:xfrm>
          <a:prstGeom prst="rect">
            <a:avLst/>
          </a:prstGeom>
          <a:effectLst>
            <a:outerShdw blurRad="508000" dist="152400" dir="3600000" algn="tl" rotWithShape="0">
              <a:schemeClr val="accent6">
                <a:lumMod val="50000"/>
                <a:alpha val="42000"/>
              </a:schemeClr>
            </a:outerShdw>
          </a:effectLst>
        </p:spPr>
      </p:pic>
      <p:pic>
        <p:nvPicPr>
          <p:cNvPr id="6" name="Рисунок 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7215" y="2520633"/>
            <a:ext cx="1692525" cy="1994248"/>
          </a:xfrm>
          <a:prstGeom prst="rect">
            <a:avLst/>
          </a:prstGeom>
          <a:effectLst>
            <a:outerShdw blurRad="508000" dist="152400" dir="3600000" algn="tl" rotWithShape="0">
              <a:schemeClr val="accent6">
                <a:lumMod val="50000"/>
                <a:alpha val="42000"/>
              </a:schemeClr>
            </a:outerShdw>
          </a:effectLst>
        </p:spPr>
      </p:pic>
      <p:grpSp>
        <p:nvGrpSpPr>
          <p:cNvPr id="16" name="object 19"/>
          <p:cNvGrpSpPr/>
          <p:nvPr/>
        </p:nvGrpSpPr>
        <p:grpSpPr>
          <a:xfrm>
            <a:off x="5805173" y="3876812"/>
            <a:ext cx="6228119" cy="593725"/>
            <a:chOff x="3632200" y="5735637"/>
            <a:chExt cx="6203950" cy="593725"/>
          </a:xfrm>
        </p:grpSpPr>
        <p:sp>
          <p:nvSpPr>
            <p:cNvPr id="17" name="object 20"/>
            <p:cNvSpPr/>
            <p:nvPr/>
          </p:nvSpPr>
          <p:spPr>
            <a:xfrm>
              <a:off x="3638550" y="5741987"/>
              <a:ext cx="6191250" cy="581025"/>
            </a:xfrm>
            <a:custGeom>
              <a:avLst/>
              <a:gdLst/>
              <a:ahLst/>
              <a:cxnLst/>
              <a:rect l="l" t="t" r="r" b="b"/>
              <a:pathLst>
                <a:path w="6191250" h="581025">
                  <a:moveTo>
                    <a:pt x="6094349" y="0"/>
                  </a:moveTo>
                  <a:lnTo>
                    <a:pt x="96900" y="0"/>
                  </a:lnTo>
                  <a:lnTo>
                    <a:pt x="59150" y="7610"/>
                  </a:lnTo>
                  <a:lnTo>
                    <a:pt x="28352" y="28363"/>
                  </a:lnTo>
                  <a:lnTo>
                    <a:pt x="7604" y="59144"/>
                  </a:lnTo>
                  <a:lnTo>
                    <a:pt x="0" y="96837"/>
                  </a:lnTo>
                  <a:lnTo>
                    <a:pt x="0" y="484187"/>
                  </a:lnTo>
                  <a:lnTo>
                    <a:pt x="7604" y="521880"/>
                  </a:lnTo>
                  <a:lnTo>
                    <a:pt x="28352" y="552661"/>
                  </a:lnTo>
                  <a:lnTo>
                    <a:pt x="59150" y="573414"/>
                  </a:lnTo>
                  <a:lnTo>
                    <a:pt x="96900" y="581025"/>
                  </a:lnTo>
                  <a:lnTo>
                    <a:pt x="6094349" y="581025"/>
                  </a:lnTo>
                  <a:lnTo>
                    <a:pt x="6132099" y="573414"/>
                  </a:lnTo>
                  <a:lnTo>
                    <a:pt x="6162897" y="552661"/>
                  </a:lnTo>
                  <a:lnTo>
                    <a:pt x="6183645" y="521880"/>
                  </a:lnTo>
                  <a:lnTo>
                    <a:pt x="6191250" y="484187"/>
                  </a:lnTo>
                  <a:lnTo>
                    <a:pt x="6191250" y="96837"/>
                  </a:lnTo>
                  <a:lnTo>
                    <a:pt x="6183645" y="59144"/>
                  </a:lnTo>
                  <a:lnTo>
                    <a:pt x="6162897" y="28363"/>
                  </a:lnTo>
                  <a:lnTo>
                    <a:pt x="6132099" y="7610"/>
                  </a:lnTo>
                  <a:lnTo>
                    <a:pt x="6094349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21"/>
            <p:cNvSpPr/>
            <p:nvPr/>
          </p:nvSpPr>
          <p:spPr>
            <a:xfrm>
              <a:off x="3638550" y="5741987"/>
              <a:ext cx="6191250" cy="581025"/>
            </a:xfrm>
            <a:custGeom>
              <a:avLst/>
              <a:gdLst/>
              <a:ahLst/>
              <a:cxnLst/>
              <a:rect l="l" t="t" r="r" b="b"/>
              <a:pathLst>
                <a:path w="6191250" h="581025">
                  <a:moveTo>
                    <a:pt x="0" y="96837"/>
                  </a:moveTo>
                  <a:lnTo>
                    <a:pt x="7604" y="59144"/>
                  </a:lnTo>
                  <a:lnTo>
                    <a:pt x="28352" y="28363"/>
                  </a:lnTo>
                  <a:lnTo>
                    <a:pt x="59150" y="7610"/>
                  </a:lnTo>
                  <a:lnTo>
                    <a:pt x="96900" y="0"/>
                  </a:lnTo>
                  <a:lnTo>
                    <a:pt x="6094349" y="0"/>
                  </a:lnTo>
                  <a:lnTo>
                    <a:pt x="6132099" y="7610"/>
                  </a:lnTo>
                  <a:lnTo>
                    <a:pt x="6162897" y="28363"/>
                  </a:lnTo>
                  <a:lnTo>
                    <a:pt x="6183645" y="59144"/>
                  </a:lnTo>
                  <a:lnTo>
                    <a:pt x="6191250" y="96837"/>
                  </a:lnTo>
                  <a:lnTo>
                    <a:pt x="6191250" y="484187"/>
                  </a:lnTo>
                  <a:lnTo>
                    <a:pt x="6183645" y="521880"/>
                  </a:lnTo>
                  <a:lnTo>
                    <a:pt x="6162897" y="552661"/>
                  </a:lnTo>
                  <a:lnTo>
                    <a:pt x="6132099" y="573414"/>
                  </a:lnTo>
                  <a:lnTo>
                    <a:pt x="6094349" y="581025"/>
                  </a:lnTo>
                  <a:lnTo>
                    <a:pt x="96900" y="581025"/>
                  </a:lnTo>
                  <a:lnTo>
                    <a:pt x="59150" y="573414"/>
                  </a:lnTo>
                  <a:lnTo>
                    <a:pt x="28352" y="552661"/>
                  </a:lnTo>
                  <a:lnTo>
                    <a:pt x="7604" y="521880"/>
                  </a:lnTo>
                  <a:lnTo>
                    <a:pt x="0" y="484187"/>
                  </a:lnTo>
                  <a:lnTo>
                    <a:pt x="0" y="96837"/>
                  </a:lnTo>
                  <a:close/>
                </a:path>
              </a:pathLst>
            </a:custGeom>
            <a:ln w="12700">
              <a:solidFill>
                <a:srgbClr val="E1EF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19"/>
          <p:cNvGrpSpPr/>
          <p:nvPr/>
        </p:nvGrpSpPr>
        <p:grpSpPr>
          <a:xfrm>
            <a:off x="5798822" y="2639458"/>
            <a:ext cx="6204585" cy="958533"/>
            <a:chOff x="3632200" y="5735637"/>
            <a:chExt cx="6203950" cy="593725"/>
          </a:xfrm>
        </p:grpSpPr>
        <p:sp>
          <p:nvSpPr>
            <p:cNvPr id="22" name="object 20"/>
            <p:cNvSpPr/>
            <p:nvPr/>
          </p:nvSpPr>
          <p:spPr>
            <a:xfrm>
              <a:off x="3638550" y="5741987"/>
              <a:ext cx="6191250" cy="581025"/>
            </a:xfrm>
            <a:custGeom>
              <a:avLst/>
              <a:gdLst/>
              <a:ahLst/>
              <a:cxnLst/>
              <a:rect l="l" t="t" r="r" b="b"/>
              <a:pathLst>
                <a:path w="6191250" h="581025">
                  <a:moveTo>
                    <a:pt x="6094349" y="0"/>
                  </a:moveTo>
                  <a:lnTo>
                    <a:pt x="96900" y="0"/>
                  </a:lnTo>
                  <a:lnTo>
                    <a:pt x="59150" y="7610"/>
                  </a:lnTo>
                  <a:lnTo>
                    <a:pt x="28352" y="28363"/>
                  </a:lnTo>
                  <a:lnTo>
                    <a:pt x="7604" y="59144"/>
                  </a:lnTo>
                  <a:lnTo>
                    <a:pt x="0" y="96837"/>
                  </a:lnTo>
                  <a:lnTo>
                    <a:pt x="0" y="484187"/>
                  </a:lnTo>
                  <a:lnTo>
                    <a:pt x="7604" y="521880"/>
                  </a:lnTo>
                  <a:lnTo>
                    <a:pt x="28352" y="552661"/>
                  </a:lnTo>
                  <a:lnTo>
                    <a:pt x="59150" y="573414"/>
                  </a:lnTo>
                  <a:lnTo>
                    <a:pt x="96900" y="581025"/>
                  </a:lnTo>
                  <a:lnTo>
                    <a:pt x="6094349" y="581025"/>
                  </a:lnTo>
                  <a:lnTo>
                    <a:pt x="6132099" y="573414"/>
                  </a:lnTo>
                  <a:lnTo>
                    <a:pt x="6162897" y="552661"/>
                  </a:lnTo>
                  <a:lnTo>
                    <a:pt x="6183645" y="521880"/>
                  </a:lnTo>
                  <a:lnTo>
                    <a:pt x="6191250" y="484187"/>
                  </a:lnTo>
                  <a:lnTo>
                    <a:pt x="6191250" y="96837"/>
                  </a:lnTo>
                  <a:lnTo>
                    <a:pt x="6183645" y="59144"/>
                  </a:lnTo>
                  <a:lnTo>
                    <a:pt x="6162897" y="28363"/>
                  </a:lnTo>
                  <a:lnTo>
                    <a:pt x="6132099" y="7610"/>
                  </a:lnTo>
                  <a:lnTo>
                    <a:pt x="6094349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1"/>
            <p:cNvSpPr/>
            <p:nvPr/>
          </p:nvSpPr>
          <p:spPr>
            <a:xfrm>
              <a:off x="3638550" y="5741987"/>
              <a:ext cx="6191250" cy="581025"/>
            </a:xfrm>
            <a:custGeom>
              <a:avLst/>
              <a:gdLst/>
              <a:ahLst/>
              <a:cxnLst/>
              <a:rect l="l" t="t" r="r" b="b"/>
              <a:pathLst>
                <a:path w="6191250" h="581025">
                  <a:moveTo>
                    <a:pt x="0" y="96837"/>
                  </a:moveTo>
                  <a:lnTo>
                    <a:pt x="7604" y="59144"/>
                  </a:lnTo>
                  <a:lnTo>
                    <a:pt x="28352" y="28363"/>
                  </a:lnTo>
                  <a:lnTo>
                    <a:pt x="59150" y="7610"/>
                  </a:lnTo>
                  <a:lnTo>
                    <a:pt x="96900" y="0"/>
                  </a:lnTo>
                  <a:lnTo>
                    <a:pt x="6094349" y="0"/>
                  </a:lnTo>
                  <a:lnTo>
                    <a:pt x="6132099" y="7610"/>
                  </a:lnTo>
                  <a:lnTo>
                    <a:pt x="6162897" y="28363"/>
                  </a:lnTo>
                  <a:lnTo>
                    <a:pt x="6183645" y="59144"/>
                  </a:lnTo>
                  <a:lnTo>
                    <a:pt x="6191250" y="96837"/>
                  </a:lnTo>
                  <a:lnTo>
                    <a:pt x="6191250" y="484187"/>
                  </a:lnTo>
                  <a:lnTo>
                    <a:pt x="6183645" y="521880"/>
                  </a:lnTo>
                  <a:lnTo>
                    <a:pt x="6162897" y="552661"/>
                  </a:lnTo>
                  <a:lnTo>
                    <a:pt x="6132099" y="573414"/>
                  </a:lnTo>
                  <a:lnTo>
                    <a:pt x="6094349" y="581025"/>
                  </a:lnTo>
                  <a:lnTo>
                    <a:pt x="96900" y="581025"/>
                  </a:lnTo>
                  <a:lnTo>
                    <a:pt x="59150" y="573414"/>
                  </a:lnTo>
                  <a:lnTo>
                    <a:pt x="28352" y="552661"/>
                  </a:lnTo>
                  <a:lnTo>
                    <a:pt x="7604" y="521880"/>
                  </a:lnTo>
                  <a:lnTo>
                    <a:pt x="0" y="484187"/>
                  </a:lnTo>
                  <a:lnTo>
                    <a:pt x="0" y="96837"/>
                  </a:lnTo>
                  <a:close/>
                </a:path>
              </a:pathLst>
            </a:custGeom>
            <a:ln w="12700">
              <a:solidFill>
                <a:srgbClr val="E1EF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5823585" y="2610894"/>
            <a:ext cx="61607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500" b="1" dirty="0">
                <a:solidFill>
                  <a:schemeClr val="bg1"/>
                </a:solidFill>
              </a:rPr>
              <a:t>Понять и оценить показатели, характеризующие развитие конкуренции, удовлетворённость граждан и удовлетворённость участников рынка организацией, прозрачностью всех процессов конкурсного отбора др.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853115" y="3896675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500" b="1" dirty="0">
                <a:solidFill>
                  <a:schemeClr val="bg1"/>
                </a:solidFill>
              </a:rPr>
              <a:t>Максимально популяризовать информацию о социальном заказе, в том числе через Общественную палату Югры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930918" y="4676086"/>
            <a:ext cx="60960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500" b="1" dirty="0">
                <a:solidFill>
                  <a:schemeClr val="bg1"/>
                </a:solidFill>
              </a:rPr>
              <a:t>По итогам первого года сопровождения дать рекомендации по новым услугам, переводимым на новые технологии социальный заказ</a:t>
            </a:r>
          </a:p>
        </p:txBody>
      </p:sp>
      <p:pic>
        <p:nvPicPr>
          <p:cNvPr id="34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694670" y="5512448"/>
            <a:ext cx="1138904" cy="1055992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647700" y="540149"/>
            <a:ext cx="85686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5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"О государственном (муниципальном) социальном заказе на оказание государственных (муниципальных) услуг в социальной сфере"  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9" y="4731234"/>
            <a:ext cx="1684020" cy="1081087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5833745" y="1773237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500" b="1" dirty="0">
                <a:solidFill>
                  <a:schemeClr val="bg1"/>
                </a:solidFill>
              </a:rPr>
              <a:t>Оценивать, как повлияло на качество услуги после запуска новых технологий социального заказа</a:t>
            </a:r>
          </a:p>
        </p:txBody>
      </p:sp>
    </p:spTree>
    <p:extLst>
      <p:ext uri="{BB962C8B-B14F-4D97-AF65-F5344CB8AC3E}">
        <p14:creationId xmlns:p14="http://schemas.microsoft.com/office/powerpoint/2010/main" val="241191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951" y="266396"/>
            <a:ext cx="9606599" cy="663612"/>
          </a:xfrm>
        </p:spPr>
        <p:txBody>
          <a:bodyPr/>
          <a:lstStyle/>
          <a:p>
            <a:pPr algn="ctr"/>
            <a:r>
              <a:rPr lang="ru-RU" sz="2400" b="1" dirty="0"/>
              <a:t>Социальные сети</a:t>
            </a:r>
            <a:br>
              <a:rPr lang="ru-RU" sz="2400" b="1" dirty="0"/>
            </a:br>
            <a:br>
              <a:rPr lang="ru-RU" sz="2400" b="1" dirty="0"/>
            </a:br>
            <a:br>
              <a:rPr lang="ru-RU" sz="2500" b="1" dirty="0"/>
            </a:br>
            <a:endParaRPr lang="ru-RU" sz="25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74520" y="930008"/>
            <a:ext cx="7879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EBEBEB"/>
                </a:solidFill>
                <a:ea typeface="+mj-ea"/>
                <a:cs typeface="+mj-cs"/>
              </a:rPr>
              <a:t>1</a:t>
            </a:r>
            <a:r>
              <a:rPr lang="en-US" sz="2400" b="1">
                <a:solidFill>
                  <a:srgbClr val="EBEBEB"/>
                </a:solidFill>
                <a:ea typeface="+mj-ea"/>
                <a:cs typeface="+mj-cs"/>
              </a:rPr>
              <a:t>408</a:t>
            </a:r>
            <a:r>
              <a:rPr lang="ru-RU" sz="2400" b="1">
                <a:solidFill>
                  <a:srgbClr val="EBEBEB"/>
                </a:solidFill>
                <a:ea typeface="+mj-ea"/>
                <a:cs typeface="+mj-cs"/>
              </a:rPr>
              <a:t> </a:t>
            </a:r>
            <a:r>
              <a:rPr lang="ru-RU" sz="2400" b="1" dirty="0">
                <a:solidFill>
                  <a:srgbClr val="EBEBEB"/>
                </a:solidFill>
                <a:ea typeface="+mj-ea"/>
                <a:cs typeface="+mj-cs"/>
              </a:rPr>
              <a:t>уникальных подписчиков</a:t>
            </a:r>
            <a:br>
              <a:rPr lang="ru-RU" sz="2400" b="1" dirty="0">
                <a:solidFill>
                  <a:srgbClr val="EBEBEB"/>
                </a:solidFill>
                <a:ea typeface="+mj-ea"/>
                <a:cs typeface="+mj-cs"/>
              </a:rPr>
            </a:br>
            <a:endParaRPr lang="ru-RU" sz="2400" b="1" dirty="0">
              <a:solidFill>
                <a:srgbClr val="EBEBEB"/>
              </a:solidFill>
              <a:ea typeface="+mj-ea"/>
              <a:cs typeface="+mj-cs"/>
            </a:endParaRPr>
          </a:p>
        </p:txBody>
      </p:sp>
      <p:pic>
        <p:nvPicPr>
          <p:cNvPr id="6" name="Picture 2" descr="C:\Users\LoparevaEA\Desktop\Лого палаты\на прозрачном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525" y="111791"/>
            <a:ext cx="1653505" cy="52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548" y="2586990"/>
            <a:ext cx="2731770" cy="273177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330" y="2601190"/>
            <a:ext cx="2682239" cy="270232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126299" y="2106285"/>
            <a:ext cx="18053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EBEBEB"/>
                </a:solidFill>
                <a:hlinkClick r:id="rId5"/>
              </a:rPr>
              <a:t>Вконтакте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624194" y="2139525"/>
            <a:ext cx="1576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rgbClr val="EBEBEB"/>
                </a:solidFill>
                <a:hlinkClick r:id="rId6"/>
              </a:rPr>
              <a:t>Telegram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90893" y="2101533"/>
            <a:ext cx="26741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srgbClr val="EBEBEB"/>
                </a:solidFill>
                <a:hlinkClick r:id="rId7"/>
              </a:rPr>
              <a:t>Одноклассники</a:t>
            </a:r>
            <a:endParaRPr lang="ru-RU" sz="2400" b="1" dirty="0">
              <a:solidFill>
                <a:srgbClr val="EBEBEB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993379" y="2760464"/>
            <a:ext cx="4206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https://ok.ru/group/62279581892704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59080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Другая 3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0091FE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</TotalTime>
  <Words>242</Words>
  <Application>Microsoft Office PowerPoint</Application>
  <PresentationFormat>Широкоэкранный</PresentationFormat>
  <Paragraphs>41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 Light</vt:lpstr>
      <vt:lpstr>Century Gothic</vt:lpstr>
      <vt:lpstr>Wingdings 3</vt:lpstr>
      <vt:lpstr>Ион</vt:lpstr>
      <vt:lpstr>                         Общественная палата  Ханты-Мансийского автономного округа – Югры </vt:lpstr>
      <vt:lpstr>VI состав Общественной палаты автономного округа </vt:lpstr>
      <vt:lpstr>  </vt:lpstr>
      <vt:lpstr>Организационная структура Общественной палаты автономного округа</vt:lpstr>
      <vt:lpstr>Презентация PowerPoint</vt:lpstr>
      <vt:lpstr>Презентация PowerPoint</vt:lpstr>
      <vt:lpstr>Апробация Федерального закона от 13.07.2020г. № 189 -ФЗ </vt:lpstr>
      <vt:lpstr>Социальные сети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ОТЧЕТ казенного учреждения Ханты-Мансийского  автономного округа - Югры "Аппарат Общественной палаты Ханты-Мансийского автономного округа - Югры"  за 2021 год </dc:title>
  <dc:creator>Заболотская Любовь Николаевна</dc:creator>
  <cp:lastModifiedBy>Ольга Сидорова</cp:lastModifiedBy>
  <cp:revision>38</cp:revision>
  <cp:lastPrinted>2022-03-29T05:56:40Z</cp:lastPrinted>
  <dcterms:created xsi:type="dcterms:W3CDTF">2022-03-28T10:59:51Z</dcterms:created>
  <dcterms:modified xsi:type="dcterms:W3CDTF">2022-03-30T12:48:17Z</dcterms:modified>
</cp:coreProperties>
</file>