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5" r:id="rId3"/>
    <p:sldId id="286" r:id="rId4"/>
    <p:sldId id="287" r:id="rId5"/>
    <p:sldId id="288" r:id="rId6"/>
    <p:sldId id="289" r:id="rId7"/>
    <p:sldId id="278" r:id="rId8"/>
  </p:sldIdLst>
  <p:sldSz cx="10080625" cy="567055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86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0000"/>
    <a:srgbClr val="FF0000"/>
    <a:srgbClr val="99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110" autoAdjust="0"/>
  </p:normalViewPr>
  <p:slideViewPr>
    <p:cSldViewPr>
      <p:cViewPr varScale="1">
        <p:scale>
          <a:sx n="84" d="100"/>
          <a:sy n="84" d="100"/>
        </p:scale>
        <p:origin x="924" y="90"/>
      </p:cViewPr>
      <p:guideLst>
        <p:guide orient="horz" pos="1786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A9C404-ACC3-4A8F-807A-F1181BB07A4E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3F3F5D-7A51-4A55-8BC7-3A6D5541A6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41451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73015-EEA4-413D-AEA7-D5EF3E0F0278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5900" y="801688"/>
            <a:ext cx="7127875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BB411-2E6C-4977-B8A7-7E1030609B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1747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BB411-2E6C-4977-B8A7-7E1030609B6F}" type="slidenum">
              <a:rPr lang="ru-RU" smtClean="0"/>
              <a:t>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011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BB411-2E6C-4977-B8A7-7E1030609B6F}" type="slidenum">
              <a:rPr lang="ru-RU" smtClean="0"/>
              <a:t>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0113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BB411-2E6C-4977-B8A7-7E1030609B6F}" type="slidenum">
              <a:rPr lang="ru-RU" smtClean="0"/>
              <a:t>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0113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BB411-2E6C-4977-B8A7-7E1030609B6F}" type="slidenum">
              <a:rPr lang="ru-RU" smtClean="0"/>
              <a:t>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0113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BB411-2E6C-4977-B8A7-7E1030609B6F}" type="slidenum">
              <a:rPr lang="ru-RU" smtClean="0"/>
              <a:t>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011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0" y="2062440"/>
            <a:ext cx="10075680" cy="39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</p:sp>
      <p:sp>
        <p:nvSpPr>
          <p:cNvPr id="39" name="CustomShape 2"/>
          <p:cNvSpPr/>
          <p:nvPr/>
        </p:nvSpPr>
        <p:spPr>
          <a:xfrm>
            <a:off x="0" y="0"/>
            <a:ext cx="10075680" cy="2058480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</p:sp>
      <p:pic>
        <p:nvPicPr>
          <p:cNvPr id="40" name="Рисунок 3"/>
          <p:cNvPicPr/>
          <p:nvPr/>
        </p:nvPicPr>
        <p:blipFill>
          <a:blip r:embed="rId2"/>
          <a:stretch/>
        </p:blipFill>
        <p:spPr>
          <a:xfrm>
            <a:off x="6840" y="5400000"/>
            <a:ext cx="10068480" cy="270360"/>
          </a:xfrm>
          <a:prstGeom prst="rect">
            <a:avLst/>
          </a:prstGeom>
          <a:ln>
            <a:noFill/>
          </a:ln>
        </p:spPr>
      </p:pic>
      <p:sp>
        <p:nvSpPr>
          <p:cNvPr id="41" name="CustomShape 3"/>
          <p:cNvSpPr/>
          <p:nvPr/>
        </p:nvSpPr>
        <p:spPr>
          <a:xfrm>
            <a:off x="509760" y="2907360"/>
            <a:ext cx="9135360" cy="10757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200" b="1" strike="noStrike" spc="-1" dirty="0" smtClean="0">
                <a:solidFill>
                  <a:srgbClr val="2F5597"/>
                </a:solidFill>
                <a:latin typeface="Akrobat Bold"/>
                <a:ea typeface="DejaVu Sans"/>
              </a:rPr>
              <a:t>Федеральная государственная поддержка </a:t>
            </a:r>
            <a:br>
              <a:rPr lang="ru-RU" sz="3200" b="1" strike="noStrike" spc="-1" dirty="0" smtClean="0">
                <a:solidFill>
                  <a:srgbClr val="2F5597"/>
                </a:solidFill>
                <a:latin typeface="Akrobat Bold"/>
                <a:ea typeface="DejaVu Sans"/>
              </a:rPr>
            </a:br>
            <a:r>
              <a:rPr lang="ru-RU" sz="3200" b="1" strike="noStrike" spc="-1" dirty="0" smtClean="0">
                <a:solidFill>
                  <a:srgbClr val="2F5597"/>
                </a:solidFill>
                <a:latin typeface="Akrobat Bold"/>
                <a:ea typeface="DejaVu Sans"/>
              </a:rPr>
              <a:t>в сфере туризма в 2022 году</a:t>
            </a:r>
            <a:endParaRPr lang="ru-RU" sz="3200" b="0" strike="noStrike" spc="-1" dirty="0">
              <a:latin typeface="Arial"/>
            </a:endParaRPr>
          </a:p>
        </p:txBody>
      </p:sp>
      <p:pic>
        <p:nvPicPr>
          <p:cNvPr id="42" name="Рисунок 2"/>
          <p:cNvPicPr/>
          <p:nvPr/>
        </p:nvPicPr>
        <p:blipFill>
          <a:blip r:embed="rId3"/>
          <a:stretch/>
        </p:blipFill>
        <p:spPr>
          <a:xfrm>
            <a:off x="3888360" y="99000"/>
            <a:ext cx="2014200" cy="18392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0" y="457200"/>
            <a:ext cx="10075680" cy="39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</p:sp>
      <p:sp>
        <p:nvSpPr>
          <p:cNvPr id="44" name="CustomShape 2"/>
          <p:cNvSpPr/>
          <p:nvPr/>
        </p:nvSpPr>
        <p:spPr>
          <a:xfrm>
            <a:off x="9486360" y="5302440"/>
            <a:ext cx="588960" cy="26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" name="CustomShape 3"/>
          <p:cNvSpPr/>
          <p:nvPr/>
        </p:nvSpPr>
        <p:spPr>
          <a:xfrm>
            <a:off x="4960574" y="183960"/>
            <a:ext cx="4819546" cy="2601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100" spc="-1" dirty="0" smtClean="0">
                <a:solidFill>
                  <a:srgbClr val="AFABAB"/>
                </a:solidFill>
                <a:latin typeface="Akrobat"/>
              </a:rPr>
              <a:t>Федеральная государственная </a:t>
            </a:r>
            <a:r>
              <a:rPr lang="ru-RU" sz="1100" spc="-1" dirty="0">
                <a:solidFill>
                  <a:srgbClr val="AFABAB"/>
                </a:solidFill>
                <a:latin typeface="Akrobat"/>
              </a:rPr>
              <a:t>поддержка </a:t>
            </a:r>
            <a:r>
              <a:rPr lang="ru-RU" sz="1100" spc="-1" dirty="0" smtClean="0">
                <a:solidFill>
                  <a:srgbClr val="AFABAB"/>
                </a:solidFill>
                <a:latin typeface="Akrobat"/>
              </a:rPr>
              <a:t> в сфере туризма</a:t>
            </a:r>
            <a:endParaRPr lang="ru-RU" sz="1100" spc="-1" dirty="0">
              <a:solidFill>
                <a:srgbClr val="AFABAB"/>
              </a:solidFill>
              <a:latin typeface="Akrobat"/>
            </a:endParaRPr>
          </a:p>
        </p:txBody>
      </p:sp>
      <p:sp>
        <p:nvSpPr>
          <p:cNvPr id="46" name="CustomShape 4"/>
          <p:cNvSpPr/>
          <p:nvPr/>
        </p:nvSpPr>
        <p:spPr>
          <a:xfrm>
            <a:off x="1243836" y="785087"/>
            <a:ext cx="8404988" cy="90417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2400" b="1" spc="-1" dirty="0">
                <a:solidFill>
                  <a:srgbClr val="203864"/>
                </a:solidFill>
                <a:latin typeface="Akrobat Bold"/>
                <a:ea typeface="DejaVu Sans"/>
              </a:rPr>
              <a:t>М</a:t>
            </a:r>
            <a:r>
              <a:rPr lang="ru-RU" sz="2400" b="1" spc="-1" dirty="0" smtClean="0">
                <a:solidFill>
                  <a:srgbClr val="203864"/>
                </a:solidFill>
                <a:latin typeface="Akrobat Bold"/>
                <a:ea typeface="DejaVu Sans"/>
              </a:rPr>
              <a:t>еры государственной поддержки Ростуризма субъектов Российской Федерации </a:t>
            </a:r>
            <a:endParaRPr lang="ru-RU" sz="2400" b="1" spc="-1" dirty="0">
              <a:solidFill>
                <a:srgbClr val="203864"/>
              </a:solidFill>
              <a:latin typeface="Akrobat Bold"/>
              <a:ea typeface="DejaVu Sans"/>
            </a:endParaRPr>
          </a:p>
        </p:txBody>
      </p:sp>
      <p:pic>
        <p:nvPicPr>
          <p:cNvPr id="47" name="Рисунок 87"/>
          <p:cNvPicPr/>
          <p:nvPr/>
        </p:nvPicPr>
        <p:blipFill>
          <a:blip r:embed="rId3"/>
          <a:stretch/>
        </p:blipFill>
        <p:spPr>
          <a:xfrm>
            <a:off x="272324" y="129431"/>
            <a:ext cx="971512" cy="835920"/>
          </a:xfrm>
          <a:prstGeom prst="rect">
            <a:avLst/>
          </a:prstGeom>
          <a:ln>
            <a:noFill/>
          </a:ln>
        </p:spPr>
      </p:pic>
      <p:sp>
        <p:nvSpPr>
          <p:cNvPr id="9" name="CustomShape 2"/>
          <p:cNvSpPr/>
          <p:nvPr/>
        </p:nvSpPr>
        <p:spPr>
          <a:xfrm>
            <a:off x="9486360" y="5302440"/>
            <a:ext cx="588960" cy="27554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strike="noStrike" spc="-1" dirty="0" smtClean="0">
                <a:solidFill>
                  <a:srgbClr val="4472C4"/>
                </a:solidFill>
                <a:latin typeface="Akrobat"/>
                <a:ea typeface="DejaVu Sans"/>
              </a:rPr>
              <a:t>- 2 -</a:t>
            </a:r>
            <a:endParaRPr lang="ru-RU" sz="1200" strike="noStrike" spc="-1" dirty="0">
              <a:latin typeface="Arial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2324" y="2086687"/>
            <a:ext cx="93765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spc="-1" dirty="0" smtClean="0">
                <a:solidFill>
                  <a:srgbClr val="203864"/>
                </a:solidFill>
                <a:latin typeface="Akrobat Bold"/>
              </a:rPr>
              <a:t>- государственная поддержка развития инфраструктуры туризма;</a:t>
            </a:r>
            <a:endParaRPr lang="ru-RU" sz="2000" spc="-1" dirty="0">
              <a:solidFill>
                <a:srgbClr val="203864"/>
              </a:solidFill>
              <a:latin typeface="Akrobat Bold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9681" y="2791733"/>
            <a:ext cx="93765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spc="-1" dirty="0" smtClean="0">
                <a:solidFill>
                  <a:srgbClr val="203864"/>
                </a:solidFill>
                <a:latin typeface="Akrobat Bold"/>
              </a:rPr>
              <a:t>- поддержка общественных инициатив на создание модульных некапитальных средств размещения (кемпингов и </a:t>
            </a:r>
            <a:r>
              <a:rPr lang="ru-RU" sz="2000" spc="-1" dirty="0" err="1" smtClean="0">
                <a:solidFill>
                  <a:srgbClr val="203864"/>
                </a:solidFill>
                <a:latin typeface="Akrobat Bold"/>
              </a:rPr>
              <a:t>автокемпингов</a:t>
            </a:r>
            <a:r>
              <a:rPr lang="ru-RU" sz="2000" spc="-1" dirty="0" smtClean="0">
                <a:solidFill>
                  <a:srgbClr val="203864"/>
                </a:solidFill>
                <a:latin typeface="Akrobat Bold"/>
              </a:rPr>
              <a:t>);</a:t>
            </a:r>
            <a:endParaRPr lang="ru-RU" sz="2000" spc="-1" dirty="0">
              <a:solidFill>
                <a:srgbClr val="203864"/>
              </a:solidFill>
              <a:latin typeface="Akrobat Bold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72324" y="3771379"/>
            <a:ext cx="93765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spc="-1" dirty="0" smtClean="0">
                <a:solidFill>
                  <a:srgbClr val="203864"/>
                </a:solidFill>
                <a:latin typeface="Akrobat Bold"/>
              </a:rPr>
              <a:t>- поддержка реализации общественных инициатив, направленных на развитие туристической инфраструктуры.</a:t>
            </a:r>
            <a:endParaRPr lang="ru-RU" sz="2000" spc="-1" dirty="0">
              <a:solidFill>
                <a:srgbClr val="203864"/>
              </a:solidFill>
              <a:latin typeface="Akrobat Bold"/>
            </a:endParaRPr>
          </a:p>
        </p:txBody>
      </p:sp>
    </p:spTree>
    <p:extLst>
      <p:ext uri="{BB962C8B-B14F-4D97-AF65-F5344CB8AC3E}">
        <p14:creationId xmlns:p14="http://schemas.microsoft.com/office/powerpoint/2010/main" val="3826767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0" y="457200"/>
            <a:ext cx="10075680" cy="39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</p:sp>
      <p:sp>
        <p:nvSpPr>
          <p:cNvPr id="44" name="CustomShape 2"/>
          <p:cNvSpPr/>
          <p:nvPr/>
        </p:nvSpPr>
        <p:spPr>
          <a:xfrm>
            <a:off x="9486360" y="5302440"/>
            <a:ext cx="588960" cy="26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" name="CustomShape 3"/>
          <p:cNvSpPr/>
          <p:nvPr/>
        </p:nvSpPr>
        <p:spPr>
          <a:xfrm>
            <a:off x="4248224" y="183960"/>
            <a:ext cx="5531896" cy="2601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r"/>
            <a:r>
              <a:rPr lang="ru-RU" sz="1100" spc="-1" dirty="0">
                <a:solidFill>
                  <a:srgbClr val="AFABAB"/>
                </a:solidFill>
                <a:latin typeface="Akrobat"/>
              </a:rPr>
              <a:t>Федеральная государственная поддержка  в сфере </a:t>
            </a:r>
            <a:r>
              <a:rPr lang="ru-RU" sz="1100" spc="-1" dirty="0" smtClean="0">
                <a:solidFill>
                  <a:srgbClr val="AFABAB"/>
                </a:solidFill>
                <a:latin typeface="Akrobat"/>
              </a:rPr>
              <a:t>туризма</a:t>
            </a:r>
            <a:endParaRPr lang="ru-RU" sz="1100" spc="-1" dirty="0">
              <a:solidFill>
                <a:srgbClr val="AFABAB"/>
              </a:solidFill>
              <a:latin typeface="Akrobat"/>
            </a:endParaRPr>
          </a:p>
        </p:txBody>
      </p:sp>
      <p:sp>
        <p:nvSpPr>
          <p:cNvPr id="46" name="CustomShape 4"/>
          <p:cNvSpPr/>
          <p:nvPr/>
        </p:nvSpPr>
        <p:spPr>
          <a:xfrm>
            <a:off x="930304" y="498116"/>
            <a:ext cx="9145016" cy="47944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r">
              <a:lnSpc>
                <a:spcPct val="115000"/>
              </a:lnSpc>
            </a:pPr>
            <a:r>
              <a:rPr lang="ru-RU" sz="2400" b="1" spc="-1" dirty="0" smtClean="0">
                <a:solidFill>
                  <a:srgbClr val="203864"/>
                </a:solidFill>
                <a:latin typeface="Akrobat Bold"/>
              </a:rPr>
              <a:t>Поддержка </a:t>
            </a:r>
            <a:r>
              <a:rPr lang="ru-RU" sz="2400" b="1" spc="-1" dirty="0">
                <a:solidFill>
                  <a:srgbClr val="203864"/>
                </a:solidFill>
                <a:latin typeface="Akrobat Bold"/>
              </a:rPr>
              <a:t>развития инфраструктуры </a:t>
            </a:r>
            <a:r>
              <a:rPr lang="ru-RU" sz="2400" b="1" spc="-1" dirty="0" smtClean="0">
                <a:solidFill>
                  <a:srgbClr val="203864"/>
                </a:solidFill>
                <a:latin typeface="Akrobat Bold"/>
              </a:rPr>
              <a:t>туризма</a:t>
            </a:r>
            <a:endParaRPr lang="ru-RU" sz="2400" b="1" spc="-1" dirty="0">
              <a:solidFill>
                <a:srgbClr val="203864"/>
              </a:solidFill>
              <a:latin typeface="Akrobat Bold"/>
            </a:endParaRPr>
          </a:p>
        </p:txBody>
      </p:sp>
      <p:pic>
        <p:nvPicPr>
          <p:cNvPr id="47" name="Рисунок 87"/>
          <p:cNvPicPr/>
          <p:nvPr/>
        </p:nvPicPr>
        <p:blipFill>
          <a:blip r:embed="rId3"/>
          <a:stretch/>
        </p:blipFill>
        <p:spPr>
          <a:xfrm>
            <a:off x="272324" y="129431"/>
            <a:ext cx="971512" cy="835920"/>
          </a:xfrm>
          <a:prstGeom prst="rect">
            <a:avLst/>
          </a:prstGeom>
          <a:ln>
            <a:noFill/>
          </a:ln>
        </p:spPr>
      </p:pic>
      <p:sp>
        <p:nvSpPr>
          <p:cNvPr id="9" name="CustomShape 2"/>
          <p:cNvSpPr/>
          <p:nvPr/>
        </p:nvSpPr>
        <p:spPr>
          <a:xfrm>
            <a:off x="9486360" y="5302440"/>
            <a:ext cx="588960" cy="27554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strike="noStrike" spc="-1" dirty="0" smtClean="0">
                <a:solidFill>
                  <a:srgbClr val="4472C4"/>
                </a:solidFill>
                <a:latin typeface="Akrobat"/>
                <a:ea typeface="DejaVu Sans"/>
              </a:rPr>
              <a:t>- 3 -</a:t>
            </a:r>
            <a:endParaRPr lang="ru-RU" sz="1200" strike="noStrike" spc="-1" dirty="0">
              <a:latin typeface="Arial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5529" y="1444503"/>
            <a:ext cx="10080625" cy="4232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spc="-1" dirty="0" smtClean="0">
                <a:solidFill>
                  <a:srgbClr val="203864"/>
                </a:solidFill>
                <a:latin typeface="Akrobat Bold"/>
              </a:rPr>
              <a:t>1. Приобретение туристического оборудования </a:t>
            </a:r>
          </a:p>
          <a:p>
            <a:pPr algn="just"/>
            <a:r>
              <a:rPr lang="ru-RU" sz="1400" spc="-1" dirty="0" smtClean="0">
                <a:solidFill>
                  <a:srgbClr val="203864"/>
                </a:solidFill>
                <a:latin typeface="Akrobat Bold"/>
              </a:rPr>
              <a:t>- в </a:t>
            </a:r>
            <a:r>
              <a:rPr lang="ru-RU" sz="1400" spc="-1" dirty="0">
                <a:solidFill>
                  <a:srgbClr val="203864"/>
                </a:solidFill>
                <a:latin typeface="Akrobat Bold"/>
              </a:rPr>
              <a:t>целях обеспечения эксплуатации туристских объектов, объектов туристского показа, объектов развлекательной инфраструктуры, приобретение оборудования для туристских информационных центров, пунктов проката, включая детские развлекательные </a:t>
            </a:r>
            <a:r>
              <a:rPr lang="ru-RU" sz="1400" spc="-1" dirty="0" smtClean="0">
                <a:solidFill>
                  <a:srgbClr val="203864"/>
                </a:solidFill>
                <a:latin typeface="Akrobat Bold"/>
              </a:rPr>
              <a:t>комплексы.</a:t>
            </a:r>
          </a:p>
          <a:p>
            <a:pPr algn="just"/>
            <a:r>
              <a:rPr lang="ru-RU" sz="1600" b="1" spc="-1" dirty="0">
                <a:solidFill>
                  <a:srgbClr val="203864"/>
                </a:solidFill>
                <a:latin typeface="Akrobat Bold"/>
              </a:rPr>
              <a:t>2. Организация круглогодичного функционирования и расширение доступности плавательных бассейнов</a:t>
            </a:r>
          </a:p>
          <a:p>
            <a:pPr algn="just"/>
            <a:r>
              <a:rPr lang="ru-RU" sz="1400" spc="-1" dirty="0" smtClean="0">
                <a:solidFill>
                  <a:srgbClr val="203864"/>
                </a:solidFill>
                <a:latin typeface="Akrobat Bold"/>
              </a:rPr>
              <a:t>- приобретение </a:t>
            </a:r>
            <a:r>
              <a:rPr lang="ru-RU" sz="1400" spc="-1" dirty="0">
                <a:solidFill>
                  <a:srgbClr val="203864"/>
                </a:solidFill>
                <a:latin typeface="Akrobat Bold"/>
              </a:rPr>
              <a:t>систем подогрева, теплообменных устройств, приобретение мобильных погружных устройств для лиц с ограниченными возможностям здоровья</a:t>
            </a:r>
            <a:r>
              <a:rPr lang="ru-RU" sz="1400" spc="-1" dirty="0" smtClean="0">
                <a:solidFill>
                  <a:srgbClr val="203864"/>
                </a:solidFill>
                <a:latin typeface="Akrobat Bold"/>
              </a:rPr>
              <a:t>.</a:t>
            </a:r>
          </a:p>
          <a:p>
            <a:pPr algn="just"/>
            <a:r>
              <a:rPr lang="ru-RU" sz="1600" b="1" spc="-1" dirty="0">
                <a:solidFill>
                  <a:srgbClr val="203864"/>
                </a:solidFill>
                <a:latin typeface="Akrobat Bold"/>
              </a:rPr>
              <a:t>3. Организация круглогодичного функционирования и расширение доступности плавательных бассейнов</a:t>
            </a:r>
          </a:p>
          <a:p>
            <a:pPr algn="just"/>
            <a:r>
              <a:rPr lang="ru-RU" sz="1400" spc="-1" dirty="0" smtClean="0">
                <a:solidFill>
                  <a:srgbClr val="203864"/>
                </a:solidFill>
                <a:latin typeface="Akrobat Bold"/>
              </a:rPr>
              <a:t>- приобретение </a:t>
            </a:r>
            <a:r>
              <a:rPr lang="ru-RU" sz="1400" spc="-1" dirty="0">
                <a:solidFill>
                  <a:srgbClr val="203864"/>
                </a:solidFill>
                <a:latin typeface="Akrobat Bold"/>
              </a:rPr>
              <a:t>систем подогрева, теплообменных устройств, приобретение мобильных погружных устройств для лиц с ограниченными возможностям здоровья</a:t>
            </a:r>
            <a:r>
              <a:rPr lang="ru-RU" sz="1400" spc="-1" dirty="0" smtClean="0">
                <a:solidFill>
                  <a:srgbClr val="203864"/>
                </a:solidFill>
                <a:latin typeface="Akrobat Bold"/>
              </a:rPr>
              <a:t>.</a:t>
            </a:r>
          </a:p>
          <a:p>
            <a:pPr algn="just"/>
            <a:r>
              <a:rPr lang="ru-RU" sz="1600" b="1" spc="-1" dirty="0">
                <a:solidFill>
                  <a:srgbClr val="203864"/>
                </a:solidFill>
                <a:latin typeface="Akrobat Bold"/>
              </a:rPr>
              <a:t>4. Разработка новых туристских маршрутов </a:t>
            </a:r>
          </a:p>
          <a:p>
            <a:pPr algn="just"/>
            <a:r>
              <a:rPr lang="ru-RU" sz="1400" spc="-1" dirty="0">
                <a:solidFill>
                  <a:srgbClr val="203864"/>
                </a:solidFill>
                <a:latin typeface="Akrobat Bold"/>
              </a:rPr>
              <a:t>- включая маркировку, навигацию, обеспечение безопасности, организацию выделенных зон отдыха</a:t>
            </a:r>
          </a:p>
          <a:p>
            <a:pPr algn="just"/>
            <a:r>
              <a:rPr lang="ru-RU" sz="1600" b="1" spc="-1" dirty="0" smtClean="0">
                <a:solidFill>
                  <a:srgbClr val="203864"/>
                </a:solidFill>
                <a:latin typeface="Akrobat Bold"/>
              </a:rPr>
              <a:t>5</a:t>
            </a:r>
            <a:r>
              <a:rPr lang="ru-RU" sz="1600" b="1" spc="-1" dirty="0">
                <a:solidFill>
                  <a:srgbClr val="203864"/>
                </a:solidFill>
                <a:latin typeface="Akrobat Bold"/>
              </a:rPr>
              <a:t>. </a:t>
            </a:r>
            <a:r>
              <a:rPr lang="ru-RU" sz="1600" b="1" spc="-1" dirty="0" smtClean="0">
                <a:solidFill>
                  <a:srgbClr val="203864"/>
                </a:solidFill>
                <a:latin typeface="Akrobat Bold"/>
              </a:rPr>
              <a:t>Реализация </a:t>
            </a:r>
            <a:r>
              <a:rPr lang="ru-RU" sz="1600" b="1" spc="-1" dirty="0">
                <a:solidFill>
                  <a:srgbClr val="203864"/>
                </a:solidFill>
                <a:latin typeface="Akrobat Bold"/>
              </a:rPr>
              <a:t>проектов, направленных на создание и развитие доступной туристской среды для людей с </a:t>
            </a:r>
            <a:r>
              <a:rPr lang="ru-RU" sz="1600" b="1" spc="-1" dirty="0" smtClean="0">
                <a:solidFill>
                  <a:srgbClr val="203864"/>
                </a:solidFill>
                <a:latin typeface="Akrobat Bold"/>
              </a:rPr>
              <a:t>ОВЗ, </a:t>
            </a:r>
            <a:r>
              <a:rPr lang="ru-RU" sz="1600" b="1" spc="-1" dirty="0">
                <a:solidFill>
                  <a:srgbClr val="203864"/>
                </a:solidFill>
                <a:latin typeface="Akrobat Bold"/>
              </a:rPr>
              <a:t>стимулирование развития инклюзивного туризма</a:t>
            </a:r>
          </a:p>
          <a:p>
            <a:pPr algn="just"/>
            <a:r>
              <a:rPr lang="ru-RU" sz="1400" spc="-1" dirty="0">
                <a:solidFill>
                  <a:srgbClr val="203864"/>
                </a:solidFill>
                <a:latin typeface="Akrobat Bold"/>
              </a:rPr>
              <a:t>- оборудование пандусов, подъемников, адаптационные работы и иные мероприятия по созданию </a:t>
            </a:r>
            <a:r>
              <a:rPr lang="ru-RU" sz="1400" spc="-1" dirty="0" err="1">
                <a:solidFill>
                  <a:srgbClr val="203864"/>
                </a:solidFill>
                <a:latin typeface="Akrobat Bold"/>
              </a:rPr>
              <a:t>безбарьерной</a:t>
            </a:r>
            <a:r>
              <a:rPr lang="ru-RU" sz="1400" spc="-1" dirty="0">
                <a:solidFill>
                  <a:srgbClr val="203864"/>
                </a:solidFill>
                <a:latin typeface="Akrobat Bold"/>
              </a:rPr>
              <a:t> среды, среды для инвалидов по зрению и </a:t>
            </a:r>
            <a:r>
              <a:rPr lang="ru-RU" sz="1400" spc="-1" dirty="0" smtClean="0">
                <a:solidFill>
                  <a:srgbClr val="203864"/>
                </a:solidFill>
                <a:latin typeface="Akrobat Bold"/>
              </a:rPr>
              <a:t>слуху</a:t>
            </a:r>
            <a:endParaRPr lang="ru-RU" sz="1400" spc="-1" dirty="0">
              <a:solidFill>
                <a:srgbClr val="203864"/>
              </a:solidFill>
              <a:latin typeface="Akrobat Bold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32315" y="1072948"/>
            <a:ext cx="753638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B00000"/>
                </a:solidFill>
              </a:rPr>
              <a:t>Получатели: ООО и ИП.     Максимальная </a:t>
            </a:r>
            <a:r>
              <a:rPr lang="ru-RU" sz="1400" dirty="0">
                <a:solidFill>
                  <a:srgbClr val="B00000"/>
                </a:solidFill>
              </a:rPr>
              <a:t>сумма гранта – 3,0 млн. руб. </a:t>
            </a:r>
          </a:p>
        </p:txBody>
      </p:sp>
    </p:spTree>
    <p:extLst>
      <p:ext uri="{BB962C8B-B14F-4D97-AF65-F5344CB8AC3E}">
        <p14:creationId xmlns:p14="http://schemas.microsoft.com/office/powerpoint/2010/main" val="1601131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0" y="457200"/>
            <a:ext cx="10075680" cy="39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</p:sp>
      <p:sp>
        <p:nvSpPr>
          <p:cNvPr id="44" name="CustomShape 2"/>
          <p:cNvSpPr/>
          <p:nvPr/>
        </p:nvSpPr>
        <p:spPr>
          <a:xfrm>
            <a:off x="9486360" y="5302440"/>
            <a:ext cx="588960" cy="26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" name="CustomShape 3"/>
          <p:cNvSpPr/>
          <p:nvPr/>
        </p:nvSpPr>
        <p:spPr>
          <a:xfrm>
            <a:off x="5122220" y="183960"/>
            <a:ext cx="4657900" cy="2601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100" spc="-1" dirty="0">
                <a:solidFill>
                  <a:srgbClr val="AFABAB"/>
                </a:solidFill>
                <a:latin typeface="Akrobat"/>
              </a:rPr>
              <a:t>Федеральная государственная поддержка  в </a:t>
            </a:r>
            <a:r>
              <a:rPr lang="ru-RU" sz="1100" spc="-1" dirty="0" smtClean="0">
                <a:solidFill>
                  <a:srgbClr val="AFABAB"/>
                </a:solidFill>
                <a:latin typeface="Akrobat"/>
              </a:rPr>
              <a:t>сфере туризма</a:t>
            </a:r>
            <a:endParaRPr lang="ru-RU" sz="1100" spc="-1" dirty="0">
              <a:solidFill>
                <a:srgbClr val="AFABAB"/>
              </a:solidFill>
              <a:latin typeface="Akrobat"/>
            </a:endParaRPr>
          </a:p>
        </p:txBody>
      </p:sp>
      <p:sp>
        <p:nvSpPr>
          <p:cNvPr id="46" name="CustomShape 4"/>
          <p:cNvSpPr/>
          <p:nvPr/>
        </p:nvSpPr>
        <p:spPr>
          <a:xfrm>
            <a:off x="930304" y="498116"/>
            <a:ext cx="9145016" cy="13289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r">
              <a:lnSpc>
                <a:spcPct val="115000"/>
              </a:lnSpc>
            </a:pPr>
            <a:r>
              <a:rPr lang="ru-RU" sz="2400" b="1" spc="-1" dirty="0">
                <a:solidFill>
                  <a:srgbClr val="203864"/>
                </a:solidFill>
                <a:latin typeface="Akrobat Bold"/>
              </a:rPr>
              <a:t>Поддержка общественных инициатив на создание модульных некапитальных средств размещения (кемпингов и </a:t>
            </a:r>
            <a:r>
              <a:rPr lang="ru-RU" sz="2400" b="1" spc="-1" dirty="0" err="1">
                <a:solidFill>
                  <a:srgbClr val="203864"/>
                </a:solidFill>
                <a:latin typeface="Akrobat Bold"/>
              </a:rPr>
              <a:t>автокемпингов</a:t>
            </a:r>
            <a:r>
              <a:rPr lang="ru-RU" sz="2400" b="1" spc="-1" dirty="0">
                <a:solidFill>
                  <a:srgbClr val="203864"/>
                </a:solidFill>
                <a:latin typeface="Akrobat Bold"/>
              </a:rPr>
              <a:t>);</a:t>
            </a:r>
          </a:p>
        </p:txBody>
      </p:sp>
      <p:pic>
        <p:nvPicPr>
          <p:cNvPr id="47" name="Рисунок 87"/>
          <p:cNvPicPr/>
          <p:nvPr/>
        </p:nvPicPr>
        <p:blipFill>
          <a:blip r:embed="rId3"/>
          <a:stretch/>
        </p:blipFill>
        <p:spPr>
          <a:xfrm>
            <a:off x="272324" y="129431"/>
            <a:ext cx="971512" cy="835920"/>
          </a:xfrm>
          <a:prstGeom prst="rect">
            <a:avLst/>
          </a:prstGeom>
          <a:ln>
            <a:noFill/>
          </a:ln>
        </p:spPr>
      </p:pic>
      <p:sp>
        <p:nvSpPr>
          <p:cNvPr id="9" name="CustomShape 2"/>
          <p:cNvSpPr/>
          <p:nvPr/>
        </p:nvSpPr>
        <p:spPr>
          <a:xfrm>
            <a:off x="9486360" y="5302440"/>
            <a:ext cx="588960" cy="27554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strike="noStrike" spc="-1" dirty="0" smtClean="0">
                <a:solidFill>
                  <a:srgbClr val="4472C4"/>
                </a:solidFill>
                <a:latin typeface="Akrobat"/>
                <a:ea typeface="DejaVu Sans"/>
              </a:rPr>
              <a:t>- 4 -</a:t>
            </a:r>
            <a:endParaRPr lang="ru-RU" sz="1200" strike="noStrike" spc="-1" dirty="0">
              <a:latin typeface="Arial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8080" y="2259211"/>
            <a:ext cx="872828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pc="-1" dirty="0" smtClean="0">
                <a:solidFill>
                  <a:srgbClr val="203864"/>
                </a:solidFill>
                <a:latin typeface="Akrobat Bold"/>
              </a:rPr>
              <a:t>Создание модульных некапитальных средств размещения;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pc="-1" dirty="0" smtClean="0">
                <a:solidFill>
                  <a:srgbClr val="203864"/>
                </a:solidFill>
                <a:latin typeface="Akrobat Bold"/>
              </a:rPr>
              <a:t>Создание кемпинга, объекта кемпинг-размещение, питча, </a:t>
            </a:r>
            <a:r>
              <a:rPr lang="ru-RU" spc="-1" dirty="0" err="1" smtClean="0">
                <a:solidFill>
                  <a:srgbClr val="203864"/>
                </a:solidFill>
                <a:latin typeface="Akrobat Bold"/>
              </a:rPr>
              <a:t>кемпстоянки</a:t>
            </a:r>
            <a:r>
              <a:rPr lang="ru-RU" spc="-1" dirty="0" smtClean="0">
                <a:solidFill>
                  <a:srgbClr val="203864"/>
                </a:solidFill>
                <a:latin typeface="Akrobat Bold"/>
              </a:rPr>
              <a:t>;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pc="-1" dirty="0" smtClean="0">
                <a:solidFill>
                  <a:srgbClr val="203864"/>
                </a:solidFill>
                <a:latin typeface="Akrobat Bold"/>
              </a:rPr>
              <a:t>Приобретение кемпинговых палаток и других видов оборудования, используемого для организации пребывания (ночлега);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pc="-1" dirty="0" smtClean="0">
                <a:solidFill>
                  <a:srgbClr val="203864"/>
                </a:solidFill>
                <a:latin typeface="Akrobat Bold"/>
              </a:rPr>
              <a:t>Обустройство жилой и рекреационной зоны кемпинга, оборудование санитарных узлов (место общего пользования);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pc="-1" dirty="0" smtClean="0">
                <a:solidFill>
                  <a:srgbClr val="203864"/>
                </a:solidFill>
                <a:latin typeface="Akrobat Bold"/>
              </a:rPr>
              <a:t>Обеспечение доступа для лиц с ограниченными возможностями здоровья, создание системы визуальной информации и навигации.</a:t>
            </a:r>
            <a:endParaRPr lang="ru-RU" spc="-1" dirty="0">
              <a:solidFill>
                <a:srgbClr val="203864"/>
              </a:solidFill>
              <a:latin typeface="Akrobat Bold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3900" y="1776441"/>
            <a:ext cx="753638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B00000"/>
                </a:solidFill>
              </a:rPr>
              <a:t>Получатели: ООО и ИП.    Максимальная </a:t>
            </a:r>
            <a:r>
              <a:rPr lang="ru-RU" sz="1400" dirty="0">
                <a:solidFill>
                  <a:srgbClr val="B00000"/>
                </a:solidFill>
              </a:rPr>
              <a:t>сумма гранта – </a:t>
            </a:r>
            <a:r>
              <a:rPr lang="ru-RU" sz="1400" dirty="0" smtClean="0">
                <a:solidFill>
                  <a:srgbClr val="B00000"/>
                </a:solidFill>
              </a:rPr>
              <a:t>3,5 </a:t>
            </a:r>
            <a:r>
              <a:rPr lang="ru-RU" sz="1400" dirty="0">
                <a:solidFill>
                  <a:srgbClr val="B00000"/>
                </a:solidFill>
              </a:rPr>
              <a:t>млн. руб. </a:t>
            </a:r>
          </a:p>
        </p:txBody>
      </p:sp>
    </p:spTree>
    <p:extLst>
      <p:ext uri="{BB962C8B-B14F-4D97-AF65-F5344CB8AC3E}">
        <p14:creationId xmlns:p14="http://schemas.microsoft.com/office/powerpoint/2010/main" val="1672916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0" y="457200"/>
            <a:ext cx="10075680" cy="39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</p:sp>
      <p:sp>
        <p:nvSpPr>
          <p:cNvPr id="44" name="CustomShape 2"/>
          <p:cNvSpPr/>
          <p:nvPr/>
        </p:nvSpPr>
        <p:spPr>
          <a:xfrm>
            <a:off x="9486360" y="5302440"/>
            <a:ext cx="588960" cy="26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" name="CustomShape 3"/>
          <p:cNvSpPr/>
          <p:nvPr/>
        </p:nvSpPr>
        <p:spPr>
          <a:xfrm>
            <a:off x="4896296" y="183960"/>
            <a:ext cx="4883824" cy="2601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100" spc="-1" dirty="0">
                <a:solidFill>
                  <a:srgbClr val="AFABAB"/>
                </a:solidFill>
                <a:latin typeface="Akrobat"/>
              </a:rPr>
              <a:t>Федеральная государственная поддержка  в сфере туризма</a:t>
            </a:r>
          </a:p>
        </p:txBody>
      </p:sp>
      <p:sp>
        <p:nvSpPr>
          <p:cNvPr id="46" name="CustomShape 4"/>
          <p:cNvSpPr/>
          <p:nvPr/>
        </p:nvSpPr>
        <p:spPr>
          <a:xfrm>
            <a:off x="930304" y="498116"/>
            <a:ext cx="9145016" cy="13289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r">
              <a:lnSpc>
                <a:spcPct val="115000"/>
              </a:lnSpc>
            </a:pPr>
            <a:r>
              <a:rPr lang="ru-RU" sz="2400" b="1" spc="-1" dirty="0">
                <a:solidFill>
                  <a:srgbClr val="203864"/>
                </a:solidFill>
                <a:latin typeface="Akrobat Bold"/>
              </a:rPr>
              <a:t>Поддержка реализации общественных инициатив, направленных на развитие туристической </a:t>
            </a:r>
            <a:r>
              <a:rPr lang="ru-RU" sz="2400" b="1" spc="-1" dirty="0" smtClean="0">
                <a:solidFill>
                  <a:srgbClr val="203864"/>
                </a:solidFill>
                <a:latin typeface="Akrobat Bold"/>
              </a:rPr>
              <a:t>инфраструктуры</a:t>
            </a:r>
            <a:endParaRPr lang="ru-RU" sz="2400" b="1" spc="-1" dirty="0">
              <a:solidFill>
                <a:srgbClr val="203864"/>
              </a:solidFill>
              <a:latin typeface="Akrobat Bold"/>
            </a:endParaRPr>
          </a:p>
        </p:txBody>
      </p:sp>
      <p:pic>
        <p:nvPicPr>
          <p:cNvPr id="47" name="Рисунок 87"/>
          <p:cNvPicPr/>
          <p:nvPr/>
        </p:nvPicPr>
        <p:blipFill>
          <a:blip r:embed="rId3"/>
          <a:stretch/>
        </p:blipFill>
        <p:spPr>
          <a:xfrm>
            <a:off x="272324" y="129431"/>
            <a:ext cx="971512" cy="835920"/>
          </a:xfrm>
          <a:prstGeom prst="rect">
            <a:avLst/>
          </a:prstGeom>
          <a:ln>
            <a:noFill/>
          </a:ln>
        </p:spPr>
      </p:pic>
      <p:sp>
        <p:nvSpPr>
          <p:cNvPr id="9" name="CustomShape 2"/>
          <p:cNvSpPr/>
          <p:nvPr/>
        </p:nvSpPr>
        <p:spPr>
          <a:xfrm>
            <a:off x="9486360" y="5302440"/>
            <a:ext cx="588960" cy="27554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strike="noStrike" spc="-1" dirty="0" smtClean="0">
                <a:solidFill>
                  <a:srgbClr val="4472C4"/>
                </a:solidFill>
                <a:latin typeface="Akrobat"/>
                <a:ea typeface="DejaVu Sans"/>
              </a:rPr>
              <a:t>- </a:t>
            </a:r>
            <a:r>
              <a:rPr lang="ru-RU" sz="1200" spc="-1" dirty="0">
                <a:solidFill>
                  <a:srgbClr val="4472C4"/>
                </a:solidFill>
                <a:latin typeface="Akrobat"/>
                <a:ea typeface="DejaVu Sans"/>
              </a:rPr>
              <a:t>5</a:t>
            </a:r>
            <a:r>
              <a:rPr lang="ru-RU" sz="1200" strike="noStrike" spc="-1" dirty="0" smtClean="0">
                <a:solidFill>
                  <a:srgbClr val="4472C4"/>
                </a:solidFill>
                <a:latin typeface="Akrobat"/>
                <a:ea typeface="DejaVu Sans"/>
              </a:rPr>
              <a:t> -</a:t>
            </a:r>
            <a:endParaRPr lang="ru-RU" sz="1200" strike="noStrike" spc="-1" dirty="0">
              <a:latin typeface="Arial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265" y="1519249"/>
            <a:ext cx="753638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B00000"/>
                </a:solidFill>
              </a:rPr>
              <a:t>Получатели: муниципалитеты, ООО и ИП.   Максимальная </a:t>
            </a:r>
            <a:r>
              <a:rPr lang="ru-RU" sz="1400" dirty="0">
                <a:solidFill>
                  <a:srgbClr val="B00000"/>
                </a:solidFill>
              </a:rPr>
              <a:t>сумма гранта – </a:t>
            </a:r>
            <a:r>
              <a:rPr lang="ru-RU" sz="1400" dirty="0" smtClean="0">
                <a:solidFill>
                  <a:srgbClr val="B00000"/>
                </a:solidFill>
              </a:rPr>
              <a:t>8,3 млн. руб</a:t>
            </a:r>
            <a:r>
              <a:rPr lang="ru-RU" sz="1400" dirty="0">
                <a:solidFill>
                  <a:srgbClr val="B00000"/>
                </a:solidFill>
              </a:rPr>
              <a:t>.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-26926" y="1792565"/>
            <a:ext cx="1007532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spc="-1" dirty="0">
                <a:solidFill>
                  <a:srgbClr val="203864"/>
                </a:solidFill>
                <a:latin typeface="Akrobat Bold"/>
              </a:rPr>
              <a:t>1. </a:t>
            </a:r>
            <a:r>
              <a:rPr lang="ru-RU" b="1" spc="-1" dirty="0" smtClean="0">
                <a:solidFill>
                  <a:srgbClr val="203864"/>
                </a:solidFill>
                <a:latin typeface="Akrobat Bold"/>
              </a:rPr>
              <a:t>Пляжи на морских побережьях и пресных водоемах:</a:t>
            </a:r>
            <a:endParaRPr lang="ru-RU" b="1" spc="-1" dirty="0">
              <a:solidFill>
                <a:srgbClr val="203864"/>
              </a:solidFill>
              <a:latin typeface="Akrobat Bold"/>
            </a:endParaRPr>
          </a:p>
          <a:p>
            <a:pPr marL="285750" indent="-285750" algn="just">
              <a:buFontTx/>
              <a:buChar char="-"/>
            </a:pPr>
            <a:r>
              <a:rPr lang="ru-RU" sz="1600" spc="-1" dirty="0">
                <a:solidFill>
                  <a:srgbClr val="203864"/>
                </a:solidFill>
                <a:latin typeface="Akrobat Bold"/>
              </a:rPr>
              <a:t>о</a:t>
            </a:r>
            <a:r>
              <a:rPr lang="ru-RU" sz="1600" spc="-1" dirty="0" smtClean="0">
                <a:solidFill>
                  <a:srgbClr val="203864"/>
                </a:solidFill>
                <a:latin typeface="Akrobat Bold"/>
              </a:rPr>
              <a:t>бустройство пляжей в соответствии с требованиями Нац. Стандарта РФ «Туристские услуги. Услуги пляжей. </a:t>
            </a:r>
            <a:r>
              <a:rPr lang="ru-RU" sz="1600" spc="-1" dirty="0">
                <a:solidFill>
                  <a:srgbClr val="203864"/>
                </a:solidFill>
                <a:latin typeface="Akrobat Bold"/>
              </a:rPr>
              <a:t>Общие требования» (ГОСТ Р </a:t>
            </a:r>
            <a:r>
              <a:rPr lang="ru-RU" sz="1600" spc="-1" dirty="0" smtClean="0">
                <a:solidFill>
                  <a:srgbClr val="203864"/>
                </a:solidFill>
                <a:latin typeface="Akrobat Bold"/>
              </a:rPr>
              <a:t>55698-2013);</a:t>
            </a:r>
          </a:p>
          <a:p>
            <a:pPr marL="285750" indent="-285750" algn="just">
              <a:buFontTx/>
              <a:buChar char="-"/>
            </a:pPr>
            <a:r>
              <a:rPr lang="ru-RU" sz="1600" spc="-1" dirty="0">
                <a:solidFill>
                  <a:srgbClr val="203864"/>
                </a:solidFill>
                <a:latin typeface="Akrobat Bold"/>
              </a:rPr>
              <a:t>п</a:t>
            </a:r>
            <a:r>
              <a:rPr lang="ru-RU" sz="1600" spc="-1" dirty="0" smtClean="0">
                <a:solidFill>
                  <a:srgbClr val="203864"/>
                </a:solidFill>
                <a:latin typeface="Akrobat Bold"/>
              </a:rPr>
              <a:t>риобретение оборудования (инвентарь, экипировка, товары для отдыха для туристской деятельности и расширения доступности для лиц с ОВЗ);</a:t>
            </a:r>
          </a:p>
          <a:p>
            <a:pPr marL="285750" indent="-285750" algn="just">
              <a:buFontTx/>
              <a:buChar char="-"/>
            </a:pPr>
            <a:r>
              <a:rPr lang="ru-RU" sz="1600" spc="-1" dirty="0">
                <a:solidFill>
                  <a:srgbClr val="203864"/>
                </a:solidFill>
                <a:latin typeface="Akrobat Bold"/>
              </a:rPr>
              <a:t>о</a:t>
            </a:r>
            <a:r>
              <a:rPr lang="ru-RU" sz="1600" spc="-1" dirty="0" smtClean="0">
                <a:solidFill>
                  <a:srgbClr val="203864"/>
                </a:solidFill>
                <a:latin typeface="Akrobat Bold"/>
              </a:rPr>
              <a:t>бустройство детских и спортивных зон отдыха;</a:t>
            </a:r>
          </a:p>
          <a:p>
            <a:pPr marL="285750" indent="-285750" algn="just">
              <a:buFontTx/>
              <a:buChar char="-"/>
            </a:pPr>
            <a:r>
              <a:rPr lang="ru-RU" sz="1600" spc="-1" dirty="0">
                <a:solidFill>
                  <a:srgbClr val="203864"/>
                </a:solidFill>
                <a:latin typeface="Akrobat Bold"/>
              </a:rPr>
              <a:t>с</a:t>
            </a:r>
            <a:r>
              <a:rPr lang="ru-RU" sz="1600" spc="-1" dirty="0" smtClean="0">
                <a:solidFill>
                  <a:srgbClr val="203864"/>
                </a:solidFill>
                <a:latin typeface="Akrobat Bold"/>
              </a:rPr>
              <a:t>оздание пунктов общественного питания (некапитальное строительство)</a:t>
            </a:r>
          </a:p>
          <a:p>
            <a:pPr algn="just"/>
            <a:r>
              <a:rPr lang="ru-RU" b="1" spc="-1" dirty="0" smtClean="0">
                <a:solidFill>
                  <a:srgbClr val="203864"/>
                </a:solidFill>
                <a:latin typeface="Akrobat Bold"/>
              </a:rPr>
              <a:t>2</a:t>
            </a:r>
            <a:r>
              <a:rPr lang="ru-RU" b="1" spc="-1" dirty="0">
                <a:solidFill>
                  <a:srgbClr val="203864"/>
                </a:solidFill>
                <a:latin typeface="Akrobat Bold"/>
              </a:rPr>
              <a:t>. </a:t>
            </a:r>
            <a:r>
              <a:rPr lang="ru-RU" b="1" spc="-1" dirty="0" smtClean="0">
                <a:solidFill>
                  <a:srgbClr val="203864"/>
                </a:solidFill>
                <a:latin typeface="Akrobat Bold"/>
              </a:rPr>
              <a:t>Поддержка доработки существующих и создаваемых национальных туристических маршрутов (формирование доп. точек притяжения, навигации, сан. зон) </a:t>
            </a:r>
          </a:p>
          <a:p>
            <a:pPr marL="285750" indent="-285750" algn="just">
              <a:buFontTx/>
              <a:buChar char="-"/>
            </a:pPr>
            <a:r>
              <a:rPr lang="ru-RU" sz="1600" spc="-1" dirty="0" smtClean="0">
                <a:solidFill>
                  <a:srgbClr val="203864"/>
                </a:solidFill>
                <a:latin typeface="Akrobat Bold"/>
              </a:rPr>
              <a:t>создание и модернизация объектов туристического показа в составе национального туристического маршрута, включая элементы доступной среды;</a:t>
            </a:r>
          </a:p>
          <a:p>
            <a:pPr marL="285750" indent="-285750" algn="just">
              <a:buFontTx/>
              <a:buChar char="-"/>
            </a:pPr>
            <a:r>
              <a:rPr lang="ru-RU" sz="1600" spc="-1" dirty="0" smtClean="0">
                <a:solidFill>
                  <a:srgbClr val="203864"/>
                </a:solidFill>
                <a:latin typeface="Akrobat Bold"/>
              </a:rPr>
              <a:t>изготовление и установка элементов системы навигации национальных туристических маршрутов</a:t>
            </a:r>
          </a:p>
          <a:p>
            <a:pPr marL="285750" indent="-285750" algn="just">
              <a:buFontTx/>
              <a:buChar char="-"/>
            </a:pPr>
            <a:r>
              <a:rPr lang="ru-RU" sz="1600" spc="-1" dirty="0">
                <a:solidFill>
                  <a:srgbClr val="203864"/>
                </a:solidFill>
                <a:latin typeface="Akrobat Bold"/>
              </a:rPr>
              <a:t>у</a:t>
            </a:r>
            <a:r>
              <a:rPr lang="ru-RU" sz="1600" spc="-1" dirty="0" smtClean="0">
                <a:solidFill>
                  <a:srgbClr val="203864"/>
                </a:solidFill>
                <a:latin typeface="Akrobat Bold"/>
              </a:rPr>
              <a:t>становка или обустройство туристических информационных центров </a:t>
            </a:r>
            <a:r>
              <a:rPr lang="ru-RU" sz="1600" spc="-1" dirty="0">
                <a:solidFill>
                  <a:srgbClr val="203864"/>
                </a:solidFill>
                <a:latin typeface="Akrobat Bold"/>
              </a:rPr>
              <a:t>(некапитальное строительство</a:t>
            </a:r>
            <a:r>
              <a:rPr lang="ru-RU" sz="1600" spc="-1" dirty="0" smtClean="0">
                <a:solidFill>
                  <a:srgbClr val="203864"/>
                </a:solidFill>
                <a:latin typeface="Akrobat Bold"/>
              </a:rPr>
              <a:t>);</a:t>
            </a:r>
          </a:p>
          <a:p>
            <a:pPr marL="285750" indent="-285750" algn="just">
              <a:buFontTx/>
              <a:buChar char="-"/>
            </a:pPr>
            <a:r>
              <a:rPr lang="ru-RU" sz="1600" spc="-1" dirty="0" smtClean="0">
                <a:solidFill>
                  <a:srgbClr val="203864"/>
                </a:solidFill>
                <a:latin typeface="Akrobat Bold"/>
              </a:rPr>
              <a:t>приобретение и установка санитарных модулей. </a:t>
            </a:r>
            <a:endParaRPr lang="ru-RU" sz="1600" spc="-1" dirty="0">
              <a:solidFill>
                <a:srgbClr val="203864"/>
              </a:solidFill>
              <a:latin typeface="Akrobat Bold"/>
            </a:endParaRPr>
          </a:p>
        </p:txBody>
      </p:sp>
    </p:spTree>
    <p:extLst>
      <p:ext uri="{BB962C8B-B14F-4D97-AF65-F5344CB8AC3E}">
        <p14:creationId xmlns:p14="http://schemas.microsoft.com/office/powerpoint/2010/main" val="275977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0" y="457200"/>
            <a:ext cx="10075680" cy="39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</p:sp>
      <p:sp>
        <p:nvSpPr>
          <p:cNvPr id="44" name="CustomShape 2"/>
          <p:cNvSpPr/>
          <p:nvPr/>
        </p:nvSpPr>
        <p:spPr>
          <a:xfrm>
            <a:off x="9486360" y="5302440"/>
            <a:ext cx="588960" cy="26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" name="CustomShape 3"/>
          <p:cNvSpPr/>
          <p:nvPr/>
        </p:nvSpPr>
        <p:spPr>
          <a:xfrm>
            <a:off x="4896296" y="183960"/>
            <a:ext cx="4883824" cy="2601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100" spc="-1" dirty="0">
                <a:solidFill>
                  <a:srgbClr val="AFABAB"/>
                </a:solidFill>
                <a:latin typeface="Akrobat"/>
              </a:rPr>
              <a:t>Федеральная государственная поддержка  в сфере туризма</a:t>
            </a:r>
          </a:p>
        </p:txBody>
      </p:sp>
      <p:sp>
        <p:nvSpPr>
          <p:cNvPr id="46" name="CustomShape 4"/>
          <p:cNvSpPr/>
          <p:nvPr/>
        </p:nvSpPr>
        <p:spPr>
          <a:xfrm>
            <a:off x="930304" y="498116"/>
            <a:ext cx="9145016" cy="94034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r">
              <a:lnSpc>
                <a:spcPct val="115000"/>
              </a:lnSpc>
            </a:pPr>
            <a:r>
              <a:rPr lang="ru-RU" sz="2400" b="1" spc="-1" dirty="0" smtClean="0">
                <a:solidFill>
                  <a:srgbClr val="203864"/>
                </a:solidFill>
                <a:latin typeface="Akrobat Bold"/>
              </a:rPr>
              <a:t>Поддержка от Министерства </a:t>
            </a:r>
            <a:r>
              <a:rPr lang="ru-RU" sz="2400" b="1" spc="-1" dirty="0">
                <a:solidFill>
                  <a:srgbClr val="203864"/>
                </a:solidFill>
                <a:latin typeface="Akrobat Bold"/>
              </a:rPr>
              <a:t>сельского </a:t>
            </a:r>
            <a:r>
              <a:rPr lang="ru-RU" sz="2400" b="1" spc="-1" dirty="0" smtClean="0">
                <a:solidFill>
                  <a:srgbClr val="203864"/>
                </a:solidFill>
                <a:latin typeface="Akrobat Bold"/>
              </a:rPr>
              <a:t>хозяйства</a:t>
            </a:r>
          </a:p>
          <a:p>
            <a:pPr algn="r">
              <a:lnSpc>
                <a:spcPct val="115000"/>
              </a:lnSpc>
            </a:pPr>
            <a:r>
              <a:rPr lang="ru-RU" sz="2400" b="1" spc="-1" dirty="0" smtClean="0">
                <a:solidFill>
                  <a:srgbClr val="203864"/>
                </a:solidFill>
                <a:latin typeface="Akrobat Bold"/>
              </a:rPr>
              <a:t>грант «</a:t>
            </a:r>
            <a:r>
              <a:rPr lang="ru-RU" sz="2400" b="1" spc="-1" dirty="0" err="1" smtClean="0">
                <a:solidFill>
                  <a:srgbClr val="203864"/>
                </a:solidFill>
                <a:latin typeface="Akrobat Bold"/>
              </a:rPr>
              <a:t>Агротуризм</a:t>
            </a:r>
            <a:r>
              <a:rPr lang="ru-RU" sz="2400" b="1" spc="-1" dirty="0" smtClean="0">
                <a:solidFill>
                  <a:srgbClr val="203864"/>
                </a:solidFill>
                <a:latin typeface="Akrobat Bold"/>
              </a:rPr>
              <a:t>»</a:t>
            </a:r>
            <a:endParaRPr lang="ru-RU" sz="2400" b="1" spc="-1" dirty="0">
              <a:solidFill>
                <a:srgbClr val="203864"/>
              </a:solidFill>
              <a:latin typeface="Akrobat Bold"/>
            </a:endParaRPr>
          </a:p>
        </p:txBody>
      </p:sp>
      <p:pic>
        <p:nvPicPr>
          <p:cNvPr id="47" name="Рисунок 87"/>
          <p:cNvPicPr/>
          <p:nvPr/>
        </p:nvPicPr>
        <p:blipFill>
          <a:blip r:embed="rId3"/>
          <a:stretch/>
        </p:blipFill>
        <p:spPr>
          <a:xfrm>
            <a:off x="272324" y="129431"/>
            <a:ext cx="971512" cy="835920"/>
          </a:xfrm>
          <a:prstGeom prst="rect">
            <a:avLst/>
          </a:prstGeom>
          <a:ln>
            <a:noFill/>
          </a:ln>
        </p:spPr>
      </p:pic>
      <p:sp>
        <p:nvSpPr>
          <p:cNvPr id="9" name="CustomShape 2"/>
          <p:cNvSpPr/>
          <p:nvPr/>
        </p:nvSpPr>
        <p:spPr>
          <a:xfrm>
            <a:off x="9486360" y="5302440"/>
            <a:ext cx="588960" cy="27554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strike="noStrike" spc="-1" dirty="0" smtClean="0">
                <a:solidFill>
                  <a:srgbClr val="4472C4"/>
                </a:solidFill>
                <a:latin typeface="Akrobat"/>
                <a:ea typeface="DejaVu Sans"/>
              </a:rPr>
              <a:t>- </a:t>
            </a:r>
            <a:r>
              <a:rPr lang="ru-RU" sz="1200" spc="-1" dirty="0">
                <a:solidFill>
                  <a:srgbClr val="4472C4"/>
                </a:solidFill>
                <a:latin typeface="Akrobat"/>
                <a:ea typeface="DejaVu Sans"/>
              </a:rPr>
              <a:t>6</a:t>
            </a:r>
            <a:r>
              <a:rPr lang="ru-RU" sz="1200" strike="noStrike" spc="-1" dirty="0" smtClean="0">
                <a:solidFill>
                  <a:srgbClr val="4472C4"/>
                </a:solidFill>
                <a:latin typeface="Akrobat"/>
                <a:ea typeface="DejaVu Sans"/>
              </a:rPr>
              <a:t> -</a:t>
            </a:r>
            <a:endParaRPr lang="ru-RU" sz="1200" strike="noStrike" spc="-1" dirty="0">
              <a:latin typeface="Arial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265" y="1519249"/>
            <a:ext cx="753638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B00000"/>
                </a:solidFill>
              </a:rPr>
              <a:t>Получатели: муниципалитеты, ООО и ИП.   Максимальная </a:t>
            </a:r>
            <a:r>
              <a:rPr lang="ru-RU" sz="1400" dirty="0">
                <a:solidFill>
                  <a:srgbClr val="B00000"/>
                </a:solidFill>
              </a:rPr>
              <a:t>сумма гранта – </a:t>
            </a:r>
            <a:r>
              <a:rPr lang="ru-RU" sz="1400" dirty="0" smtClean="0">
                <a:solidFill>
                  <a:srgbClr val="B00000"/>
                </a:solidFill>
              </a:rPr>
              <a:t>10 млн. руб</a:t>
            </a:r>
            <a:r>
              <a:rPr lang="ru-RU" sz="1400" dirty="0">
                <a:solidFill>
                  <a:srgbClr val="B00000"/>
                </a:solidFill>
              </a:rPr>
              <a:t>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E830817-6822-411E-B0EE-DF0F1A9E365A}"/>
              </a:ext>
            </a:extLst>
          </p:cNvPr>
          <p:cNvSpPr txBox="1"/>
          <p:nvPr/>
        </p:nvSpPr>
        <p:spPr>
          <a:xfrm>
            <a:off x="575816" y="1867242"/>
            <a:ext cx="891054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spc="-1" dirty="0" smtClean="0">
                <a:solidFill>
                  <a:srgbClr val="203864"/>
                </a:solidFill>
                <a:latin typeface="Akrobat Bold"/>
              </a:rPr>
              <a:t>Господдержку могут получить представители </a:t>
            </a:r>
            <a:r>
              <a:rPr lang="ru-RU" sz="1600" spc="-1" dirty="0">
                <a:solidFill>
                  <a:srgbClr val="203864"/>
                </a:solidFill>
                <a:latin typeface="Akrobat Bold"/>
              </a:rPr>
              <a:t>малого аграрного бизнеса на проекты по развитию сельского </a:t>
            </a:r>
            <a:r>
              <a:rPr lang="ru-RU" sz="1600" spc="-1" dirty="0" smtClean="0">
                <a:solidFill>
                  <a:srgbClr val="203864"/>
                </a:solidFill>
                <a:latin typeface="Akrobat Bold"/>
              </a:rPr>
              <a:t>туризма</a:t>
            </a:r>
          </a:p>
          <a:p>
            <a:r>
              <a:rPr lang="ru-RU" sz="1600" spc="-1" dirty="0" smtClean="0">
                <a:solidFill>
                  <a:srgbClr val="203864"/>
                </a:solidFill>
                <a:latin typeface="Akrobat Bold"/>
              </a:rPr>
              <a:t>на </a:t>
            </a:r>
            <a:r>
              <a:rPr lang="ru-RU" sz="1600" spc="-1" dirty="0">
                <a:solidFill>
                  <a:srgbClr val="203864"/>
                </a:solidFill>
                <a:latin typeface="Akrobat Bold"/>
              </a:rPr>
              <a:t>строительство или ремонт помещений для приёма туристов и </a:t>
            </a:r>
            <a:r>
              <a:rPr lang="ru-RU" sz="1600" spc="-1" dirty="0" smtClean="0">
                <a:solidFill>
                  <a:srgbClr val="203864"/>
                </a:solidFill>
                <a:latin typeface="Akrobat Bold"/>
              </a:rPr>
              <a:t>благоустройство </a:t>
            </a:r>
            <a:r>
              <a:rPr lang="ru-RU" sz="1600" spc="-1" dirty="0">
                <a:solidFill>
                  <a:srgbClr val="203864"/>
                </a:solidFill>
                <a:latin typeface="Akrobat Bold"/>
              </a:rPr>
              <a:t>прилегающих территорий, создание развлекательной инфраструктуры, закупку туристического оборудования, снаряжения и инвентаря</a:t>
            </a:r>
            <a:r>
              <a:rPr lang="ru-RU" sz="1600" spc="-1" dirty="0" smtClean="0">
                <a:solidFill>
                  <a:srgbClr val="203864"/>
                </a:solidFill>
                <a:latin typeface="Akrobat Bold"/>
              </a:rPr>
              <a:t>.</a:t>
            </a:r>
            <a:endParaRPr lang="ru-RU" sz="1600" spc="-1" dirty="0">
              <a:solidFill>
                <a:srgbClr val="203864"/>
              </a:solidFill>
              <a:latin typeface="Akrobat Bold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E830817-6822-411E-B0EE-DF0F1A9E365A}"/>
              </a:ext>
            </a:extLst>
          </p:cNvPr>
          <p:cNvSpPr txBox="1"/>
          <p:nvPr/>
        </p:nvSpPr>
        <p:spPr>
          <a:xfrm>
            <a:off x="575815" y="3483347"/>
            <a:ext cx="878749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pc="-1" dirty="0">
                <a:solidFill>
                  <a:srgbClr val="203864"/>
                </a:solidFill>
                <a:latin typeface="Akrobat Bold"/>
              </a:rPr>
              <a:t>Акселерационная </a:t>
            </a:r>
            <a:r>
              <a:rPr lang="ru-RU" sz="1600" b="1" spc="-1" dirty="0" smtClean="0">
                <a:solidFill>
                  <a:srgbClr val="203864"/>
                </a:solidFill>
                <a:latin typeface="Akrobat Bold"/>
              </a:rPr>
              <a:t>программа </a:t>
            </a:r>
            <a:r>
              <a:rPr lang="ru-RU" sz="1600" spc="-1" dirty="0" smtClean="0">
                <a:solidFill>
                  <a:srgbClr val="203864"/>
                </a:solidFill>
                <a:latin typeface="Akrobat Bold"/>
              </a:rPr>
              <a:t>«</a:t>
            </a:r>
            <a:r>
              <a:rPr lang="ru-RU" sz="1600" spc="-1" dirty="0">
                <a:solidFill>
                  <a:srgbClr val="203864"/>
                </a:solidFill>
                <a:latin typeface="Akrobat Bold"/>
              </a:rPr>
              <a:t>Вовлечение сельского населения в развитие туризма</a:t>
            </a:r>
            <a:r>
              <a:rPr lang="ru-RU" sz="1600" spc="-1" dirty="0" smtClean="0">
                <a:solidFill>
                  <a:srgbClr val="203864"/>
                </a:solidFill>
                <a:latin typeface="Akrobat Bold"/>
              </a:rPr>
              <a:t>»</a:t>
            </a:r>
          </a:p>
          <a:p>
            <a:pPr>
              <a:lnSpc>
                <a:spcPct val="100000"/>
              </a:lnSpc>
            </a:pPr>
            <a:endParaRPr lang="ru-RU" sz="1600" spc="-1" dirty="0" smtClean="0">
              <a:solidFill>
                <a:srgbClr val="203864"/>
              </a:solidFill>
              <a:latin typeface="Akrobat Bold"/>
            </a:endParaRPr>
          </a:p>
          <a:p>
            <a:pPr>
              <a:lnSpc>
                <a:spcPct val="100000"/>
              </a:lnSpc>
            </a:pPr>
            <a:r>
              <a:rPr lang="ru-RU" sz="1600" spc="-1" dirty="0" smtClean="0">
                <a:solidFill>
                  <a:srgbClr val="203864"/>
                </a:solidFill>
                <a:latin typeface="Akrobat Bold"/>
              </a:rPr>
              <a:t>Участники: некоммерческие </a:t>
            </a:r>
            <a:r>
              <a:rPr lang="ru-RU" sz="1600" spc="-1" dirty="0">
                <a:solidFill>
                  <a:srgbClr val="203864"/>
                </a:solidFill>
                <a:latin typeface="Akrobat Bold"/>
              </a:rPr>
              <a:t>организации и/или неформальные инициативные группы, занимающиеся вовлечением сельских жителей в развитие туризма.</a:t>
            </a:r>
          </a:p>
          <a:p>
            <a:pPr>
              <a:lnSpc>
                <a:spcPct val="100000"/>
              </a:lnSpc>
            </a:pPr>
            <a:endParaRPr lang="ru-RU" sz="1600" spc="-1" dirty="0">
              <a:solidFill>
                <a:srgbClr val="203864"/>
              </a:solidFill>
              <a:latin typeface="Akrobat Bold"/>
            </a:endParaRPr>
          </a:p>
          <a:p>
            <a:pPr>
              <a:lnSpc>
                <a:spcPct val="100000"/>
              </a:lnSpc>
            </a:pPr>
            <a:r>
              <a:rPr lang="ru-RU" sz="1600" spc="-1" dirty="0" smtClean="0">
                <a:solidFill>
                  <a:srgbClr val="203864"/>
                </a:solidFill>
                <a:latin typeface="Akrobat Bold"/>
              </a:rPr>
              <a:t>Сайт программы: </a:t>
            </a:r>
            <a:r>
              <a:rPr lang="en-US" sz="1600" b="1" spc="-1" dirty="0">
                <a:solidFill>
                  <a:srgbClr val="203864"/>
                </a:solidFill>
                <a:latin typeface="Akrobat Bold"/>
              </a:rPr>
              <a:t>https://</a:t>
            </a:r>
            <a:r>
              <a:rPr lang="en-US" sz="1600" b="1" spc="-1" dirty="0" smtClean="0">
                <a:solidFill>
                  <a:srgbClr val="203864"/>
                </a:solidFill>
                <a:latin typeface="Akrobat Bold"/>
              </a:rPr>
              <a:t>seltour-accelerator.ru/</a:t>
            </a:r>
            <a:endParaRPr lang="ru-RU" sz="1600" b="1" spc="-1" dirty="0">
              <a:solidFill>
                <a:srgbClr val="203864"/>
              </a:solidFill>
              <a:latin typeface="Akrobat Bold"/>
            </a:endParaRPr>
          </a:p>
        </p:txBody>
      </p:sp>
    </p:spTree>
    <p:extLst>
      <p:ext uri="{BB962C8B-B14F-4D97-AF65-F5344CB8AC3E}">
        <p14:creationId xmlns:p14="http://schemas.microsoft.com/office/powerpoint/2010/main" val="3717155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0" y="2062440"/>
            <a:ext cx="10075680" cy="39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</p:sp>
      <p:sp>
        <p:nvSpPr>
          <p:cNvPr id="39" name="CustomShape 2"/>
          <p:cNvSpPr/>
          <p:nvPr/>
        </p:nvSpPr>
        <p:spPr>
          <a:xfrm>
            <a:off x="0" y="0"/>
            <a:ext cx="10075680" cy="2058480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</p:sp>
      <p:pic>
        <p:nvPicPr>
          <p:cNvPr id="40" name="Рисунок 3"/>
          <p:cNvPicPr/>
          <p:nvPr/>
        </p:nvPicPr>
        <p:blipFill>
          <a:blip r:embed="rId2"/>
          <a:stretch/>
        </p:blipFill>
        <p:spPr>
          <a:xfrm>
            <a:off x="6840" y="5400000"/>
            <a:ext cx="10068480" cy="270360"/>
          </a:xfrm>
          <a:prstGeom prst="rect">
            <a:avLst/>
          </a:prstGeom>
          <a:ln>
            <a:noFill/>
          </a:ln>
        </p:spPr>
      </p:pic>
      <p:pic>
        <p:nvPicPr>
          <p:cNvPr id="42" name="Рисунок 2"/>
          <p:cNvPicPr/>
          <p:nvPr/>
        </p:nvPicPr>
        <p:blipFill>
          <a:blip r:embed="rId3"/>
          <a:stretch/>
        </p:blipFill>
        <p:spPr>
          <a:xfrm>
            <a:off x="3888360" y="99000"/>
            <a:ext cx="2014200" cy="1839240"/>
          </a:xfrm>
          <a:prstGeom prst="rect">
            <a:avLst/>
          </a:prstGeom>
          <a:ln>
            <a:noFill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0" y="2115195"/>
            <a:ext cx="4999038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ustomShape 13"/>
          <p:cNvSpPr/>
          <p:nvPr/>
        </p:nvSpPr>
        <p:spPr>
          <a:xfrm>
            <a:off x="1871960" y="2907283"/>
            <a:ext cx="6120680" cy="11988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800" b="0" strike="noStrike" spc="-1" dirty="0" smtClean="0">
                <a:solidFill>
                  <a:srgbClr val="203864"/>
                </a:solidFill>
                <a:latin typeface="Akrobat bold"/>
                <a:ea typeface="DejaVu Sans"/>
              </a:rPr>
              <a:t>Ларионова Наталья Ивановна</a:t>
            </a:r>
            <a:br>
              <a:rPr lang="ru-RU" sz="1800" b="0" strike="noStrike" spc="-1" dirty="0" smtClean="0">
                <a:solidFill>
                  <a:srgbClr val="203864"/>
                </a:solidFill>
                <a:latin typeface="Akrobat bold"/>
                <a:ea typeface="DejaVu Sans"/>
              </a:rPr>
            </a:br>
            <a:r>
              <a:rPr lang="ru-RU" sz="1800" b="0" strike="noStrike" spc="-1" dirty="0" smtClean="0">
                <a:solidFill>
                  <a:srgbClr val="203864"/>
                </a:solidFill>
                <a:latin typeface="Akrobat bold"/>
                <a:ea typeface="DejaVu Sans"/>
              </a:rPr>
              <a:t>начальник Управления </a:t>
            </a:r>
            <a:r>
              <a:rPr lang="ru-RU" sz="1800" b="0" strike="noStrike" spc="-1" dirty="0">
                <a:solidFill>
                  <a:srgbClr val="203864"/>
                </a:solidFill>
                <a:latin typeface="Akrobat bold"/>
                <a:ea typeface="DejaVu Sans"/>
              </a:rPr>
              <a:t>туризма </a:t>
            </a:r>
            <a:r>
              <a:rPr lang="ru-RU" sz="1800" b="0" strike="noStrike" spc="-1" dirty="0" smtClean="0">
                <a:solidFill>
                  <a:srgbClr val="203864"/>
                </a:solidFill>
                <a:latin typeface="Akrobat bold"/>
                <a:ea typeface="DejaVu Sans"/>
              </a:rPr>
              <a:t/>
            </a:r>
            <a:br>
              <a:rPr lang="ru-RU" sz="1800" b="0" strike="noStrike" spc="-1" dirty="0" smtClean="0">
                <a:solidFill>
                  <a:srgbClr val="203864"/>
                </a:solidFill>
                <a:latin typeface="Akrobat bold"/>
                <a:ea typeface="DejaVu Sans"/>
              </a:rPr>
            </a:br>
            <a:r>
              <a:rPr lang="ru-RU" sz="1800" b="0" strike="noStrike" spc="-1" dirty="0" smtClean="0">
                <a:solidFill>
                  <a:srgbClr val="203864"/>
                </a:solidFill>
                <a:latin typeface="Akrobat bold"/>
                <a:ea typeface="DejaVu Sans"/>
              </a:rPr>
              <a:t>Департамента </a:t>
            </a:r>
            <a:r>
              <a:rPr lang="ru-RU" sz="1800" b="0" strike="noStrike" spc="-1" dirty="0">
                <a:solidFill>
                  <a:srgbClr val="203864"/>
                </a:solidFill>
                <a:latin typeface="Akrobat bold"/>
                <a:ea typeface="DejaVu Sans"/>
              </a:rPr>
              <a:t>промышленности </a:t>
            </a:r>
            <a:r>
              <a:rPr lang="ru-RU" sz="1800" b="0" strike="noStrike" spc="-1" dirty="0" smtClean="0">
                <a:solidFill>
                  <a:srgbClr val="203864"/>
                </a:solidFill>
                <a:latin typeface="Akrobat bold"/>
                <a:ea typeface="DejaVu Sans"/>
              </a:rPr>
              <a:t/>
            </a:r>
            <a:br>
              <a:rPr lang="ru-RU" sz="1800" b="0" strike="noStrike" spc="-1" dirty="0" smtClean="0">
                <a:solidFill>
                  <a:srgbClr val="203864"/>
                </a:solidFill>
                <a:latin typeface="Akrobat bold"/>
                <a:ea typeface="DejaVu Sans"/>
              </a:rPr>
            </a:br>
            <a:r>
              <a:rPr lang="ru-RU" sz="1800" b="0" strike="noStrike" spc="-1" dirty="0" smtClean="0">
                <a:solidFill>
                  <a:srgbClr val="203864"/>
                </a:solidFill>
                <a:latin typeface="Akrobat bold"/>
                <a:ea typeface="DejaVu Sans"/>
              </a:rPr>
              <a:t>Ханты-Мансийского автономного округа – Югры</a:t>
            </a:r>
            <a:endParaRPr lang="ru-RU" sz="1800" b="0" strike="noStrike" spc="-1" dirty="0">
              <a:latin typeface="Arial"/>
            </a:endParaRPr>
          </a:p>
        </p:txBody>
      </p:sp>
      <p:sp>
        <p:nvSpPr>
          <p:cNvPr id="9" name="CustomShape 10"/>
          <p:cNvSpPr/>
          <p:nvPr/>
        </p:nvSpPr>
        <p:spPr>
          <a:xfrm>
            <a:off x="3960192" y="4055491"/>
            <a:ext cx="289404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latin typeface="Circe Light"/>
                <a:ea typeface="DejaVu Sans"/>
              </a:rPr>
              <a:t>depprom@admhmao.ru</a:t>
            </a:r>
            <a:endParaRPr lang="ru-RU" sz="1800" b="0" strike="noStrike" spc="-1" dirty="0">
              <a:latin typeface="Arial"/>
            </a:endParaRPr>
          </a:p>
        </p:txBody>
      </p:sp>
      <p:sp>
        <p:nvSpPr>
          <p:cNvPr id="10" name="CustomShape 11"/>
          <p:cNvSpPr/>
          <p:nvPr/>
        </p:nvSpPr>
        <p:spPr>
          <a:xfrm>
            <a:off x="3888360" y="4406534"/>
            <a:ext cx="3816248" cy="36787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latin typeface="Circe Light"/>
                <a:ea typeface="DejaVu Sans"/>
              </a:rPr>
              <a:t>+7 (3467) 35-34-04 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Circe Light"/>
                <a:ea typeface="DejaVu Sans"/>
              </a:rPr>
              <a:t>(доб. 3814)</a:t>
            </a:r>
            <a:r>
              <a:rPr lang="ru-RU" sz="1800" b="0" strike="noStrike" spc="-1" dirty="0" smtClean="0">
                <a:solidFill>
                  <a:srgbClr val="FFFFFF"/>
                </a:solidFill>
                <a:latin typeface="Circe Light"/>
                <a:ea typeface="DejaVu Sans"/>
              </a:rPr>
              <a:t>)</a:t>
            </a:r>
            <a:endParaRPr lang="ru-RU" sz="1800" b="0" strike="noStrike" spc="-1" dirty="0">
              <a:latin typeface="Arial"/>
            </a:endParaRPr>
          </a:p>
        </p:txBody>
      </p:sp>
      <p:pic>
        <p:nvPicPr>
          <p:cNvPr id="11" name="Рисунок 30"/>
          <p:cNvPicPr/>
          <p:nvPr/>
        </p:nvPicPr>
        <p:blipFill>
          <a:blip r:embed="rId5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/>
        </p:blipFill>
        <p:spPr>
          <a:xfrm>
            <a:off x="3363022" y="4090411"/>
            <a:ext cx="329040" cy="329040"/>
          </a:xfrm>
          <a:prstGeom prst="rect">
            <a:avLst/>
          </a:prstGeom>
          <a:ln>
            <a:noFill/>
          </a:ln>
        </p:spPr>
      </p:pic>
      <p:pic>
        <p:nvPicPr>
          <p:cNvPr id="12" name="Рисунок 32"/>
          <p:cNvPicPr/>
          <p:nvPr/>
        </p:nvPicPr>
        <p:blipFill>
          <a:blip r:embed="rId6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/>
        </p:blipFill>
        <p:spPr>
          <a:xfrm>
            <a:off x="3384128" y="4450451"/>
            <a:ext cx="329040" cy="329040"/>
          </a:xfrm>
          <a:prstGeom prst="rect">
            <a:avLst/>
          </a:prstGeom>
          <a:ln>
            <a:noFill/>
          </a:ln>
        </p:spPr>
      </p:pic>
      <p:sp>
        <p:nvSpPr>
          <p:cNvPr id="13" name="CustomShape 7"/>
          <p:cNvSpPr/>
          <p:nvPr/>
        </p:nvSpPr>
        <p:spPr>
          <a:xfrm>
            <a:off x="2970432" y="4930171"/>
            <a:ext cx="4141296" cy="3986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2E75B6"/>
                </a:solidFill>
                <a:latin typeface="Akrobat bold"/>
                <a:ea typeface="DejaVu Sans"/>
              </a:rPr>
              <a:t>tourism.admhmao.ru</a:t>
            </a:r>
            <a:endParaRPr lang="ru-RU" sz="2000" b="1" strike="noStrike" spc="-1" dirty="0">
              <a:latin typeface="Akrobat bold"/>
            </a:endParaRPr>
          </a:p>
        </p:txBody>
      </p:sp>
    </p:spTree>
    <p:extLst>
      <p:ext uri="{BB962C8B-B14F-4D97-AF65-F5344CB8AC3E}">
        <p14:creationId xmlns:p14="http://schemas.microsoft.com/office/powerpoint/2010/main" val="1980502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5533</TotalTime>
  <Words>660</Words>
  <Application>Microsoft Office PowerPoint</Application>
  <PresentationFormat>Произвольный</PresentationFormat>
  <Paragraphs>65</Paragraphs>
  <Slides>7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7" baseType="lpstr">
      <vt:lpstr>Akrobat</vt:lpstr>
      <vt:lpstr>Akrobat Bold</vt:lpstr>
      <vt:lpstr>Akrobat Bold</vt:lpstr>
      <vt:lpstr>Arial</vt:lpstr>
      <vt:lpstr>Calibri</vt:lpstr>
      <vt:lpstr>Circe Light</vt:lpstr>
      <vt:lpstr>DejaVu Sans</vt:lpstr>
      <vt:lpstr>Symbol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Natalia</dc:creator>
  <cp:lastModifiedBy>Алексова Екатерина Евгеньевна</cp:lastModifiedBy>
  <cp:revision>303</cp:revision>
  <dcterms:created xsi:type="dcterms:W3CDTF">2017-02-01T05:47:04Z</dcterms:created>
  <dcterms:modified xsi:type="dcterms:W3CDTF">2022-02-07T10:59:04Z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21</vt:i4>
  </property>
</Properties>
</file>