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32" r:id="rId2"/>
  </p:sldMasterIdLst>
  <p:notesMasterIdLst>
    <p:notesMasterId r:id="rId12"/>
  </p:notesMasterIdLst>
  <p:handoutMasterIdLst>
    <p:handoutMasterId r:id="rId13"/>
  </p:handoutMasterIdLst>
  <p:sldIdLst>
    <p:sldId id="256" r:id="rId3"/>
    <p:sldId id="368" r:id="rId4"/>
    <p:sldId id="369" r:id="rId5"/>
    <p:sldId id="370" r:id="rId6"/>
    <p:sldId id="371" r:id="rId7"/>
    <p:sldId id="372" r:id="rId8"/>
    <p:sldId id="374" r:id="rId9"/>
    <p:sldId id="375" r:id="rId10"/>
    <p:sldId id="376" r:id="rId11"/>
  </p:sldIdLst>
  <p:sldSz cx="12190413" cy="6859588"/>
  <p:notesSz cx="6858000" cy="9947275"/>
  <p:defaultTextStyle>
    <a:defPPr>
      <a:defRPr lang="ru-RU"/>
    </a:defPPr>
    <a:lvl1pPr marL="0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969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5937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8908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1873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4844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7813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0782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3751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6903C"/>
    <a:srgbClr val="FF6600"/>
    <a:srgbClr val="F5801F"/>
    <a:srgbClr val="2B953F"/>
    <a:srgbClr val="669900"/>
    <a:srgbClr val="F68D36"/>
    <a:srgbClr val="D44912"/>
    <a:srgbClr val="FFFFFF"/>
    <a:srgbClr val="F5F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81" autoAdjust="0"/>
    <p:restoredTop sz="98900" autoAdjust="0"/>
  </p:normalViewPr>
  <p:slideViewPr>
    <p:cSldViewPr>
      <p:cViewPr>
        <p:scale>
          <a:sx n="70" d="100"/>
          <a:sy n="70" d="100"/>
        </p:scale>
        <p:origin x="-384" y="-90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321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8"/>
            <a:ext cx="5486400" cy="391673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63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969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5937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8908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1873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4844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7813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0782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3751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30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2969" indent="0" algn="ctr">
              <a:buNone/>
              <a:defRPr sz="2000"/>
            </a:lvl2pPr>
            <a:lvl3pPr marL="925937" indent="0" algn="ctr">
              <a:buNone/>
              <a:defRPr sz="1800"/>
            </a:lvl3pPr>
            <a:lvl4pPr marL="1388908" indent="0" algn="ctr">
              <a:buNone/>
              <a:defRPr sz="1700"/>
            </a:lvl4pPr>
            <a:lvl5pPr marL="1851873" indent="0" algn="ctr">
              <a:buNone/>
              <a:defRPr sz="1700"/>
            </a:lvl5pPr>
            <a:lvl6pPr marL="2314844" indent="0" algn="ctr">
              <a:buNone/>
              <a:defRPr sz="1700"/>
            </a:lvl6pPr>
            <a:lvl7pPr marL="2777813" indent="0" algn="ctr">
              <a:buNone/>
              <a:defRPr sz="1700"/>
            </a:lvl7pPr>
            <a:lvl8pPr marL="3240782" indent="0" algn="ctr">
              <a:buNone/>
              <a:defRPr sz="1700"/>
            </a:lvl8pPr>
            <a:lvl9pPr marL="3703751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7" y="365211"/>
            <a:ext cx="2628556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5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57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09831" y="359981"/>
            <a:ext cx="9874235" cy="147252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09831" y="1850492"/>
            <a:ext cx="9874235" cy="1753006"/>
          </a:xfrm>
        </p:spPr>
        <p:txBody>
          <a:bodyPr tIns="0"/>
          <a:lstStyle>
            <a:lvl1pPr marL="32655" indent="0" algn="l">
              <a:buNone/>
              <a:defRPr sz="3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418" y="1414129"/>
            <a:ext cx="280379" cy="21036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700" y="1345327"/>
            <a:ext cx="85333" cy="6402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457" y="-54"/>
            <a:ext cx="9142810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409" y="2600927"/>
            <a:ext cx="8533289" cy="2286529"/>
          </a:xfrm>
        </p:spPr>
        <p:txBody>
          <a:bodyPr anchor="t"/>
          <a:lstStyle>
            <a:lvl1pPr algn="l">
              <a:lnSpc>
                <a:spcPts val="5357"/>
              </a:lnSpc>
              <a:buNone/>
              <a:defRPr sz="48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409" y="1067047"/>
            <a:ext cx="8533289" cy="1510062"/>
          </a:xfrm>
        </p:spPr>
        <p:txBody>
          <a:bodyPr anchor="b"/>
          <a:lstStyle>
            <a:lvl1pPr marL="21770" indent="0">
              <a:lnSpc>
                <a:spcPts val="2738"/>
              </a:lnSpc>
              <a:spcBef>
                <a:spcPts val="0"/>
              </a:spcBef>
              <a:buNone/>
              <a:defRPr sz="2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7603" y="0"/>
            <a:ext cx="101587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051" y="2815308"/>
            <a:ext cx="280379" cy="21036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334" y="2746506"/>
            <a:ext cx="85333" cy="6402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95" y="274383"/>
            <a:ext cx="9996139" cy="1143265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3895" y="1524353"/>
            <a:ext cx="4876165" cy="466452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3868" y="1524353"/>
            <a:ext cx="4876165" cy="466452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5161531"/>
            <a:ext cx="10971372" cy="1143265"/>
          </a:xfrm>
        </p:spPr>
        <p:txBody>
          <a:bodyPr anchor="ctr"/>
          <a:lstStyle>
            <a:lvl1pPr algn="ctr">
              <a:defRPr sz="54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328354"/>
            <a:ext cx="5363782" cy="640228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6195" indent="0" algn="l">
              <a:lnSpc>
                <a:spcPct val="100000"/>
              </a:lnSpc>
              <a:spcBef>
                <a:spcPts val="119"/>
              </a:spcBef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110" y="328354"/>
            <a:ext cx="5363782" cy="640228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6195" indent="0" algn="l">
              <a:lnSpc>
                <a:spcPct val="100000"/>
              </a:lnSpc>
              <a:spcBef>
                <a:spcPts val="119"/>
              </a:spcBef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521" y="969560"/>
            <a:ext cx="5363782" cy="4115753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8056" indent="-326551">
              <a:lnSpc>
                <a:spcPct val="100000"/>
              </a:lnSpc>
              <a:spcBef>
                <a:spcPts val="833"/>
              </a:spcBef>
              <a:defRPr sz="2900"/>
            </a:lvl1pPr>
            <a:lvl2pPr>
              <a:lnSpc>
                <a:spcPct val="100000"/>
              </a:lnSpc>
              <a:spcBef>
                <a:spcPts val="833"/>
              </a:spcBef>
              <a:defRPr sz="2400"/>
            </a:lvl2pPr>
            <a:lvl3pPr>
              <a:lnSpc>
                <a:spcPct val="100000"/>
              </a:lnSpc>
              <a:spcBef>
                <a:spcPts val="833"/>
              </a:spcBef>
              <a:defRPr sz="2100"/>
            </a:lvl3pPr>
            <a:lvl4pPr>
              <a:lnSpc>
                <a:spcPct val="100000"/>
              </a:lnSpc>
              <a:spcBef>
                <a:spcPts val="833"/>
              </a:spcBef>
              <a:defRPr sz="1900"/>
            </a:lvl4pPr>
            <a:lvl5pPr>
              <a:lnSpc>
                <a:spcPct val="100000"/>
              </a:lnSpc>
              <a:spcBef>
                <a:spcPts val="833"/>
              </a:spcBef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110" y="969560"/>
            <a:ext cx="5363782" cy="4115753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8056" indent="-326551">
              <a:lnSpc>
                <a:spcPct val="100000"/>
              </a:lnSpc>
              <a:spcBef>
                <a:spcPts val="833"/>
              </a:spcBef>
              <a:defRPr sz="2900"/>
            </a:lvl1pPr>
            <a:lvl2pPr>
              <a:lnSpc>
                <a:spcPct val="100000"/>
              </a:lnSpc>
              <a:spcBef>
                <a:spcPts val="833"/>
              </a:spcBef>
              <a:defRPr sz="2400"/>
            </a:lvl2pPr>
            <a:lvl3pPr>
              <a:lnSpc>
                <a:spcPct val="100000"/>
              </a:lnSpc>
              <a:spcBef>
                <a:spcPts val="833"/>
              </a:spcBef>
              <a:defRPr sz="2100"/>
            </a:lvl3pPr>
            <a:lvl4pPr>
              <a:lnSpc>
                <a:spcPct val="100000"/>
              </a:lnSpc>
              <a:spcBef>
                <a:spcPts val="833"/>
              </a:spcBef>
              <a:defRPr sz="1900"/>
            </a:lvl4pPr>
            <a:lvl5pPr>
              <a:lnSpc>
                <a:spcPct val="100000"/>
              </a:lnSpc>
              <a:spcBef>
                <a:spcPts val="833"/>
              </a:spcBef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95" y="274383"/>
            <a:ext cx="9996139" cy="1143265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136" y="0"/>
            <a:ext cx="10837277" cy="685958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136" y="-54"/>
            <a:ext cx="97523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16828"/>
            <a:ext cx="5079339" cy="1162319"/>
          </a:xfrm>
          <a:ln>
            <a:noFill/>
          </a:ln>
        </p:spPr>
        <p:txBody>
          <a:bodyPr anchor="b"/>
          <a:lstStyle>
            <a:lvl1pPr algn="l">
              <a:lnSpc>
                <a:spcPts val="2381"/>
              </a:lnSpc>
              <a:buNone/>
              <a:defRPr sz="26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521" y="1407290"/>
            <a:ext cx="5079339" cy="698662"/>
          </a:xfrm>
        </p:spPr>
        <p:txBody>
          <a:bodyPr/>
          <a:lstStyle>
            <a:lvl1pPr marL="54425" indent="0">
              <a:lnSpc>
                <a:spcPct val="100000"/>
              </a:lnSpc>
              <a:spcBef>
                <a:spcPts val="0"/>
              </a:spcBef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521" y="2134095"/>
            <a:ext cx="10869785" cy="399348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40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8173" y="1067047"/>
            <a:ext cx="3657124" cy="1981659"/>
          </a:xfrm>
        </p:spPr>
        <p:txBody>
          <a:bodyPr anchor="b">
            <a:noAutofit/>
          </a:bodyPr>
          <a:lstStyle>
            <a:lvl1pPr algn="l">
              <a:buNone/>
              <a:defRPr sz="25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5868" y="1067047"/>
            <a:ext cx="6095207" cy="4573059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8850" tIns="326551" rIns="108850" bIns="54425" rtlCol="0" anchor="t">
            <a:normAutofit/>
          </a:bodyPr>
          <a:lstStyle>
            <a:extLst/>
          </a:lstStyle>
          <a:p>
            <a:pPr marL="0" indent="-337436" algn="l" rtl="0" eaLnBrk="1" latinLnBrk="0" hangingPunct="1">
              <a:lnSpc>
                <a:spcPts val="3571"/>
              </a:lnSpc>
              <a:spcBef>
                <a:spcPts val="714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455" y="1143268"/>
            <a:ext cx="5892033" cy="351534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8850" tIns="326551" anchor="t"/>
          <a:lstStyle>
            <a:lvl1pPr marL="0" indent="0" algn="l" eaLnBrk="1" latinLnBrk="0" hangingPunct="1">
              <a:buNone/>
              <a:defRPr sz="38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898" y="954562"/>
            <a:ext cx="914281" cy="20435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0688" y="937003"/>
            <a:ext cx="865519" cy="20435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455" y="4801712"/>
            <a:ext cx="5892033" cy="762176"/>
          </a:xfrm>
        </p:spPr>
        <p:txBody>
          <a:bodyPr anchor="ctr"/>
          <a:lstStyle>
            <a:lvl1pPr marL="0" indent="0" algn="l">
              <a:lnSpc>
                <a:spcPts val="1905"/>
              </a:lnSpc>
              <a:spcBef>
                <a:spcPts val="0"/>
              </a:spcBef>
              <a:buNone/>
              <a:defRPr sz="1700">
                <a:solidFill>
                  <a:srgbClr val="777777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2810" y="274703"/>
            <a:ext cx="2438083" cy="5852880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3801" y="274704"/>
            <a:ext cx="7415835" cy="5852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33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296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5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89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18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48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78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07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37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78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33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4" y="1681559"/>
            <a:ext cx="5157117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69" indent="0">
              <a:buNone/>
              <a:defRPr sz="2000" b="1"/>
            </a:lvl2pPr>
            <a:lvl3pPr marL="925937" indent="0">
              <a:buNone/>
              <a:defRPr sz="1800" b="1"/>
            </a:lvl3pPr>
            <a:lvl4pPr marL="1388908" indent="0">
              <a:buNone/>
              <a:defRPr sz="1700" b="1"/>
            </a:lvl4pPr>
            <a:lvl5pPr marL="1851873" indent="0">
              <a:buNone/>
              <a:defRPr sz="1700" b="1"/>
            </a:lvl5pPr>
            <a:lvl6pPr marL="2314844" indent="0">
              <a:buNone/>
              <a:defRPr sz="1700" b="1"/>
            </a:lvl6pPr>
            <a:lvl7pPr marL="2777813" indent="0">
              <a:buNone/>
              <a:defRPr sz="1700" b="1"/>
            </a:lvl7pPr>
            <a:lvl8pPr marL="3240782" indent="0">
              <a:buNone/>
              <a:defRPr sz="1700" b="1"/>
            </a:lvl8pPr>
            <a:lvl9pPr marL="370375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4" y="2505656"/>
            <a:ext cx="5157117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8" y="1681559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69" indent="0">
              <a:buNone/>
              <a:defRPr sz="2000" b="1"/>
            </a:lvl2pPr>
            <a:lvl3pPr marL="925937" indent="0">
              <a:buNone/>
              <a:defRPr sz="1800" b="1"/>
            </a:lvl3pPr>
            <a:lvl4pPr marL="1388908" indent="0">
              <a:buNone/>
              <a:defRPr sz="1700" b="1"/>
            </a:lvl4pPr>
            <a:lvl5pPr marL="1851873" indent="0">
              <a:buNone/>
              <a:defRPr sz="1700" b="1"/>
            </a:lvl5pPr>
            <a:lvl6pPr marL="2314844" indent="0">
              <a:buNone/>
              <a:defRPr sz="1700" b="1"/>
            </a:lvl6pPr>
            <a:lvl7pPr marL="2777813" indent="0">
              <a:buNone/>
              <a:defRPr sz="1700" b="1"/>
            </a:lvl7pPr>
            <a:lvl8pPr marL="3240782" indent="0">
              <a:buNone/>
              <a:defRPr sz="1700" b="1"/>
            </a:lvl8pPr>
            <a:lvl9pPr marL="370375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8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63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1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8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6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2969" indent="0">
              <a:buNone/>
              <a:defRPr sz="1400"/>
            </a:lvl2pPr>
            <a:lvl3pPr marL="925937" indent="0">
              <a:buNone/>
              <a:defRPr sz="1200"/>
            </a:lvl3pPr>
            <a:lvl4pPr marL="1388908" indent="0">
              <a:buNone/>
              <a:defRPr sz="1100"/>
            </a:lvl4pPr>
            <a:lvl5pPr marL="1851873" indent="0">
              <a:buNone/>
              <a:defRPr sz="1100"/>
            </a:lvl5pPr>
            <a:lvl6pPr marL="2314844" indent="0">
              <a:buNone/>
              <a:defRPr sz="1100"/>
            </a:lvl6pPr>
            <a:lvl7pPr marL="2777813" indent="0">
              <a:buNone/>
              <a:defRPr sz="1100"/>
            </a:lvl7pPr>
            <a:lvl8pPr marL="3240782" indent="0">
              <a:buNone/>
              <a:defRPr sz="1100"/>
            </a:lvl8pPr>
            <a:lvl9pPr marL="37037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3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2969" indent="0">
              <a:buNone/>
              <a:defRPr sz="2900"/>
            </a:lvl2pPr>
            <a:lvl3pPr marL="925937" indent="0">
              <a:buNone/>
              <a:defRPr sz="2400"/>
            </a:lvl3pPr>
            <a:lvl4pPr marL="1388908" indent="0">
              <a:buNone/>
              <a:defRPr sz="2000"/>
            </a:lvl4pPr>
            <a:lvl5pPr marL="1851873" indent="0">
              <a:buNone/>
              <a:defRPr sz="2000"/>
            </a:lvl5pPr>
            <a:lvl6pPr marL="2314844" indent="0">
              <a:buNone/>
              <a:defRPr sz="2000"/>
            </a:lvl6pPr>
            <a:lvl7pPr marL="2777813" indent="0">
              <a:buNone/>
              <a:defRPr sz="2000"/>
            </a:lvl7pPr>
            <a:lvl8pPr marL="3240782" indent="0">
              <a:buNone/>
              <a:defRPr sz="2000"/>
            </a:lvl8pPr>
            <a:lvl9pPr marL="370375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6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2969" indent="0">
              <a:buNone/>
              <a:defRPr sz="1400"/>
            </a:lvl2pPr>
            <a:lvl3pPr marL="925937" indent="0">
              <a:buNone/>
              <a:defRPr sz="1200"/>
            </a:lvl3pPr>
            <a:lvl4pPr marL="1388908" indent="0">
              <a:buNone/>
              <a:defRPr sz="1100"/>
            </a:lvl4pPr>
            <a:lvl5pPr marL="1851873" indent="0">
              <a:buNone/>
              <a:defRPr sz="1100"/>
            </a:lvl5pPr>
            <a:lvl6pPr marL="2314844" indent="0">
              <a:buNone/>
              <a:defRPr sz="1100"/>
            </a:lvl6pPr>
            <a:lvl7pPr marL="2777813" indent="0">
              <a:buNone/>
              <a:defRPr sz="1100"/>
            </a:lvl7pPr>
            <a:lvl8pPr marL="3240782" indent="0">
              <a:buNone/>
              <a:defRPr sz="1100"/>
            </a:lvl8pPr>
            <a:lvl9pPr marL="37037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539" tIns="46270" rIns="92539" bIns="4627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539" tIns="46270" rIns="92539" bIns="462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3" y="6357824"/>
            <a:ext cx="274284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25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84" indent="-231484" algn="l" defTabSz="925937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457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422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389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360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328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29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26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23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969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937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908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873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844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813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782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3751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760" y="-816110"/>
            <a:ext cx="2184898" cy="163926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59" y="21107"/>
            <a:ext cx="2269293" cy="170258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10" y="1055321"/>
            <a:ext cx="1500761" cy="110287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322" y="-54"/>
            <a:ext cx="10840091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3895" y="274701"/>
            <a:ext cx="9996139" cy="1143265"/>
          </a:xfrm>
          <a:prstGeom prst="rect">
            <a:avLst/>
          </a:prstGeom>
        </p:spPr>
        <p:txBody>
          <a:bodyPr lIns="108850" tIns="54425" rIns="108850" bIns="54425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3895" y="1448135"/>
            <a:ext cx="9996139" cy="4801712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4578" y="6307010"/>
            <a:ext cx="2844430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algn="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942406-2188-4684-8253-69D59E08583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19008" y="6307010"/>
            <a:ext cx="3860297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3369" y="6307010"/>
            <a:ext cx="609521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136" y="-54"/>
            <a:ext cx="97523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35401" indent="-337436" algn="l" rtl="0" eaLnBrk="1" latinLnBrk="0" hangingPunct="1">
        <a:lnSpc>
          <a:spcPct val="100000"/>
        </a:lnSpc>
        <a:spcBef>
          <a:spcPts val="714"/>
        </a:spcBef>
        <a:buClr>
          <a:schemeClr val="accent1"/>
        </a:buClr>
        <a:buSzPct val="80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283010" algn="l" rtl="0" eaLnBrk="1" latinLnBrk="0" hangingPunct="1">
        <a:lnSpc>
          <a:spcPct val="100000"/>
        </a:lnSpc>
        <a:spcBef>
          <a:spcPts val="655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847" indent="-27212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202" indent="-20681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672" indent="-2177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6028" indent="-21770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46383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854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36209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903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281" y="625762"/>
            <a:ext cx="7343860" cy="89366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ИФНС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России по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Сургуту Ханты-Мансийского автономного округа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Югры </a:t>
            </a:r>
            <a:endParaRPr lang="ru-RU" sz="2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380298" y="2001039"/>
            <a:ext cx="8747356" cy="2754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endParaRPr lang="ru-RU" sz="35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Единый налоговый платеж физического лица, организации и индивидуального предпринимателя: в чем схожесть и в чем отличия</a:t>
            </a:r>
            <a:endParaRPr lang="ru-RU" sz="3500" b="1" i="1" dirty="0" smtClean="0">
              <a:solidFill>
                <a:srgbClr val="FF0000"/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Изображение логотип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003" y="439868"/>
            <a:ext cx="1210286" cy="12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2799" y="5157986"/>
            <a:ext cx="9601545" cy="1508020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pPr algn="r"/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Начальник отдела работы с налогоплательщиками </a:t>
            </a:r>
            <a:endParaRPr lang="en-US" sz="23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  <a:p>
            <a:pPr algn="r"/>
            <a:r>
              <a:rPr lang="ru-RU" sz="2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ИФНС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России по г. Сургуту 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  <a:cs typeface="Times New Roman" panose="02020603050405020304" pitchFamily="18" charset="0"/>
              </a:rPr>
              <a:t>Ханты-Мансийского автономного округа - Югры </a:t>
            </a:r>
          </a:p>
          <a:p>
            <a:pPr algn="r"/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Прохорова Н.Н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.</a:t>
            </a:r>
            <a:endParaRPr lang="ru-RU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0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1414686" y="1053531"/>
            <a:ext cx="10585176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7" y="1426"/>
            <a:ext cx="10854155" cy="807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rgbClr val="FF0000"/>
                </a:solidFill>
              </a:rPr>
              <a:t>Кто является плательщикам ЕНП</a:t>
            </a:r>
            <a:r>
              <a:rPr lang="ru-RU" sz="29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FF0000"/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4" y="8"/>
            <a:ext cx="237286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23174" y="1072343"/>
            <a:ext cx="10332672" cy="4279205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endParaRPr lang="ru-RU" sz="2000" b="1" dirty="0" smtClean="0"/>
          </a:p>
          <a:p>
            <a:endParaRPr lang="ru-RU" dirty="0"/>
          </a:p>
          <a:p>
            <a:pPr algn="just"/>
            <a:r>
              <a:rPr lang="ru-RU" b="1" i="1" dirty="0" smtClean="0"/>
              <a:t>Единый </a:t>
            </a:r>
            <a:r>
              <a:rPr lang="ru-RU" b="1" i="1" dirty="0"/>
              <a:t>налоговый платеж (ЕНП) </a:t>
            </a:r>
            <a:r>
              <a:rPr lang="ru-RU" dirty="0"/>
              <a:t>— это сумма денежных средств, перечисляемая налогоплательщиком на соответствующий счет, в счет исполнения обязанности перед бюджетом </a:t>
            </a:r>
            <a:r>
              <a:rPr lang="ru-RU" dirty="0" smtClean="0"/>
              <a:t>Российской Федерации. 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ПЛАТЕЛЬЩИК ЕНП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ФИЗИЧЕСКОЕ ЛИЦО                                                                                                               ЮЛ ,ИП</a:t>
            </a:r>
          </a:p>
          <a:p>
            <a:r>
              <a:rPr lang="ru-RU" dirty="0" smtClean="0"/>
              <a:t>(с 2019 года)                                                                                                             (с 01.07.2022-31.12.2022)                                                                                                                                                                             </a:t>
            </a:r>
            <a:endParaRPr lang="ru-RU" dirty="0"/>
          </a:p>
          <a:p>
            <a:pPr algn="just"/>
            <a:endParaRPr lang="ru-RU" dirty="0" smtClean="0"/>
          </a:p>
          <a:p>
            <a:pPr indent="449856"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49155"/>
            <a:ext cx="663914" cy="759605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4880761" y="2286786"/>
            <a:ext cx="3000396" cy="500066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8" rIns="91356" bIns="45678"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166248" y="2858290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095338" y="2929728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1523175" y="1215219"/>
            <a:ext cx="10429948" cy="5644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594616" y="0"/>
            <a:ext cx="1059580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</a:p>
          <a:p>
            <a:r>
              <a:rPr lang="ru-RU" sz="2900" b="1" dirty="0" smtClean="0">
                <a:solidFill>
                  <a:srgbClr val="FF0000"/>
                </a:solidFill>
              </a:rPr>
              <a:t>Сроки уплаты ЕНП для физических лиц</a:t>
            </a:r>
            <a:endParaRPr lang="ru-RU" sz="2900" dirty="0" smtClean="0">
              <a:solidFill>
                <a:srgbClr val="FF0000"/>
              </a:solidFill>
            </a:endParaRPr>
          </a:p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3" y="3"/>
            <a:ext cx="190550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8484" y="981522"/>
            <a:ext cx="10945216" cy="37044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49155"/>
            <a:ext cx="663914" cy="759605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94618" y="1929600"/>
          <a:ext cx="9001187" cy="4143403"/>
        </p:xfrm>
        <a:graphic>
          <a:graphicData uri="http://schemas.openxmlformats.org/drawingml/2006/table">
            <a:tbl>
              <a:tblPr/>
              <a:tblGrid>
                <a:gridCol w="2279490"/>
                <a:gridCol w="3469419"/>
                <a:gridCol w="3252278"/>
              </a:tblGrid>
              <a:tr h="690564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Вид налога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211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Уплата до 01.01.2023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Уплата после 01.01.2023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налог на имущество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 декабря,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8890" indent="-88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 декабря,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земельный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транспортный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1135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НДФЛ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До 15 июля, следующего за истекшим налоговым периодом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indent="-88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15 июля,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94547" y="1195860"/>
            <a:ext cx="11095867" cy="36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8" rIns="91356" bIns="45678" numCol="1" anchor="ctr" anchorCtr="0" compatLnSpc="1">
            <a:prstTxWarp prst="textNoShape">
              <a:avLst/>
            </a:prstTxWarp>
            <a:spAutoFit/>
          </a:bodyPr>
          <a:lstStyle/>
          <a:p>
            <a:pPr indent="358660" defTabSz="914107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Единый налоговый платеж подлежит перечислению физическим лицом до наступления сроков уплаты.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1380298" y="1215221"/>
            <a:ext cx="10810114" cy="56443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414686" y="3"/>
            <a:ext cx="10718796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</a:p>
          <a:p>
            <a:pPr lvl="0"/>
            <a:r>
              <a:rPr lang="ru-RU" sz="29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Единые сроки уплаты налогов ИП ЮЛ</a:t>
            </a:r>
            <a:endParaRPr lang="ru-RU" sz="2900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3"/>
            <a:ext cx="190549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62" y="818264"/>
            <a:ext cx="8563369" cy="476969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31708" y="1341562"/>
            <a:ext cx="10945216" cy="37044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lvl="0" algn="just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830997"/>
            <a:ext cx="12190413" cy="33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8" rIns="91356" bIns="45678" numCol="1" anchor="ctr" anchorCtr="0" compatLnSpc="1">
            <a:prstTxWarp prst="textNoShape">
              <a:avLst/>
            </a:prstTxWarp>
            <a:spAutoFit/>
          </a:bodyPr>
          <a:lstStyle/>
          <a:p>
            <a:pPr indent="238048" algn="ctr" defTabSz="9141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По многим налогам сроки уплаты передвинулись на 28-е число:</a:t>
            </a: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51736" y="1500968"/>
          <a:ext cx="9072626" cy="4786345"/>
        </p:xfrm>
        <a:graphic>
          <a:graphicData uri="http://schemas.openxmlformats.org/drawingml/2006/table">
            <a:tbl>
              <a:tblPr/>
              <a:tblGrid>
                <a:gridCol w="1507258"/>
                <a:gridCol w="3848112"/>
                <a:gridCol w="3717256"/>
              </a:tblGrid>
              <a:tr h="265908">
                <a:tc>
                  <a:txBody>
                    <a:bodyPr/>
                    <a:lstStyle/>
                    <a:p>
                      <a:pPr marL="240665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до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с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723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НДС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Не позднее 25 числа каждого из трех месяцев, следующих за истекшим кварталом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Не позднее 28 числа каждого из трех месяцев, следующих за истек­шим кварталом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357">
                <a:tc>
                  <a:txBody>
                    <a:bodyPr/>
                    <a:lstStyle/>
                    <a:p>
                      <a:pPr indent="317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     при УСН (для ор­ганизаций)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25 числа месяца, сле­дующего  за  отчетным  перио­дом, -  при  уплате  аванса  за I квартал, I 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31 марта года, следу­ющего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аванса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марта года, сле­дующего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357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Налог     при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УСН (для ИП)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25 числа месяца, сле­дующего  за  отчетным  перио­дом, -  при  уплате  аванса 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30 апреля года, сле­дующего   за   отчетным, -  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аванса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апреля года, сле­дующего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1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8" y="8"/>
            <a:ext cx="10790804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165987" y="858027"/>
          <a:ext cx="9144063" cy="1357322"/>
        </p:xfrm>
        <a:graphic>
          <a:graphicData uri="http://schemas.openxmlformats.org/drawingml/2006/table">
            <a:tbl>
              <a:tblPr/>
              <a:tblGrid>
                <a:gridCol w="1507257"/>
                <a:gridCol w="3848111"/>
                <a:gridCol w="3788695"/>
              </a:tblGrid>
              <a:tr h="1357322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      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имущество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организаций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  не позднее последнего числа ме­сяца, следующего за отчетным периодом, - при уплате авансов за I квартал, I полугодие (II квар­тал), 9 месяцев (III квартал);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  не позднее 28 числа месяца, следующего за отчетным пери­одом, - при уплате авансов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(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квар­тал), 9 месяцев (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квартал);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165985" y="2215348"/>
          <a:ext cx="9144064" cy="3643339"/>
        </p:xfrm>
        <a:graphic>
          <a:graphicData uri="http://schemas.openxmlformats.org/drawingml/2006/table">
            <a:tbl>
              <a:tblPr/>
              <a:tblGrid>
                <a:gridCol w="1500198"/>
                <a:gridCol w="3857652"/>
                <a:gridCol w="3786214"/>
              </a:tblGrid>
              <a:tr h="364335">
                <a:tc>
                  <a:txBody>
                    <a:bodyPr/>
                    <a:lstStyle/>
                    <a:p>
                      <a:pPr marL="23177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Срок уплаты до 01.01.2023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с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не позднее 1 марта года, следу­ющего за отчетным, - при допла­те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не позднее 28 февраля года, следующего за отчетным, - при доплате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Транспорт­ный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последнего числа ме­сяца, следующего за отчетным периодом, - при уплате авансов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, II и III кварталы;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1 марта года, следу­ющего за отчетным, - при допла­те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авансов за I,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кварталы;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февраля года, следующего за отчетным, - при доплате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35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Земельный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70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1342678" y="739620"/>
            <a:ext cx="10513168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8" y="8"/>
            <a:ext cx="10790804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Часто задаваемые вопросы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487" y="928673"/>
            <a:ext cx="10353309" cy="1538798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Вопрос: </a:t>
            </a:r>
            <a:r>
              <a:rPr lang="ru-RU" sz="4000" dirty="0" smtClean="0">
                <a:solidFill>
                  <a:srgbClr val="7030A0"/>
                </a:solidFill>
              </a:rPr>
              <a:t>Сколько нужно платить ЕНП?</a:t>
            </a:r>
          </a:p>
          <a:p>
            <a:endParaRPr lang="ru-RU" sz="2900" b="1" dirty="0" smtClean="0"/>
          </a:p>
          <a:p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02443" y="1917628"/>
            <a:ext cx="10727515" cy="2401768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3200" b="1" dirty="0" smtClean="0"/>
              <a:t>Ответ:</a:t>
            </a:r>
            <a:r>
              <a:rPr lang="ru-RU" sz="3200" dirty="0" smtClean="0"/>
              <a:t> Сумма ЕНП равна общей сумме обязанностей по уплате налогов, сборов и страховых взносов. Платить больше или авансом не нужно. 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12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1054646" y="784135"/>
            <a:ext cx="11135767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054646" y="8"/>
            <a:ext cx="11078836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487" y="928673"/>
            <a:ext cx="10353309" cy="7109554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Вопрос: </a:t>
            </a:r>
            <a:r>
              <a:rPr lang="ru-RU" sz="2900" b="1" i="1" dirty="0" smtClean="0">
                <a:solidFill>
                  <a:srgbClr val="7030A0"/>
                </a:solidFill>
              </a:rPr>
              <a:t>Как будет обеспечена обратная связь с налоговым органом?</a:t>
            </a:r>
          </a:p>
          <a:p>
            <a:r>
              <a:rPr lang="ru-RU" sz="2900" b="1" dirty="0" smtClean="0"/>
              <a:t>Ответ: </a:t>
            </a:r>
            <a:r>
              <a:rPr lang="ru-RU" sz="2900" dirty="0" smtClean="0"/>
              <a:t>Посредством личного кабинета налогоплательщика, через ТКС или учетную систему налогоплательщика (ERP - система)</a:t>
            </a:r>
          </a:p>
          <a:p>
            <a:endParaRPr lang="ru-RU" sz="2900" b="1" dirty="0" smtClean="0"/>
          </a:p>
          <a:p>
            <a:endParaRPr lang="ru-RU" sz="2900" b="1" dirty="0" smtClean="0"/>
          </a:p>
          <a:p>
            <a:r>
              <a:rPr lang="ru-RU" sz="2900" b="1" dirty="0" smtClean="0">
                <a:solidFill>
                  <a:srgbClr val="7030A0"/>
                </a:solidFill>
              </a:rPr>
              <a:t>Вопрос: </a:t>
            </a:r>
            <a:r>
              <a:rPr lang="ru-RU" sz="2900" b="1" i="1" dirty="0" smtClean="0">
                <a:solidFill>
                  <a:srgbClr val="7030A0"/>
                </a:solidFill>
              </a:rPr>
              <a:t>Изменяется ли порядок расчета налогов?</a:t>
            </a:r>
          </a:p>
          <a:p>
            <a:endParaRPr lang="ru-RU" sz="2900" dirty="0" smtClean="0"/>
          </a:p>
          <a:p>
            <a:r>
              <a:rPr lang="ru-RU" sz="2900" b="1" dirty="0" smtClean="0"/>
              <a:t>Ответ: </a:t>
            </a:r>
            <a:r>
              <a:rPr lang="ru-RU" sz="2900" dirty="0" smtClean="0"/>
              <a:t>Нет не изменяется. Внедрение ЕНС никак не меняет порядок расчета налогов и состав предоставляемой плательщиком информации.</a:t>
            </a:r>
            <a:endParaRPr lang="ru-RU" sz="2900" b="1" dirty="0" smtClean="0"/>
          </a:p>
          <a:p>
            <a:endParaRPr lang="ru-RU" sz="2900" b="1" dirty="0" smtClean="0"/>
          </a:p>
          <a:p>
            <a:endParaRPr lang="ru-RU" sz="2900" b="1" dirty="0" smtClean="0"/>
          </a:p>
          <a:p>
            <a:endParaRPr lang="ru-RU" sz="2900" b="1" dirty="0" smtClean="0"/>
          </a:p>
          <a:p>
            <a:r>
              <a:rPr lang="ru-RU" sz="2500" b="1" dirty="0" smtClean="0"/>
              <a:t> </a:t>
            </a:r>
            <a:endParaRPr lang="ru-RU" sz="25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87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21" y="715151"/>
            <a:ext cx="10971372" cy="54124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Вопрос: </a:t>
            </a:r>
            <a:r>
              <a:rPr lang="ru-RU" i="1" dirty="0" smtClean="0">
                <a:solidFill>
                  <a:srgbClr val="7030A0"/>
                </a:solidFill>
              </a:rPr>
              <a:t>Как получить информацию о состоянии ЕНС и информацию о распределении суммы единого налогового платежа по налогам для ее отражения в бухгалтерском учете?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Данные о состоянии ЕНС и детализированная информация о распределении ЕНП будут доступны в </a:t>
            </a:r>
            <a:r>
              <a:rPr lang="ru-RU" dirty="0" err="1" smtClean="0"/>
              <a:t>онлайн</a:t>
            </a:r>
            <a:r>
              <a:rPr lang="ru-RU" dirty="0" smtClean="0"/>
              <a:t> режиме в личном кабинете налогоплательщика, через ТКС или в учетной системе налогоплательщика (ERP - система).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15757</TotalTime>
  <Words>522</Words>
  <Application>Microsoft Office PowerPoint</Application>
  <PresentationFormat>Произвольный</PresentationFormat>
  <Paragraphs>101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Специальное оформление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8602-06-249</cp:lastModifiedBy>
  <cp:revision>1254</cp:revision>
  <cp:lastPrinted>2022-08-11T11:32:17Z</cp:lastPrinted>
  <dcterms:modified xsi:type="dcterms:W3CDTF">2022-11-23T05:38:16Z</dcterms:modified>
</cp:coreProperties>
</file>