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58" r:id="rId2"/>
    <p:sldMasterId id="2147483770" r:id="rId3"/>
  </p:sldMasterIdLst>
  <p:notesMasterIdLst>
    <p:notesMasterId r:id="rId15"/>
  </p:notesMasterIdLst>
  <p:handoutMasterIdLst>
    <p:handoutMasterId r:id="rId16"/>
  </p:handoutMasterIdLst>
  <p:sldIdLst>
    <p:sldId id="553" r:id="rId4"/>
    <p:sldId id="541" r:id="rId5"/>
    <p:sldId id="542" r:id="rId6"/>
    <p:sldId id="544" r:id="rId7"/>
    <p:sldId id="551" r:id="rId8"/>
    <p:sldId id="552" r:id="rId9"/>
    <p:sldId id="545" r:id="rId10"/>
    <p:sldId id="546" r:id="rId11"/>
    <p:sldId id="548" r:id="rId12"/>
    <p:sldId id="549" r:id="rId13"/>
    <p:sldId id="550" r:id="rId14"/>
  </p:sldIdLst>
  <p:sldSz cx="12190413" cy="6859588"/>
  <p:notesSz cx="6805613" cy="9944100"/>
  <p:defaultTextStyle>
    <a:defPPr>
      <a:defRPr lang="ru-RU"/>
    </a:defPPr>
    <a:lvl1pPr marL="0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3028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6056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9084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52111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15140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78169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41196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04225" algn="l" defTabSz="926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953F"/>
    <a:srgbClr val="B91403"/>
    <a:srgbClr val="669900"/>
    <a:srgbClr val="F68D36"/>
    <a:srgbClr val="F5801F"/>
    <a:srgbClr val="F6903C"/>
    <a:srgbClr val="D44912"/>
    <a:srgbClr val="FFFFFF"/>
    <a:srgbClr val="F5F5F5"/>
    <a:srgbClr val="2B7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77" autoAdjust="0"/>
    <p:restoredTop sz="99536" autoAdjust="0"/>
  </p:normalViewPr>
  <p:slideViewPr>
    <p:cSldViewPr>
      <p:cViewPr>
        <p:scale>
          <a:sx n="106" d="100"/>
          <a:sy n="106" d="100"/>
        </p:scale>
        <p:origin x="-1110" y="-330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18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901755022546466E-3"/>
          <c:y val="3.9849696229978096E-2"/>
          <c:w val="0.96039592336657031"/>
          <c:h val="0.886622279117443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5B3D7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49-4FBE-A5B8-06D4802A4A3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849-4FBE-A5B8-06D4802A4A3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849-4FBE-A5B8-06D4802A4A3B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20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20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2000" b="1"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Контактные телефоны сотрудников</c:v>
                </c:pt>
                <c:pt idx="1">
                  <c:v>Операционные залы</c:v>
                </c:pt>
                <c:pt idx="2">
                  <c:v>Единый контакт-центр 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4157</c:v>
                </c:pt>
                <c:pt idx="1">
                  <c:v>2935</c:v>
                </c:pt>
                <c:pt idx="2">
                  <c:v>598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849-4FBE-A5B8-06D4802A4A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85272576"/>
        <c:axId val="185311232"/>
      </c:barChart>
      <c:catAx>
        <c:axId val="18527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  <a:cs typeface="+mn-cs"/>
              </a:defRPr>
            </a:pPr>
            <a:endParaRPr lang="ru-RU"/>
          </a:p>
        </c:txPr>
        <c:crossAx val="185311232"/>
        <c:crosses val="autoZero"/>
        <c:auto val="1"/>
        <c:lblAlgn val="ctr"/>
        <c:lblOffset val="1"/>
        <c:noMultiLvlLbl val="0"/>
      </c:catAx>
      <c:valAx>
        <c:axId val="18531123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852725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1690F-F914-41DB-8828-D2E6AC7543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8AFA537-5A56-420D-B4DC-080BF97D4363}">
      <dgm:prSet phldrT="[Текст]" custT="1"/>
      <dgm:spPr/>
      <dgm:t>
        <a:bodyPr/>
        <a:lstStyle/>
        <a:p>
          <a:pPr>
            <a:buFont typeface="Symbol" panose="05050102010706020507" pitchFamily="18" charset="2"/>
            <a:buNone/>
          </a:pPr>
          <a:r>
            <a:rPr lang="ru-RU" sz="1800" b="1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Справка об исполнении</a:t>
          </a:r>
          <a:r>
            <a:rPr lang="ru-RU" sz="18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b="1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обязанности</a:t>
          </a:r>
          <a:endParaRPr lang="ru-RU" sz="1800" dirty="0">
            <a:latin typeface="Arial Narrow" panose="020B0606020202030204" pitchFamily="34" charset="0"/>
            <a:cs typeface="Calibri" panose="020F0502020204030204" pitchFamily="34" charset="0"/>
          </a:endParaRPr>
        </a:p>
      </dgm:t>
    </dgm:pt>
    <dgm:pt modelId="{475D0F42-C5CF-45A1-9E8B-D719A15C4C30}" type="parTrans" cxnId="{869B53FE-45D6-4EF5-A6FE-B797645122AE}">
      <dgm:prSet/>
      <dgm:spPr/>
      <dgm:t>
        <a:bodyPr/>
        <a:lstStyle/>
        <a:p>
          <a:endParaRPr lang="ru-RU" sz="2400"/>
        </a:p>
      </dgm:t>
    </dgm:pt>
    <dgm:pt modelId="{A9B02BAB-4CF9-440F-8E36-30D55FAEF3C6}" type="sibTrans" cxnId="{869B53FE-45D6-4EF5-A6FE-B797645122AE}">
      <dgm:prSet/>
      <dgm:spPr/>
      <dgm:t>
        <a:bodyPr/>
        <a:lstStyle/>
        <a:p>
          <a:endParaRPr lang="ru-RU" sz="2400"/>
        </a:p>
      </dgm:t>
    </dgm:pt>
    <dgm:pt modelId="{F95A5FA8-AD8F-4D00-92E8-D0A826A8640E}">
      <dgm:prSet phldrT="[Текст]" custT="1"/>
      <dgm:spPr/>
      <dgm:t>
        <a:bodyPr/>
        <a:lstStyle/>
        <a:p>
          <a:pPr>
            <a:buFont typeface="Symbol" panose="05050102010706020507" pitchFamily="18" charset="2"/>
            <a:buNone/>
          </a:pPr>
          <a:r>
            <a:rPr lang="ru-RU" sz="1800" b="1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Справка о наличии по состоянию на дату формирования справки положительного, отрицательного или нулевого сальдо</a:t>
          </a:r>
          <a:endParaRPr lang="ru-RU" sz="1800" dirty="0">
            <a:latin typeface="Arial Narrow" panose="020B0606020202030204" pitchFamily="34" charset="0"/>
            <a:cs typeface="Calibri" panose="020F0502020204030204" pitchFamily="34" charset="0"/>
          </a:endParaRPr>
        </a:p>
      </dgm:t>
    </dgm:pt>
    <dgm:pt modelId="{D61FF9AD-3B6C-4261-A58C-007FBD62AD75}" type="parTrans" cxnId="{9D87393E-6FF5-4952-81FC-DFABB8D91F6B}">
      <dgm:prSet/>
      <dgm:spPr/>
      <dgm:t>
        <a:bodyPr/>
        <a:lstStyle/>
        <a:p>
          <a:endParaRPr lang="ru-RU" sz="2400"/>
        </a:p>
      </dgm:t>
    </dgm:pt>
    <dgm:pt modelId="{E80D8187-3049-4993-B75E-E7581C1D91B0}" type="sibTrans" cxnId="{9D87393E-6FF5-4952-81FC-DFABB8D91F6B}">
      <dgm:prSet/>
      <dgm:spPr/>
      <dgm:t>
        <a:bodyPr/>
        <a:lstStyle/>
        <a:p>
          <a:endParaRPr lang="ru-RU" sz="2400"/>
        </a:p>
      </dgm:t>
    </dgm:pt>
    <dgm:pt modelId="{EEC0CE99-FF8C-420B-9B8A-24C76544177E}">
      <dgm:prSet phldrT="[Текст]" custT="1"/>
      <dgm:spPr/>
      <dgm:t>
        <a:bodyPr/>
        <a:lstStyle/>
        <a:p>
          <a:pPr>
            <a:buFont typeface="Symbol" panose="05050102010706020507" pitchFamily="18" charset="2"/>
            <a:buNone/>
          </a:pPr>
          <a:r>
            <a:rPr lang="ru-RU" sz="1800" b="1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Справка о принадлежности сумм</a:t>
          </a:r>
          <a:r>
            <a:rPr lang="ru-RU" sz="18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 денежных средств, перечисленных в качестве единого налогового платежа.</a:t>
          </a:r>
          <a:endParaRPr lang="ru-RU" sz="1800" dirty="0">
            <a:latin typeface="Arial Narrow" panose="020B0606020202030204" pitchFamily="34" charset="0"/>
            <a:cs typeface="Calibri" panose="020F0502020204030204" pitchFamily="34" charset="0"/>
          </a:endParaRPr>
        </a:p>
      </dgm:t>
    </dgm:pt>
    <dgm:pt modelId="{12F766D5-4C53-492E-A713-39440C42C030}" type="parTrans" cxnId="{B45B773D-CA3F-470F-AA0F-C9FA36C53FFD}">
      <dgm:prSet/>
      <dgm:spPr/>
      <dgm:t>
        <a:bodyPr/>
        <a:lstStyle/>
        <a:p>
          <a:endParaRPr lang="ru-RU" sz="2400"/>
        </a:p>
      </dgm:t>
    </dgm:pt>
    <dgm:pt modelId="{1944AF95-8295-43E1-A978-5868D4E36BE0}" type="sibTrans" cxnId="{B45B773D-CA3F-470F-AA0F-C9FA36C53FFD}">
      <dgm:prSet/>
      <dgm:spPr/>
      <dgm:t>
        <a:bodyPr/>
        <a:lstStyle/>
        <a:p>
          <a:endParaRPr lang="ru-RU" sz="2400"/>
        </a:p>
      </dgm:t>
    </dgm:pt>
    <dgm:pt modelId="{0297FBEC-ABB4-44B7-85BB-526B84A46BE1}">
      <dgm:prSet custT="1"/>
      <dgm:spPr/>
      <dgm:t>
        <a:bodyPr/>
        <a:lstStyle/>
        <a:p>
          <a:r>
            <a:rPr lang="ru-RU" sz="2000" b="1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Акт сверки</a:t>
          </a:r>
          <a:r>
            <a:rPr lang="ru-RU" sz="20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принадлежности сумм </a:t>
          </a:r>
          <a:r>
            <a:rPr lang="ru-RU" sz="20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денежных средств</a:t>
          </a:r>
          <a:endParaRPr lang="ru-RU" sz="2000" b="1" dirty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1E3944E-718F-431B-8723-8EE729ED31BD}" type="parTrans" cxnId="{1887F6CB-CC1A-499B-BFBD-FB364CF57C14}">
      <dgm:prSet/>
      <dgm:spPr/>
      <dgm:t>
        <a:bodyPr/>
        <a:lstStyle/>
        <a:p>
          <a:endParaRPr lang="ru-RU" sz="2400"/>
        </a:p>
      </dgm:t>
    </dgm:pt>
    <dgm:pt modelId="{26B92418-187B-4A2C-A8BA-3B58513E02AA}" type="sibTrans" cxnId="{1887F6CB-CC1A-499B-BFBD-FB364CF57C14}">
      <dgm:prSet/>
      <dgm:spPr/>
      <dgm:t>
        <a:bodyPr/>
        <a:lstStyle/>
        <a:p>
          <a:endParaRPr lang="ru-RU" sz="2400"/>
        </a:p>
      </dgm:t>
    </dgm:pt>
    <dgm:pt modelId="{AFB3770A-E358-4020-884C-01DECBDDFBB3}" type="pres">
      <dgm:prSet presAssocID="{0611690F-F914-41DB-8828-D2E6AC7543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1D86919-5D7D-4F59-80B0-B43BA97A52CC}" type="pres">
      <dgm:prSet presAssocID="{0611690F-F914-41DB-8828-D2E6AC7543F6}" presName="Name1" presStyleCnt="0"/>
      <dgm:spPr/>
    </dgm:pt>
    <dgm:pt modelId="{6227010C-3A9A-408A-B963-04660CF2D182}" type="pres">
      <dgm:prSet presAssocID="{0611690F-F914-41DB-8828-D2E6AC7543F6}" presName="cycle" presStyleCnt="0"/>
      <dgm:spPr/>
    </dgm:pt>
    <dgm:pt modelId="{13B0BDF2-C47E-4C43-BF34-366E85269848}" type="pres">
      <dgm:prSet presAssocID="{0611690F-F914-41DB-8828-D2E6AC7543F6}" presName="srcNode" presStyleLbl="node1" presStyleIdx="0" presStyleCnt="4"/>
      <dgm:spPr/>
    </dgm:pt>
    <dgm:pt modelId="{24827409-67BB-4498-95F7-F9905A5E6781}" type="pres">
      <dgm:prSet presAssocID="{0611690F-F914-41DB-8828-D2E6AC7543F6}" presName="conn" presStyleLbl="parChTrans1D2" presStyleIdx="0" presStyleCnt="1"/>
      <dgm:spPr/>
      <dgm:t>
        <a:bodyPr/>
        <a:lstStyle/>
        <a:p>
          <a:endParaRPr lang="ru-RU"/>
        </a:p>
      </dgm:t>
    </dgm:pt>
    <dgm:pt modelId="{7E75387A-D47D-4838-9ED1-AC42764772D5}" type="pres">
      <dgm:prSet presAssocID="{0611690F-F914-41DB-8828-D2E6AC7543F6}" presName="extraNode" presStyleLbl="node1" presStyleIdx="0" presStyleCnt="4"/>
      <dgm:spPr/>
    </dgm:pt>
    <dgm:pt modelId="{E299F5D3-ADB3-4275-94AE-878CF6CA92FA}" type="pres">
      <dgm:prSet presAssocID="{0611690F-F914-41DB-8828-D2E6AC7543F6}" presName="dstNode" presStyleLbl="node1" presStyleIdx="0" presStyleCnt="4"/>
      <dgm:spPr/>
    </dgm:pt>
    <dgm:pt modelId="{B0206BBC-E2F0-4D7C-862E-523C51A0E17B}" type="pres">
      <dgm:prSet presAssocID="{C8AFA537-5A56-420D-B4DC-080BF97D4363}" presName="text_1" presStyleLbl="node1" presStyleIdx="0" presStyleCnt="4" custScaleY="135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C7C3B-EC2B-46E5-9637-BDF58192647E}" type="pres">
      <dgm:prSet presAssocID="{C8AFA537-5A56-420D-B4DC-080BF97D4363}" presName="accent_1" presStyleCnt="0"/>
      <dgm:spPr/>
    </dgm:pt>
    <dgm:pt modelId="{186632D7-976D-4CF3-BB95-07A17971E8DD}" type="pres">
      <dgm:prSet presAssocID="{C8AFA537-5A56-420D-B4DC-080BF97D4363}" presName="accentRepeatNode" presStyleLbl="solidFgAcc1" presStyleIdx="0" presStyleCnt="4"/>
      <dgm:spPr/>
    </dgm:pt>
    <dgm:pt modelId="{F0B2EF44-5F27-4FBB-B905-382986EC37EA}" type="pres">
      <dgm:prSet presAssocID="{F95A5FA8-AD8F-4D00-92E8-D0A826A8640E}" presName="text_2" presStyleLbl="node1" presStyleIdx="1" presStyleCnt="4" custScaleY="125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2E87E-1E0B-4BF4-9688-9AB27920347D}" type="pres">
      <dgm:prSet presAssocID="{F95A5FA8-AD8F-4D00-92E8-D0A826A8640E}" presName="accent_2" presStyleCnt="0"/>
      <dgm:spPr/>
    </dgm:pt>
    <dgm:pt modelId="{5C57E3E7-050B-4AB8-928C-A22BF6ADCFFD}" type="pres">
      <dgm:prSet presAssocID="{F95A5FA8-AD8F-4D00-92E8-D0A826A8640E}" presName="accentRepeatNode" presStyleLbl="solidFgAcc1" presStyleIdx="1" presStyleCnt="4"/>
      <dgm:spPr/>
    </dgm:pt>
    <dgm:pt modelId="{49A507EB-923D-4AD6-8B3C-AE5200657BA8}" type="pres">
      <dgm:prSet presAssocID="{EEC0CE99-FF8C-420B-9B8A-24C76544177E}" presName="text_3" presStyleLbl="node1" presStyleIdx="2" presStyleCnt="4" custScaleY="127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D9C98-8D24-40C7-83A3-B7F7FF4D503A}" type="pres">
      <dgm:prSet presAssocID="{EEC0CE99-FF8C-420B-9B8A-24C76544177E}" presName="accent_3" presStyleCnt="0"/>
      <dgm:spPr/>
    </dgm:pt>
    <dgm:pt modelId="{521EEF24-124D-4757-B517-677A32090FD5}" type="pres">
      <dgm:prSet presAssocID="{EEC0CE99-FF8C-420B-9B8A-24C76544177E}" presName="accentRepeatNode" presStyleLbl="solidFgAcc1" presStyleIdx="2" presStyleCnt="4"/>
      <dgm:spPr/>
    </dgm:pt>
    <dgm:pt modelId="{15A53A9A-8D0D-4BCC-809B-C5D64778B0CD}" type="pres">
      <dgm:prSet presAssocID="{0297FBEC-ABB4-44B7-85BB-526B84A46BE1}" presName="text_4" presStyleLbl="node1" presStyleIdx="3" presStyleCnt="4" custScaleY="129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B0860-3204-4B20-AFD2-4CD67C9F6734}" type="pres">
      <dgm:prSet presAssocID="{0297FBEC-ABB4-44B7-85BB-526B84A46BE1}" presName="accent_4" presStyleCnt="0"/>
      <dgm:spPr/>
    </dgm:pt>
    <dgm:pt modelId="{27923BDC-D79D-44E9-ADED-43F50D3E131F}" type="pres">
      <dgm:prSet presAssocID="{0297FBEC-ABB4-44B7-85BB-526B84A46BE1}" presName="accentRepeatNode" presStyleLbl="solidFgAcc1" presStyleIdx="3" presStyleCnt="4" custScaleX="104535" custScaleY="104535"/>
      <dgm:spPr/>
    </dgm:pt>
  </dgm:ptLst>
  <dgm:cxnLst>
    <dgm:cxn modelId="{B45B773D-CA3F-470F-AA0F-C9FA36C53FFD}" srcId="{0611690F-F914-41DB-8828-D2E6AC7543F6}" destId="{EEC0CE99-FF8C-420B-9B8A-24C76544177E}" srcOrd="2" destOrd="0" parTransId="{12F766D5-4C53-492E-A713-39440C42C030}" sibTransId="{1944AF95-8295-43E1-A978-5868D4E36BE0}"/>
    <dgm:cxn modelId="{1887F6CB-CC1A-499B-BFBD-FB364CF57C14}" srcId="{0611690F-F914-41DB-8828-D2E6AC7543F6}" destId="{0297FBEC-ABB4-44B7-85BB-526B84A46BE1}" srcOrd="3" destOrd="0" parTransId="{01E3944E-718F-431B-8723-8EE729ED31BD}" sibTransId="{26B92418-187B-4A2C-A8BA-3B58513E02AA}"/>
    <dgm:cxn modelId="{A430F6EE-1740-43D2-8F7F-40D1C4C9DAFB}" type="presOf" srcId="{EEC0CE99-FF8C-420B-9B8A-24C76544177E}" destId="{49A507EB-923D-4AD6-8B3C-AE5200657BA8}" srcOrd="0" destOrd="0" presId="urn:microsoft.com/office/officeart/2008/layout/VerticalCurvedList"/>
    <dgm:cxn modelId="{9D87393E-6FF5-4952-81FC-DFABB8D91F6B}" srcId="{0611690F-F914-41DB-8828-D2E6AC7543F6}" destId="{F95A5FA8-AD8F-4D00-92E8-D0A826A8640E}" srcOrd="1" destOrd="0" parTransId="{D61FF9AD-3B6C-4261-A58C-007FBD62AD75}" sibTransId="{E80D8187-3049-4993-B75E-E7581C1D91B0}"/>
    <dgm:cxn modelId="{315C0CFC-6211-45F8-93D5-A3424D8899C5}" type="presOf" srcId="{F95A5FA8-AD8F-4D00-92E8-D0A826A8640E}" destId="{F0B2EF44-5F27-4FBB-B905-382986EC37EA}" srcOrd="0" destOrd="0" presId="urn:microsoft.com/office/officeart/2008/layout/VerticalCurvedList"/>
    <dgm:cxn modelId="{6DA0C162-CD34-4FD2-BC78-7529EFA707AA}" type="presOf" srcId="{0611690F-F914-41DB-8828-D2E6AC7543F6}" destId="{AFB3770A-E358-4020-884C-01DECBDDFBB3}" srcOrd="0" destOrd="0" presId="urn:microsoft.com/office/officeart/2008/layout/VerticalCurvedList"/>
    <dgm:cxn modelId="{17476127-AD09-4CF6-A2DD-7C41DD984971}" type="presOf" srcId="{0297FBEC-ABB4-44B7-85BB-526B84A46BE1}" destId="{15A53A9A-8D0D-4BCC-809B-C5D64778B0CD}" srcOrd="0" destOrd="0" presId="urn:microsoft.com/office/officeart/2008/layout/VerticalCurvedList"/>
    <dgm:cxn modelId="{869B53FE-45D6-4EF5-A6FE-B797645122AE}" srcId="{0611690F-F914-41DB-8828-D2E6AC7543F6}" destId="{C8AFA537-5A56-420D-B4DC-080BF97D4363}" srcOrd="0" destOrd="0" parTransId="{475D0F42-C5CF-45A1-9E8B-D719A15C4C30}" sibTransId="{A9B02BAB-4CF9-440F-8E36-30D55FAEF3C6}"/>
    <dgm:cxn modelId="{B0321B50-07E9-4BBA-984D-ADC1235C668B}" type="presOf" srcId="{C8AFA537-5A56-420D-B4DC-080BF97D4363}" destId="{B0206BBC-E2F0-4D7C-862E-523C51A0E17B}" srcOrd="0" destOrd="0" presId="urn:microsoft.com/office/officeart/2008/layout/VerticalCurvedList"/>
    <dgm:cxn modelId="{30260D36-5644-4B73-AC5F-B221C53FCD9F}" type="presOf" srcId="{A9B02BAB-4CF9-440F-8E36-30D55FAEF3C6}" destId="{24827409-67BB-4498-95F7-F9905A5E6781}" srcOrd="0" destOrd="0" presId="urn:microsoft.com/office/officeart/2008/layout/VerticalCurvedList"/>
    <dgm:cxn modelId="{DF364965-4180-4492-89DF-A69D55EBBD7C}" type="presParOf" srcId="{AFB3770A-E358-4020-884C-01DECBDDFBB3}" destId="{E1D86919-5D7D-4F59-80B0-B43BA97A52CC}" srcOrd="0" destOrd="0" presId="urn:microsoft.com/office/officeart/2008/layout/VerticalCurvedList"/>
    <dgm:cxn modelId="{C9E47F88-BA3C-460F-80A1-7449CC0311F6}" type="presParOf" srcId="{E1D86919-5D7D-4F59-80B0-B43BA97A52CC}" destId="{6227010C-3A9A-408A-B963-04660CF2D182}" srcOrd="0" destOrd="0" presId="urn:microsoft.com/office/officeart/2008/layout/VerticalCurvedList"/>
    <dgm:cxn modelId="{D20EACED-3CDC-4862-8696-2FF3D57F4C8F}" type="presParOf" srcId="{6227010C-3A9A-408A-B963-04660CF2D182}" destId="{13B0BDF2-C47E-4C43-BF34-366E85269848}" srcOrd="0" destOrd="0" presId="urn:microsoft.com/office/officeart/2008/layout/VerticalCurvedList"/>
    <dgm:cxn modelId="{20AD6B40-26F8-4C27-A1C1-B413AB83593E}" type="presParOf" srcId="{6227010C-3A9A-408A-B963-04660CF2D182}" destId="{24827409-67BB-4498-95F7-F9905A5E6781}" srcOrd="1" destOrd="0" presId="urn:microsoft.com/office/officeart/2008/layout/VerticalCurvedList"/>
    <dgm:cxn modelId="{FF57EBC8-30BA-4BB5-8C35-91FF5C67A6DD}" type="presParOf" srcId="{6227010C-3A9A-408A-B963-04660CF2D182}" destId="{7E75387A-D47D-4838-9ED1-AC42764772D5}" srcOrd="2" destOrd="0" presId="urn:microsoft.com/office/officeart/2008/layout/VerticalCurvedList"/>
    <dgm:cxn modelId="{30B8A991-3B44-4A62-9FE5-2BC7C0C3EA8D}" type="presParOf" srcId="{6227010C-3A9A-408A-B963-04660CF2D182}" destId="{E299F5D3-ADB3-4275-94AE-878CF6CA92FA}" srcOrd="3" destOrd="0" presId="urn:microsoft.com/office/officeart/2008/layout/VerticalCurvedList"/>
    <dgm:cxn modelId="{B3F3AA0A-BA5C-4FCF-881E-00B9EFC7D310}" type="presParOf" srcId="{E1D86919-5D7D-4F59-80B0-B43BA97A52CC}" destId="{B0206BBC-E2F0-4D7C-862E-523C51A0E17B}" srcOrd="1" destOrd="0" presId="urn:microsoft.com/office/officeart/2008/layout/VerticalCurvedList"/>
    <dgm:cxn modelId="{0725B924-3421-4732-B64D-E7EA634C1DAC}" type="presParOf" srcId="{E1D86919-5D7D-4F59-80B0-B43BA97A52CC}" destId="{F07C7C3B-EC2B-46E5-9637-BDF58192647E}" srcOrd="2" destOrd="0" presId="urn:microsoft.com/office/officeart/2008/layout/VerticalCurvedList"/>
    <dgm:cxn modelId="{72E294EE-3C1A-4904-A25E-7CAD475FD808}" type="presParOf" srcId="{F07C7C3B-EC2B-46E5-9637-BDF58192647E}" destId="{186632D7-976D-4CF3-BB95-07A17971E8DD}" srcOrd="0" destOrd="0" presId="urn:microsoft.com/office/officeart/2008/layout/VerticalCurvedList"/>
    <dgm:cxn modelId="{786BBAD1-4E20-4CCA-85E3-8A717A54B166}" type="presParOf" srcId="{E1D86919-5D7D-4F59-80B0-B43BA97A52CC}" destId="{F0B2EF44-5F27-4FBB-B905-382986EC37EA}" srcOrd="3" destOrd="0" presId="urn:microsoft.com/office/officeart/2008/layout/VerticalCurvedList"/>
    <dgm:cxn modelId="{095625F0-D75B-4A51-A282-24BB2B4960A0}" type="presParOf" srcId="{E1D86919-5D7D-4F59-80B0-B43BA97A52CC}" destId="{7182E87E-1E0B-4BF4-9688-9AB27920347D}" srcOrd="4" destOrd="0" presId="urn:microsoft.com/office/officeart/2008/layout/VerticalCurvedList"/>
    <dgm:cxn modelId="{A262FF60-100D-428A-B56B-6ECE08675E3B}" type="presParOf" srcId="{7182E87E-1E0B-4BF4-9688-9AB27920347D}" destId="{5C57E3E7-050B-4AB8-928C-A22BF6ADCFFD}" srcOrd="0" destOrd="0" presId="urn:microsoft.com/office/officeart/2008/layout/VerticalCurvedList"/>
    <dgm:cxn modelId="{584C0817-4CCC-415C-B6F4-B411945C8DEE}" type="presParOf" srcId="{E1D86919-5D7D-4F59-80B0-B43BA97A52CC}" destId="{49A507EB-923D-4AD6-8B3C-AE5200657BA8}" srcOrd="5" destOrd="0" presId="urn:microsoft.com/office/officeart/2008/layout/VerticalCurvedList"/>
    <dgm:cxn modelId="{245D56C7-587E-479A-8180-1D45F5B797F7}" type="presParOf" srcId="{E1D86919-5D7D-4F59-80B0-B43BA97A52CC}" destId="{5F2D9C98-8D24-40C7-83A3-B7F7FF4D503A}" srcOrd="6" destOrd="0" presId="urn:microsoft.com/office/officeart/2008/layout/VerticalCurvedList"/>
    <dgm:cxn modelId="{DB02F0C9-35A6-44DE-A274-5DF65B812D73}" type="presParOf" srcId="{5F2D9C98-8D24-40C7-83A3-B7F7FF4D503A}" destId="{521EEF24-124D-4757-B517-677A32090FD5}" srcOrd="0" destOrd="0" presId="urn:microsoft.com/office/officeart/2008/layout/VerticalCurvedList"/>
    <dgm:cxn modelId="{FA665627-724F-4C2B-9A59-88DBCBCB86DA}" type="presParOf" srcId="{E1D86919-5D7D-4F59-80B0-B43BA97A52CC}" destId="{15A53A9A-8D0D-4BCC-809B-C5D64778B0CD}" srcOrd="7" destOrd="0" presId="urn:microsoft.com/office/officeart/2008/layout/VerticalCurvedList"/>
    <dgm:cxn modelId="{E8A5CAFA-A929-4B24-9538-70208018FE47}" type="presParOf" srcId="{E1D86919-5D7D-4F59-80B0-B43BA97A52CC}" destId="{AEFB0860-3204-4B20-AFD2-4CD67C9F6734}" srcOrd="8" destOrd="0" presId="urn:microsoft.com/office/officeart/2008/layout/VerticalCurvedList"/>
    <dgm:cxn modelId="{C963C667-B24B-4149-8495-B7142D6670B2}" type="presParOf" srcId="{AEFB0860-3204-4B20-AFD2-4CD67C9F6734}" destId="{27923BDC-D79D-44E9-ADED-43F50D3E131F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ED94C6-1EE9-46CE-AA9C-44FAC797F387}" type="doc">
      <dgm:prSet loTypeId="urn:microsoft.com/office/officeart/2005/8/layout/matrix3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47CF1F-5DE7-4E70-ABCB-D0AD01A6E8AD}">
      <dgm:prSet phldrT="[Текст]"/>
      <dgm:spPr/>
      <dgm:t>
        <a:bodyPr/>
        <a:lstStyle/>
        <a:p>
          <a:r>
            <a:rPr lang="ru-RU" dirty="0">
              <a:latin typeface="Arial Narrow" panose="020B0606020202030204" pitchFamily="34" charset="0"/>
            </a:rPr>
            <a:t>Контактные телефоны сотрудников</a:t>
          </a:r>
        </a:p>
      </dgm:t>
    </dgm:pt>
    <dgm:pt modelId="{BFE6CA48-D8A0-4717-946F-B34DEDF15736}" type="parTrans" cxnId="{029A2420-C6F0-4014-B6C6-1A58B99AC75F}">
      <dgm:prSet/>
      <dgm:spPr/>
      <dgm:t>
        <a:bodyPr/>
        <a:lstStyle/>
        <a:p>
          <a:endParaRPr lang="ru-RU"/>
        </a:p>
      </dgm:t>
    </dgm:pt>
    <dgm:pt modelId="{F7E3A6BB-6392-49B4-B351-4DAAA8325E78}" type="sibTrans" cxnId="{029A2420-C6F0-4014-B6C6-1A58B99AC75F}">
      <dgm:prSet/>
      <dgm:spPr/>
      <dgm:t>
        <a:bodyPr/>
        <a:lstStyle/>
        <a:p>
          <a:endParaRPr lang="ru-RU"/>
        </a:p>
      </dgm:t>
    </dgm:pt>
    <dgm:pt modelId="{922B6552-3330-44B2-A1ED-0BCEA758DD05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Единый контакт-центр ФНС России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8-800-222-22-22</a:t>
          </a:r>
          <a:endParaRPr lang="ru-RU" dirty="0">
            <a:latin typeface="Arial Narrow" panose="020B0606020202030204" pitchFamily="34" charset="0"/>
          </a:endParaRPr>
        </a:p>
      </dgm:t>
    </dgm:pt>
    <dgm:pt modelId="{298B0523-B3A6-489D-A3A5-7A0F7C06B1B3}" type="parTrans" cxnId="{A8672B32-B6E8-4E14-82ED-290E4A426E4F}">
      <dgm:prSet/>
      <dgm:spPr/>
      <dgm:t>
        <a:bodyPr/>
        <a:lstStyle/>
        <a:p>
          <a:endParaRPr lang="ru-RU"/>
        </a:p>
      </dgm:t>
    </dgm:pt>
    <dgm:pt modelId="{6FDFEAD4-B1AB-45A1-BD75-A703FA05F383}" type="sibTrans" cxnId="{A8672B32-B6E8-4E14-82ED-290E4A426E4F}">
      <dgm:prSet/>
      <dgm:spPr/>
      <dgm:t>
        <a:bodyPr/>
        <a:lstStyle/>
        <a:p>
          <a:endParaRPr lang="ru-RU"/>
        </a:p>
      </dgm:t>
    </dgm:pt>
    <dgm:pt modelId="{7673C53A-15C8-4308-8AEC-0546829F2F10}">
      <dgm:prSet phldrT="[Текст]"/>
      <dgm:spPr/>
      <dgm:t>
        <a:bodyPr/>
        <a:lstStyle/>
        <a:p>
          <a:r>
            <a:rPr lang="ru-RU" dirty="0">
              <a:latin typeface="Arial Narrow" panose="020B0606020202030204" pitchFamily="34" charset="0"/>
              <a:ea typeface="Calibri" panose="020F0502020204030204" pitchFamily="34" charset="0"/>
            </a:rPr>
            <a:t>Операционные залы Инспекций округа</a:t>
          </a:r>
          <a:endParaRPr lang="ru-RU" dirty="0">
            <a:latin typeface="Arial Narrow" panose="020B0606020202030204" pitchFamily="34" charset="0"/>
          </a:endParaRPr>
        </a:p>
      </dgm:t>
    </dgm:pt>
    <dgm:pt modelId="{5CFABF10-0084-4794-9019-82684DC02AC8}" type="parTrans" cxnId="{B41CB07D-3A3B-4740-B770-9E95F2449915}">
      <dgm:prSet/>
      <dgm:spPr/>
      <dgm:t>
        <a:bodyPr/>
        <a:lstStyle/>
        <a:p>
          <a:endParaRPr lang="ru-RU"/>
        </a:p>
      </dgm:t>
    </dgm:pt>
    <dgm:pt modelId="{34955B21-20F9-40F1-A300-F326B6C0FB18}" type="sibTrans" cxnId="{B41CB07D-3A3B-4740-B770-9E95F2449915}">
      <dgm:prSet/>
      <dgm:spPr/>
      <dgm:t>
        <a:bodyPr/>
        <a:lstStyle/>
        <a:p>
          <a:endParaRPr lang="ru-RU"/>
        </a:p>
      </dgm:t>
    </dgm:pt>
    <dgm:pt modelId="{DB83AACE-7031-470C-96F1-7E23A756697D}">
      <dgm:prSet phldrT="[Текст]"/>
      <dgm:spPr/>
      <dgm:t>
        <a:bodyPr/>
        <a:lstStyle/>
        <a:p>
          <a:r>
            <a:rPr lang="ru-RU" dirty="0">
              <a:latin typeface="Arial Narrow" panose="020B0606020202030204" pitchFamily="34" charset="0"/>
              <a:ea typeface="Calibri" panose="020F0502020204030204" pitchFamily="34" charset="0"/>
            </a:rPr>
            <a:t>Сервисы ФНС России группы «Личные кабинеты»</a:t>
          </a:r>
          <a:endParaRPr lang="ru-RU" dirty="0">
            <a:latin typeface="Arial Narrow" panose="020B0606020202030204" pitchFamily="34" charset="0"/>
          </a:endParaRPr>
        </a:p>
      </dgm:t>
    </dgm:pt>
    <dgm:pt modelId="{13FA4FDB-D69B-414E-8633-CF17FC224162}" type="parTrans" cxnId="{5D57FDCC-CBCA-434F-99AA-DC145D118FD5}">
      <dgm:prSet/>
      <dgm:spPr/>
      <dgm:t>
        <a:bodyPr/>
        <a:lstStyle/>
        <a:p>
          <a:endParaRPr lang="ru-RU"/>
        </a:p>
      </dgm:t>
    </dgm:pt>
    <dgm:pt modelId="{E558011E-EAA7-4CDE-8F51-1077C8FE67CB}" type="sibTrans" cxnId="{5D57FDCC-CBCA-434F-99AA-DC145D118FD5}">
      <dgm:prSet/>
      <dgm:spPr/>
      <dgm:t>
        <a:bodyPr/>
        <a:lstStyle/>
        <a:p>
          <a:endParaRPr lang="ru-RU"/>
        </a:p>
      </dgm:t>
    </dgm:pt>
    <dgm:pt modelId="{10E60E3F-A199-4198-B590-6876FD743C3C}" type="pres">
      <dgm:prSet presAssocID="{B6ED94C6-1EE9-46CE-AA9C-44FAC797F38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104A0C-B40E-483F-B98A-0536A6ED24EB}" type="pres">
      <dgm:prSet presAssocID="{B6ED94C6-1EE9-46CE-AA9C-44FAC797F387}" presName="diamond" presStyleLbl="bgShp" presStyleIdx="0" presStyleCnt="1"/>
      <dgm:spPr/>
    </dgm:pt>
    <dgm:pt modelId="{734DD2FB-FA6E-4ECD-B463-4D1A21EDA13B}" type="pres">
      <dgm:prSet presAssocID="{B6ED94C6-1EE9-46CE-AA9C-44FAC797F387}" presName="quad1" presStyleLbl="node1" presStyleIdx="0" presStyleCnt="4" custScaleX="132674" custScaleY="76912" custLinFactNeighborX="-29084" custLinFactNeighborY="-11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16E38-AA76-404C-AFCB-500C727EA268}" type="pres">
      <dgm:prSet presAssocID="{B6ED94C6-1EE9-46CE-AA9C-44FAC797F387}" presName="quad2" presStyleLbl="node1" presStyleIdx="1" presStyleCnt="4" custScaleX="131286" custScaleY="76912" custLinFactNeighborX="30093" custLinFactNeighborY="-11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428A3-893B-4C8D-8069-E27E38A2EB02}" type="pres">
      <dgm:prSet presAssocID="{B6ED94C6-1EE9-46CE-AA9C-44FAC797F387}" presName="quad3" presStyleLbl="node1" presStyleIdx="2" presStyleCnt="4" custScaleX="137153" custScaleY="72632" custLinFactNeighborX="-31166" custLinFactNeighborY="-58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C9B21-435A-49B4-9566-C62E074CCC5F}" type="pres">
      <dgm:prSet presAssocID="{B6ED94C6-1EE9-46CE-AA9C-44FAC797F387}" presName="quad4" presStyleLbl="node1" presStyleIdx="3" presStyleCnt="4" custScaleX="136629" custScaleY="75895" custLinFactNeighborX="26104" custLinFactNeighborY="-42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9A2420-C6F0-4014-B6C6-1A58B99AC75F}" srcId="{B6ED94C6-1EE9-46CE-AA9C-44FAC797F387}" destId="{5147CF1F-5DE7-4E70-ABCB-D0AD01A6E8AD}" srcOrd="0" destOrd="0" parTransId="{BFE6CA48-D8A0-4717-946F-B34DEDF15736}" sibTransId="{F7E3A6BB-6392-49B4-B351-4DAAA8325E78}"/>
    <dgm:cxn modelId="{7668E1E4-6424-4C74-B63A-B4CA1B1CEE48}" type="presOf" srcId="{DB83AACE-7031-470C-96F1-7E23A756697D}" destId="{62CC9B21-435A-49B4-9566-C62E074CCC5F}" srcOrd="0" destOrd="0" presId="urn:microsoft.com/office/officeart/2005/8/layout/matrix3"/>
    <dgm:cxn modelId="{B41CB07D-3A3B-4740-B770-9E95F2449915}" srcId="{B6ED94C6-1EE9-46CE-AA9C-44FAC797F387}" destId="{7673C53A-15C8-4308-8AEC-0546829F2F10}" srcOrd="2" destOrd="0" parTransId="{5CFABF10-0084-4794-9019-82684DC02AC8}" sibTransId="{34955B21-20F9-40F1-A300-F326B6C0FB18}"/>
    <dgm:cxn modelId="{5782B584-DE37-4632-88E9-C8E13335D316}" type="presOf" srcId="{7673C53A-15C8-4308-8AEC-0546829F2F10}" destId="{26F428A3-893B-4C8D-8069-E27E38A2EB02}" srcOrd="0" destOrd="0" presId="urn:microsoft.com/office/officeart/2005/8/layout/matrix3"/>
    <dgm:cxn modelId="{5D57FDCC-CBCA-434F-99AA-DC145D118FD5}" srcId="{B6ED94C6-1EE9-46CE-AA9C-44FAC797F387}" destId="{DB83AACE-7031-470C-96F1-7E23A756697D}" srcOrd="3" destOrd="0" parTransId="{13FA4FDB-D69B-414E-8633-CF17FC224162}" sibTransId="{E558011E-EAA7-4CDE-8F51-1077C8FE67CB}"/>
    <dgm:cxn modelId="{56B187B1-BF19-4DA8-8A96-A28AEBCD3E06}" type="presOf" srcId="{5147CF1F-5DE7-4E70-ABCB-D0AD01A6E8AD}" destId="{734DD2FB-FA6E-4ECD-B463-4D1A21EDA13B}" srcOrd="0" destOrd="0" presId="urn:microsoft.com/office/officeart/2005/8/layout/matrix3"/>
    <dgm:cxn modelId="{4D4E4EAE-A0DD-40AD-A10D-E893241A709B}" type="presOf" srcId="{922B6552-3330-44B2-A1ED-0BCEA758DD05}" destId="{FC816E38-AA76-404C-AFCB-500C727EA268}" srcOrd="0" destOrd="0" presId="urn:microsoft.com/office/officeart/2005/8/layout/matrix3"/>
    <dgm:cxn modelId="{A8672B32-B6E8-4E14-82ED-290E4A426E4F}" srcId="{B6ED94C6-1EE9-46CE-AA9C-44FAC797F387}" destId="{922B6552-3330-44B2-A1ED-0BCEA758DD05}" srcOrd="1" destOrd="0" parTransId="{298B0523-B3A6-489D-A3A5-7A0F7C06B1B3}" sibTransId="{6FDFEAD4-B1AB-45A1-BD75-A703FA05F383}"/>
    <dgm:cxn modelId="{A682AD5E-F0D6-402A-A6AD-1DF1497D8C54}" type="presOf" srcId="{B6ED94C6-1EE9-46CE-AA9C-44FAC797F387}" destId="{10E60E3F-A199-4198-B590-6876FD743C3C}" srcOrd="0" destOrd="0" presId="urn:microsoft.com/office/officeart/2005/8/layout/matrix3"/>
    <dgm:cxn modelId="{74ED4821-A1AD-4C87-A11E-DD2753D10922}" type="presParOf" srcId="{10E60E3F-A199-4198-B590-6876FD743C3C}" destId="{69104A0C-B40E-483F-B98A-0536A6ED24EB}" srcOrd="0" destOrd="0" presId="urn:microsoft.com/office/officeart/2005/8/layout/matrix3"/>
    <dgm:cxn modelId="{6B16D129-10C9-47E1-9355-4367C30184E2}" type="presParOf" srcId="{10E60E3F-A199-4198-B590-6876FD743C3C}" destId="{734DD2FB-FA6E-4ECD-B463-4D1A21EDA13B}" srcOrd="1" destOrd="0" presId="urn:microsoft.com/office/officeart/2005/8/layout/matrix3"/>
    <dgm:cxn modelId="{C64D8949-A404-4C32-BDE5-9F9EF06EA61A}" type="presParOf" srcId="{10E60E3F-A199-4198-B590-6876FD743C3C}" destId="{FC816E38-AA76-404C-AFCB-500C727EA268}" srcOrd="2" destOrd="0" presId="urn:microsoft.com/office/officeart/2005/8/layout/matrix3"/>
    <dgm:cxn modelId="{70683472-F90E-4757-9EED-4AC4DEA54705}" type="presParOf" srcId="{10E60E3F-A199-4198-B590-6876FD743C3C}" destId="{26F428A3-893B-4C8D-8069-E27E38A2EB02}" srcOrd="3" destOrd="0" presId="urn:microsoft.com/office/officeart/2005/8/layout/matrix3"/>
    <dgm:cxn modelId="{F2D6A394-EA89-42A1-9BE7-1B881D4B6CC3}" type="presParOf" srcId="{10E60E3F-A199-4198-B590-6876FD743C3C}" destId="{62CC9B21-435A-49B4-9566-C62E074CCC5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27409-67BB-4498-95F7-F9905A5E6781}">
      <dsp:nvSpPr>
        <dsp:cNvPr id="0" name=""/>
        <dsp:cNvSpPr/>
      </dsp:nvSpPr>
      <dsp:spPr>
        <a:xfrm>
          <a:off x="-5958686" y="-912581"/>
          <a:ext cx="7099472" cy="7099472"/>
        </a:xfrm>
        <a:prstGeom prst="blockArc">
          <a:avLst>
            <a:gd name="adj1" fmla="val 18900000"/>
            <a:gd name="adj2" fmla="val 2700000"/>
            <a:gd name="adj3" fmla="val 304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206BBC-E2F0-4D7C-862E-523C51A0E17B}">
      <dsp:nvSpPr>
        <dsp:cNvPr id="0" name=""/>
        <dsp:cNvSpPr/>
      </dsp:nvSpPr>
      <dsp:spPr>
        <a:xfrm>
          <a:off x="599452" y="263035"/>
          <a:ext cx="5696995" cy="109630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404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1800" b="1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Справка об исполнении</a:t>
          </a:r>
          <a:r>
            <a:rPr lang="ru-RU" sz="1800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b="1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обязанности</a:t>
          </a:r>
          <a:endParaRPr lang="ru-RU" sz="1800" kern="1200" dirty="0">
            <a:latin typeface="Arial Narrow" panose="020B0606020202030204" pitchFamily="34" charset="0"/>
            <a:cs typeface="Calibri" panose="020F0502020204030204" pitchFamily="34" charset="0"/>
          </a:endParaRPr>
        </a:p>
      </dsp:txBody>
      <dsp:txXfrm>
        <a:off x="599452" y="263035"/>
        <a:ext cx="5696995" cy="1096306"/>
      </dsp:txXfrm>
    </dsp:sp>
    <dsp:sp modelId="{186632D7-976D-4CF3-BB95-07A17971E8DD}">
      <dsp:nvSpPr>
        <dsp:cNvPr id="0" name=""/>
        <dsp:cNvSpPr/>
      </dsp:nvSpPr>
      <dsp:spPr>
        <a:xfrm>
          <a:off x="92327" y="304063"/>
          <a:ext cx="1014249" cy="1014249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0B2EF44-5F27-4FBB-B905-382986EC37EA}">
      <dsp:nvSpPr>
        <dsp:cNvPr id="0" name=""/>
        <dsp:cNvSpPr/>
      </dsp:nvSpPr>
      <dsp:spPr>
        <a:xfrm>
          <a:off x="1064646" y="1520194"/>
          <a:ext cx="5231801" cy="101661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404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1800" b="1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Справка о наличии по состоянию на дату формирования справки положительного, отрицательного или нулевого сальдо</a:t>
          </a:r>
          <a:endParaRPr lang="ru-RU" sz="1800" kern="1200" dirty="0">
            <a:latin typeface="Arial Narrow" panose="020B0606020202030204" pitchFamily="34" charset="0"/>
            <a:cs typeface="Calibri" panose="020F0502020204030204" pitchFamily="34" charset="0"/>
          </a:endParaRPr>
        </a:p>
      </dsp:txBody>
      <dsp:txXfrm>
        <a:off x="1064646" y="1520194"/>
        <a:ext cx="5231801" cy="1016610"/>
      </dsp:txXfrm>
    </dsp:sp>
    <dsp:sp modelId="{5C57E3E7-050B-4AB8-928C-A22BF6ADCFFD}">
      <dsp:nvSpPr>
        <dsp:cNvPr id="0" name=""/>
        <dsp:cNvSpPr/>
      </dsp:nvSpPr>
      <dsp:spPr>
        <a:xfrm>
          <a:off x="557522" y="1521374"/>
          <a:ext cx="1014249" cy="1014249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9A507EB-923D-4AD6-8B3C-AE5200657BA8}">
      <dsp:nvSpPr>
        <dsp:cNvPr id="0" name=""/>
        <dsp:cNvSpPr/>
      </dsp:nvSpPr>
      <dsp:spPr>
        <a:xfrm>
          <a:off x="1064646" y="2728210"/>
          <a:ext cx="5231801" cy="10352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404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ru-RU" sz="1800" b="1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Справка о принадлежности сумм</a:t>
          </a:r>
          <a:r>
            <a:rPr lang="ru-RU" sz="1800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 денежных средств, перечисленных в качестве единого налогового платежа.</a:t>
          </a:r>
          <a:endParaRPr lang="ru-RU" sz="1800" kern="1200" dirty="0">
            <a:latin typeface="Arial Narrow" panose="020B0606020202030204" pitchFamily="34" charset="0"/>
            <a:cs typeface="Calibri" panose="020F0502020204030204" pitchFamily="34" charset="0"/>
          </a:endParaRPr>
        </a:p>
      </dsp:txBody>
      <dsp:txXfrm>
        <a:off x="1064646" y="2728210"/>
        <a:ext cx="5231801" cy="1035200"/>
      </dsp:txXfrm>
    </dsp:sp>
    <dsp:sp modelId="{521EEF24-124D-4757-B517-677A32090FD5}">
      <dsp:nvSpPr>
        <dsp:cNvPr id="0" name=""/>
        <dsp:cNvSpPr/>
      </dsp:nvSpPr>
      <dsp:spPr>
        <a:xfrm>
          <a:off x="557522" y="2738685"/>
          <a:ext cx="1014249" cy="1014249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5A53A9A-8D0D-4BCC-809B-C5D64778B0CD}">
      <dsp:nvSpPr>
        <dsp:cNvPr id="0" name=""/>
        <dsp:cNvSpPr/>
      </dsp:nvSpPr>
      <dsp:spPr>
        <a:xfrm>
          <a:off x="599452" y="3936222"/>
          <a:ext cx="5696995" cy="105379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404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Акт сверки</a:t>
          </a:r>
          <a:r>
            <a:rPr lang="ru-RU" sz="2000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принадлежности сумм </a:t>
          </a:r>
          <a:r>
            <a:rPr lang="ru-RU" sz="2000" kern="1200" dirty="0"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денежных средств</a:t>
          </a:r>
          <a:endParaRPr lang="ru-RU" sz="2000" b="1" kern="1200" dirty="0">
            <a:latin typeface="Arial Narrow" panose="020B0606020202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99452" y="3936222"/>
        <a:ext cx="5696995" cy="1053797"/>
      </dsp:txXfrm>
    </dsp:sp>
    <dsp:sp modelId="{27923BDC-D79D-44E9-ADED-43F50D3E131F}">
      <dsp:nvSpPr>
        <dsp:cNvPr id="0" name=""/>
        <dsp:cNvSpPr/>
      </dsp:nvSpPr>
      <dsp:spPr>
        <a:xfrm>
          <a:off x="69329" y="3932998"/>
          <a:ext cx="1060246" cy="1060246"/>
        </a:xfrm>
        <a:prstGeom prst="ellipse">
          <a:avLst/>
        </a:prstGeom>
        <a:gradFill rotWithShape="0">
          <a:gsLst>
            <a:gs pos="0">
              <a:schemeClr val="l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04A0C-B40E-483F-B98A-0536A6ED24EB}">
      <dsp:nvSpPr>
        <dsp:cNvPr id="0" name=""/>
        <dsp:cNvSpPr/>
      </dsp:nvSpPr>
      <dsp:spPr>
        <a:xfrm>
          <a:off x="936514" y="0"/>
          <a:ext cx="5544616" cy="554461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4DD2FB-FA6E-4ECD-B463-4D1A21EDA13B}">
      <dsp:nvSpPr>
        <dsp:cNvPr id="0" name=""/>
        <dsp:cNvSpPr/>
      </dsp:nvSpPr>
      <dsp:spPr>
        <a:xfrm>
          <a:off x="481068" y="750871"/>
          <a:ext cx="2868942" cy="16631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latin typeface="Arial Narrow" panose="020B0606020202030204" pitchFamily="34" charset="0"/>
            </a:rPr>
            <a:t>Контактные телефоны сотрудников</a:t>
          </a:r>
        </a:p>
      </dsp:txBody>
      <dsp:txXfrm>
        <a:off x="562256" y="832059"/>
        <a:ext cx="2706566" cy="1500769"/>
      </dsp:txXfrm>
    </dsp:sp>
    <dsp:sp modelId="{FC816E38-AA76-404C-AFCB-500C727EA268}">
      <dsp:nvSpPr>
        <dsp:cNvPr id="0" name=""/>
        <dsp:cNvSpPr/>
      </dsp:nvSpPr>
      <dsp:spPr>
        <a:xfrm>
          <a:off x="4104458" y="750871"/>
          <a:ext cx="2838928" cy="16631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500" kern="1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Единый контакт-центр ФНС России</a:t>
          </a:r>
        </a:p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500" kern="1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8-800-222-22-22</a:t>
          </a:r>
          <a:endParaRPr lang="ru-RU" sz="2500" kern="1200" dirty="0">
            <a:latin typeface="Arial Narrow" panose="020B0606020202030204" pitchFamily="34" charset="0"/>
          </a:endParaRPr>
        </a:p>
      </dsp:txBody>
      <dsp:txXfrm>
        <a:off x="4185646" y="832059"/>
        <a:ext cx="2676552" cy="1500769"/>
      </dsp:txXfrm>
    </dsp:sp>
    <dsp:sp modelId="{26F428A3-893B-4C8D-8069-E27E38A2EB02}">
      <dsp:nvSpPr>
        <dsp:cNvPr id="0" name=""/>
        <dsp:cNvSpPr/>
      </dsp:nvSpPr>
      <dsp:spPr>
        <a:xfrm>
          <a:off x="387620" y="3024339"/>
          <a:ext cx="2965796" cy="15705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Arial Narrow" panose="020B0606020202030204" pitchFamily="34" charset="0"/>
              <a:ea typeface="Calibri" panose="020F0502020204030204" pitchFamily="34" charset="0"/>
            </a:rPr>
            <a:t>Операционные залы Инспекций округа</a:t>
          </a:r>
          <a:endParaRPr lang="ru-RU" sz="2400" kern="1200" dirty="0">
            <a:latin typeface="Arial Narrow" panose="020B0606020202030204" pitchFamily="34" charset="0"/>
          </a:endParaRPr>
        </a:p>
      </dsp:txBody>
      <dsp:txXfrm>
        <a:off x="464290" y="3101009"/>
        <a:ext cx="2812456" cy="1417254"/>
      </dsp:txXfrm>
    </dsp:sp>
    <dsp:sp modelId="{62CC9B21-435A-49B4-9566-C62E074CCC5F}">
      <dsp:nvSpPr>
        <dsp:cNvPr id="0" name=""/>
        <dsp:cNvSpPr/>
      </dsp:nvSpPr>
      <dsp:spPr>
        <a:xfrm>
          <a:off x="3960431" y="3024328"/>
          <a:ext cx="2954465" cy="16411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Arial Narrow" panose="020B0606020202030204" pitchFamily="34" charset="0"/>
              <a:ea typeface="Calibri" panose="020F0502020204030204" pitchFamily="34" charset="0"/>
            </a:rPr>
            <a:t>Сервисы ФНС России группы «Личные кабинеты»</a:t>
          </a:r>
          <a:endParaRPr lang="ru-RU" sz="2400" kern="1200" dirty="0">
            <a:latin typeface="Arial Narrow" panose="020B0606020202030204" pitchFamily="34" charset="0"/>
          </a:endParaRPr>
        </a:p>
      </dsp:txBody>
      <dsp:txXfrm>
        <a:off x="4040545" y="3104442"/>
        <a:ext cx="2794237" cy="1480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0.1073</cdr:x>
      <cdr:y>0.44132</cdr:y>
    </cdr:from>
    <cdr:to>
      <cdr:x>0.23711</cdr:x>
      <cdr:y>0.55868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8F401FB2-3E21-4B92-A64D-FD714DD02F1F}"/>
            </a:ext>
          </a:extLst>
        </cdr:cNvPr>
        <cdr:cNvSpPr txBox="1"/>
      </cdr:nvSpPr>
      <cdr:spPr>
        <a:xfrm xmlns:a="http://schemas.openxmlformats.org/drawingml/2006/main">
          <a:off x="633421" y="2183942"/>
          <a:ext cx="766354" cy="580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dirty="0">
              <a:solidFill>
                <a:schemeClr val="bg1"/>
              </a:solidFill>
              <a:latin typeface="Arial Narrow" panose="020B0606020202030204" pitchFamily="34" charset="0"/>
            </a:rPr>
            <a:t>54,1 %</a:t>
          </a:r>
        </a:p>
      </cdr:txBody>
    </cdr:sp>
  </cdr:relSizeAnchor>
  <cdr:relSizeAnchor xmlns:cdr="http://schemas.openxmlformats.org/drawingml/2006/chartDrawing">
    <cdr:from>
      <cdr:x>0.43509</cdr:x>
      <cdr:y>0.57162</cdr:y>
    </cdr:from>
    <cdr:to>
      <cdr:x>0.56491</cdr:x>
      <cdr:y>0.68898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1F105B2F-1992-4FCD-9631-4A67599429DF}"/>
            </a:ext>
          </a:extLst>
        </cdr:cNvPr>
        <cdr:cNvSpPr txBox="1"/>
      </cdr:nvSpPr>
      <cdr:spPr>
        <a:xfrm xmlns:a="http://schemas.openxmlformats.org/drawingml/2006/main">
          <a:off x="2568568" y="2828768"/>
          <a:ext cx="766354" cy="580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dirty="0">
              <a:solidFill>
                <a:schemeClr val="bg1"/>
              </a:solidFill>
              <a:latin typeface="Arial Narrow" panose="020B0606020202030204" pitchFamily="34" charset="0"/>
            </a:rPr>
            <a:t>38,2 %</a:t>
          </a:r>
        </a:p>
      </cdr:txBody>
    </cdr:sp>
  </cdr:relSizeAnchor>
  <cdr:relSizeAnchor xmlns:cdr="http://schemas.openxmlformats.org/drawingml/2006/chartDrawing">
    <cdr:from>
      <cdr:x>0.77714</cdr:x>
      <cdr:y>0.78576</cdr:y>
    </cdr:from>
    <cdr:to>
      <cdr:x>0.90696</cdr:x>
      <cdr:y>0.86648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26C831B1-5CBE-47A0-858A-E50B3E2C8B78}"/>
            </a:ext>
          </a:extLst>
        </cdr:cNvPr>
        <cdr:cNvSpPr txBox="1"/>
      </cdr:nvSpPr>
      <cdr:spPr>
        <a:xfrm xmlns:a="http://schemas.openxmlformats.org/drawingml/2006/main">
          <a:off x="4587859" y="3888432"/>
          <a:ext cx="766354" cy="399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dirty="0">
              <a:solidFill>
                <a:schemeClr val="bg1"/>
              </a:solidFill>
              <a:latin typeface="Arial Narrow" panose="020B0606020202030204" pitchFamily="34" charset="0"/>
            </a:rPr>
            <a:t>7,7 %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42" y="3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DE28C-5B1B-4327-82B2-C0BA81C77F53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45173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42" y="9445173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5553D-D7D1-43AB-B740-ACA9D809D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2138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2" y="3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3E2D5-6D97-44AF-A5D0-B61754EC999C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601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5173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2" y="9445173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9E22B-BF30-41F2-ACA8-767A45C62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6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3028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26056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89084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52111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15140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78169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41196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04225" algn="l" defTabSz="9260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10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69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10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10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10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10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8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197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27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375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804" y="1122628"/>
            <a:ext cx="9142810" cy="2388153"/>
          </a:xfrm>
        </p:spPr>
        <p:txBody>
          <a:bodyPr anchor="b"/>
          <a:lstStyle>
            <a:lvl1pPr algn="ctr">
              <a:defRPr sz="61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4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63028" indent="0" algn="ctr">
              <a:buNone/>
              <a:defRPr sz="2000"/>
            </a:lvl2pPr>
            <a:lvl3pPr marL="926056" indent="0" algn="ctr">
              <a:buNone/>
              <a:defRPr sz="1800"/>
            </a:lvl3pPr>
            <a:lvl4pPr marL="1389084" indent="0" algn="ctr">
              <a:buNone/>
              <a:defRPr sz="1700"/>
            </a:lvl4pPr>
            <a:lvl5pPr marL="1852111" indent="0" algn="ctr">
              <a:buNone/>
              <a:defRPr sz="1700"/>
            </a:lvl5pPr>
            <a:lvl6pPr marL="2315140" indent="0" algn="ctr">
              <a:buNone/>
              <a:defRPr sz="1700"/>
            </a:lvl6pPr>
            <a:lvl7pPr marL="2778169" indent="0" algn="ctr">
              <a:buNone/>
              <a:defRPr sz="1700"/>
            </a:lvl7pPr>
            <a:lvl8pPr marL="3241196" indent="0" algn="ctr">
              <a:buNone/>
              <a:defRPr sz="1700"/>
            </a:lvl8pPr>
            <a:lvl9pPr marL="3704225" indent="0" algn="ctr">
              <a:buNone/>
              <a:defRPr sz="17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4D66-3859-4348-B4DC-53BE63A492E0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5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0A91-018D-40C5-B887-7419842A66C4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0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3767" y="365211"/>
            <a:ext cx="2628556" cy="581318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093" y="365211"/>
            <a:ext cx="7733295" cy="581318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5B6F-04E2-46E9-B7FA-A51CD656C731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570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5" y="2130922"/>
            <a:ext cx="10361851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5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8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1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34A1-4218-4E06-8AC1-1489EBD154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02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00C9-7E9B-4976-936F-19F0311434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3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5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6"/>
            <a:ext cx="10361851" cy="150053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30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260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890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52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151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781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411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042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0656-4025-4D72-8A11-D9E31C0AD0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49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0" y="1600578"/>
            <a:ext cx="5384100" cy="452701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4" y="1600578"/>
            <a:ext cx="5384100" cy="452701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A757-8DEB-4F54-A61C-293CF85D0D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43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74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81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3" y="1535474"/>
            <a:ext cx="5388331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3" y="2175381"/>
            <a:ext cx="5388331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DA1F-7C08-4747-B01B-B6AB0D988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72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3172-1218-40D6-9C20-2D14CD896F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68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B417-C710-42D4-AFB4-6C7525D7BB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00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5" y="273113"/>
            <a:ext cx="4010562" cy="11623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4" y="273121"/>
            <a:ext cx="6814779" cy="5854468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5" y="1435440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63028" indent="0">
              <a:buNone/>
              <a:defRPr sz="1200"/>
            </a:lvl2pPr>
            <a:lvl3pPr marL="926056" indent="0">
              <a:buNone/>
              <a:defRPr sz="1100"/>
            </a:lvl3pPr>
            <a:lvl4pPr marL="1389084" indent="0">
              <a:buNone/>
              <a:defRPr sz="1000"/>
            </a:lvl4pPr>
            <a:lvl5pPr marL="1852111" indent="0">
              <a:buNone/>
              <a:defRPr sz="1000"/>
            </a:lvl5pPr>
            <a:lvl6pPr marL="2315140" indent="0">
              <a:buNone/>
              <a:defRPr sz="1000"/>
            </a:lvl6pPr>
            <a:lvl7pPr marL="2778169" indent="0">
              <a:buNone/>
              <a:defRPr sz="1000"/>
            </a:lvl7pPr>
            <a:lvl8pPr marL="3241196" indent="0">
              <a:buNone/>
              <a:defRPr sz="1000"/>
            </a:lvl8pPr>
            <a:lvl9pPr marL="370422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1984-3B8A-4A66-B305-BCAD03974C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11C5-ABF0-4289-857E-2B054B24D895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05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8" y="4801712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8" y="612920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63028" indent="0">
              <a:buNone/>
              <a:defRPr sz="2900"/>
            </a:lvl2pPr>
            <a:lvl3pPr marL="926056" indent="0">
              <a:buNone/>
              <a:defRPr sz="2400"/>
            </a:lvl3pPr>
            <a:lvl4pPr marL="1389084" indent="0">
              <a:buNone/>
              <a:defRPr sz="2000"/>
            </a:lvl4pPr>
            <a:lvl5pPr marL="1852111" indent="0">
              <a:buNone/>
              <a:defRPr sz="2000"/>
            </a:lvl5pPr>
            <a:lvl6pPr marL="2315140" indent="0">
              <a:buNone/>
              <a:defRPr sz="2000"/>
            </a:lvl6pPr>
            <a:lvl7pPr marL="2778169" indent="0">
              <a:buNone/>
              <a:defRPr sz="2000"/>
            </a:lvl7pPr>
            <a:lvl8pPr marL="3241196" indent="0">
              <a:buNone/>
              <a:defRPr sz="2000"/>
            </a:lvl8pPr>
            <a:lvl9pPr marL="370422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8" y="5368585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63028" indent="0">
              <a:buNone/>
              <a:defRPr sz="1200"/>
            </a:lvl2pPr>
            <a:lvl3pPr marL="926056" indent="0">
              <a:buNone/>
              <a:defRPr sz="1100"/>
            </a:lvl3pPr>
            <a:lvl4pPr marL="1389084" indent="0">
              <a:buNone/>
              <a:defRPr sz="1000"/>
            </a:lvl4pPr>
            <a:lvl5pPr marL="1852111" indent="0">
              <a:buNone/>
              <a:defRPr sz="1000"/>
            </a:lvl5pPr>
            <a:lvl6pPr marL="2315140" indent="0">
              <a:buNone/>
              <a:defRPr sz="1000"/>
            </a:lvl6pPr>
            <a:lvl7pPr marL="2778169" indent="0">
              <a:buNone/>
              <a:defRPr sz="1000"/>
            </a:lvl7pPr>
            <a:lvl8pPr marL="3241196" indent="0">
              <a:buNone/>
              <a:defRPr sz="1000"/>
            </a:lvl8pPr>
            <a:lvl9pPr marL="370422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1A7B-00AC-4B8B-A522-EE1EE4F991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29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B9EC-0E56-44FA-8C62-E63723F6F4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85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5" y="274704"/>
            <a:ext cx="8025357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344D-B227-4621-A8FB-0A2DC6E6BC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96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2130948"/>
            <a:ext cx="10361852" cy="147036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70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6784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0006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629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283" y="1452767"/>
            <a:ext cx="10361852" cy="4628635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6534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69"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228550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2pPr>
            <a:lvl3pPr marL="476148" indent="-247597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3pPr>
            <a:lvl4pPr marL="685651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4pPr>
            <a:lvl5pPr marL="914202" indent="-228550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16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283" y="1452767"/>
            <a:ext cx="10361852" cy="4628635"/>
          </a:xfrm>
        </p:spPr>
        <p:txBody>
          <a:bodyPr numCol="2" spcCol="274169"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228550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2pPr>
            <a:lvl3pPr marL="457101" indent="-228550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3pPr>
            <a:lvl4pPr marL="685651" indent="-22855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4pPr>
            <a:lvl5pPr marL="914202" indent="-228550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71494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289" y="1452766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452766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780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45" y="1710137"/>
            <a:ext cx="10514231" cy="2853398"/>
          </a:xfrm>
        </p:spPr>
        <p:txBody>
          <a:bodyPr anchor="b"/>
          <a:lstStyle>
            <a:lvl1pPr>
              <a:defRPr sz="61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745" y="4590531"/>
            <a:ext cx="10514231" cy="150053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6302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26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890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85211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3151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77816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2411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7042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1FC-3573-4450-8B36-DA0BDCE48B45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84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289" y="1219488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219488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06577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291" y="1219555"/>
            <a:ext cx="5081454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291" y="1560650"/>
            <a:ext cx="5081454" cy="456693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3" y="1219555"/>
            <a:ext cx="5083570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3" y="1560650"/>
            <a:ext cx="5083570" cy="456693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94862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291" y="1462696"/>
            <a:ext cx="5081454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291" y="1803798"/>
            <a:ext cx="5081454" cy="43698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3" y="1462696"/>
            <a:ext cx="5083570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68" indent="0">
              <a:buNone/>
              <a:defRPr sz="2600" b="1"/>
            </a:lvl2pPr>
            <a:lvl3pPr marL="1218936" indent="0">
              <a:buNone/>
              <a:defRPr sz="2400" b="1"/>
            </a:lvl3pPr>
            <a:lvl4pPr marL="1828403" indent="0">
              <a:buNone/>
              <a:defRPr sz="2100" b="1"/>
            </a:lvl4pPr>
            <a:lvl5pPr marL="2437871" indent="0">
              <a:buNone/>
              <a:defRPr sz="2100" b="1"/>
            </a:lvl5pPr>
            <a:lvl6pPr marL="3047339" indent="0">
              <a:buNone/>
              <a:defRPr sz="2100" b="1"/>
            </a:lvl6pPr>
            <a:lvl7pPr marL="3656806" indent="0">
              <a:buNone/>
              <a:defRPr sz="2100" b="1"/>
            </a:lvl7pPr>
            <a:lvl8pPr marL="4266273" indent="0">
              <a:buNone/>
              <a:defRPr sz="2100" b="1"/>
            </a:lvl8pPr>
            <a:lvl9pPr marL="487574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3" y="1803798"/>
            <a:ext cx="5083570" cy="43698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315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2901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56751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94567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8626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7245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5861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8626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7245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5861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421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321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4642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1962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49283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321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4642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1962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49283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464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3784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1104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49283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748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488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6972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5465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2437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3948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488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6972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5465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2437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3948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7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488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6972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5465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2437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3948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7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488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6972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5465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2437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3948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770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90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5545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6797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8052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72082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98" y="1826048"/>
            <a:ext cx="5180926" cy="435234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974D-C852-4B09-9CB6-4EE48A7383B7}" type="datetime1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3384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90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5545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6797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8052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16875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9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227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8150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54412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9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227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8150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299842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4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1205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35113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4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1205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45611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52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76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00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71349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52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76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00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420329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27871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72325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329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682" y="1681557"/>
            <a:ext cx="5157117" cy="824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682" y="2505656"/>
            <a:ext cx="5157117" cy="3685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405" y="1681557"/>
            <a:ext cx="5182513" cy="824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3028" indent="0">
              <a:buNone/>
              <a:defRPr sz="2000" b="1"/>
            </a:lvl2pPr>
            <a:lvl3pPr marL="926056" indent="0">
              <a:buNone/>
              <a:defRPr sz="1800" b="1"/>
            </a:lvl3pPr>
            <a:lvl4pPr marL="1389084" indent="0">
              <a:buNone/>
              <a:defRPr sz="1700" b="1"/>
            </a:lvl4pPr>
            <a:lvl5pPr marL="1852111" indent="0">
              <a:buNone/>
              <a:defRPr sz="1700" b="1"/>
            </a:lvl5pPr>
            <a:lvl6pPr marL="2315140" indent="0">
              <a:buNone/>
              <a:defRPr sz="1700" b="1"/>
            </a:lvl6pPr>
            <a:lvl7pPr marL="2778169" indent="0">
              <a:buNone/>
              <a:defRPr sz="1700" b="1"/>
            </a:lvl7pPr>
            <a:lvl8pPr marL="3241196" indent="0">
              <a:buNone/>
              <a:defRPr sz="1700" b="1"/>
            </a:lvl8pPr>
            <a:lvl9pPr marL="370422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405" y="2505656"/>
            <a:ext cx="5182513" cy="3685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7EC5-57B2-40A0-92A2-2C5061032DDA}" type="datetime1">
              <a:rPr lang="ru-RU" smtClean="0"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6329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011705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273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529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578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7036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265" y="4718128"/>
            <a:ext cx="2441130" cy="1326912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505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374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398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273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529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5780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7036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386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273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529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578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7036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265" y="4718128"/>
            <a:ext cx="2441130" cy="1326912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505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374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398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273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529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5780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7036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49723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289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227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8150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885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289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227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8150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77359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808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733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808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2733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48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808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733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808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2733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761487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4605795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4605795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4605795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4605795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288424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4605795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4605795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4605795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4605795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64199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4605801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4605801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4605801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3923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3F67-0563-4BDA-909E-1177ED3DDD08}" type="datetime1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1259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4605801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4605801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4605801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669606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4913577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4913577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869851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4913577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4913577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615364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2983359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2983359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2983359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2983359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4213280"/>
            <a:ext cx="2441130" cy="1713955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521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476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500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03018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2983359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2983359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2983359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2983359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4213280"/>
            <a:ext cx="2441130" cy="1713955"/>
          </a:xfrm>
        </p:spPr>
        <p:txBody>
          <a:bodyPr/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521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476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500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66765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2983359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2983359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2983359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23709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2983359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2983359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2983359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93081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3291135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3291135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91019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3291135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3291135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835" indent="-171418">
              <a:defRPr sz="1400">
                <a:solidFill>
                  <a:srgbClr val="FFFFFF"/>
                </a:solidFill>
              </a:defRPr>
            </a:lvl3pPr>
            <a:lvl4pPr marL="514252" indent="-171418">
              <a:defRPr sz="1400">
                <a:solidFill>
                  <a:srgbClr val="FFFFFF"/>
                </a:solidFill>
              </a:defRPr>
            </a:lvl4pPr>
            <a:lvl5pPr marL="742807" indent="-228556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18" indent="-171418">
              <a:buFont typeface="Arial" panose="020B0604020202020204" pitchFamily="34" charset="0"/>
              <a:buChar char="•"/>
              <a:defRPr sz="1400"/>
            </a:lvl2pPr>
            <a:lvl3pPr marL="342835" indent="-171418">
              <a:defRPr sz="1400"/>
            </a:lvl3pPr>
            <a:lvl4pPr marL="514252" indent="-171418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707170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05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264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5649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120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3593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9914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1537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05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264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5649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120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3593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9914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1537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05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264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5649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120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3593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9914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1537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2395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90F5-6495-49FC-A400-63D3B3DF8467}" type="datetime1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8063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05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264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5649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120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3593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9914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1537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05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264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5649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120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3593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9914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1537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05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264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5649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120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3593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9914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1537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326551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1542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12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9759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5928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4209" y="4668385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4151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749143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1542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12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9759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5928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4209" y="4668385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4151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3029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88747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426168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88747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89496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2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079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8991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2532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2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079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8991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2532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4050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2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079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8991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2532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2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079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8991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2532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192584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036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1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848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9759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2925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420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563257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036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1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848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9759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2925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420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45221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458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1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4953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2662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845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158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1950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296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745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2513" y="987657"/>
            <a:ext cx="6171397" cy="487475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2057884"/>
            <a:ext cx="3931725" cy="3812470"/>
          </a:xfrm>
        </p:spPr>
        <p:txBody>
          <a:bodyPr/>
          <a:lstStyle>
            <a:lvl1pPr marL="0" indent="0">
              <a:buNone/>
              <a:defRPr sz="1700"/>
            </a:lvl1pPr>
            <a:lvl2pPr marL="463028" indent="0">
              <a:buNone/>
              <a:defRPr sz="1400"/>
            </a:lvl2pPr>
            <a:lvl3pPr marL="926056" indent="0">
              <a:buNone/>
              <a:defRPr sz="1200"/>
            </a:lvl3pPr>
            <a:lvl4pPr marL="1389084" indent="0">
              <a:buNone/>
              <a:defRPr sz="1100"/>
            </a:lvl4pPr>
            <a:lvl5pPr marL="1852111" indent="0">
              <a:buNone/>
              <a:defRPr sz="1100"/>
            </a:lvl5pPr>
            <a:lvl6pPr marL="2315140" indent="0">
              <a:buNone/>
              <a:defRPr sz="1100"/>
            </a:lvl6pPr>
            <a:lvl7pPr marL="2778169" indent="0">
              <a:buNone/>
              <a:defRPr sz="1100"/>
            </a:lvl7pPr>
            <a:lvl8pPr marL="3241196" indent="0">
              <a:buNone/>
              <a:defRPr sz="1100"/>
            </a:lvl8pPr>
            <a:lvl9pPr marL="370422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2656-5266-4E05-872F-E6E457C956FA}" type="datetime1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3642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458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1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4953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2662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845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158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1950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296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252" indent="-171418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533288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269056"/>
            <a:ext cx="2351954" cy="353649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159" y="1269056"/>
            <a:ext cx="2351954" cy="353649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257" y="1269056"/>
            <a:ext cx="2479488" cy="353649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784" indent="-150784">
              <a:defRPr sz="1400"/>
            </a:lvl3pPr>
            <a:lvl4pPr marL="401560" indent="-207924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6645" y="1269056"/>
            <a:ext cx="2479488" cy="353649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784" indent="-150784">
              <a:defRPr sz="1400"/>
            </a:lvl3pPr>
            <a:lvl4pPr marL="401560" indent="-207924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281" y="4981747"/>
            <a:ext cx="5032464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166" y="4981747"/>
            <a:ext cx="5018977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68" indent="-152368">
              <a:buFont typeface="Arial" panose="020B0604020202020204" pitchFamily="34" charset="0"/>
              <a:buChar char="•"/>
              <a:defRPr sz="1400"/>
            </a:lvl2pPr>
            <a:lvl3pPr marL="304733" indent="-152368">
              <a:defRPr sz="1400"/>
            </a:lvl3pPr>
            <a:lvl4pPr marL="533285" indent="-228550">
              <a:defRPr sz="1400"/>
            </a:lvl4pPr>
            <a:lvl5pPr marL="761835" indent="-22855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606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2513" y="987657"/>
            <a:ext cx="6171397" cy="4874753"/>
          </a:xfrm>
        </p:spPr>
        <p:txBody>
          <a:bodyPr/>
          <a:lstStyle>
            <a:lvl1pPr marL="0" indent="0">
              <a:buNone/>
              <a:defRPr sz="3200"/>
            </a:lvl1pPr>
            <a:lvl2pPr marL="463028" indent="0">
              <a:buNone/>
              <a:defRPr sz="2900"/>
            </a:lvl2pPr>
            <a:lvl3pPr marL="926056" indent="0">
              <a:buNone/>
              <a:defRPr sz="2400"/>
            </a:lvl3pPr>
            <a:lvl4pPr marL="1389084" indent="0">
              <a:buNone/>
              <a:defRPr sz="2000"/>
            </a:lvl4pPr>
            <a:lvl5pPr marL="1852111" indent="0">
              <a:buNone/>
              <a:defRPr sz="2000"/>
            </a:lvl5pPr>
            <a:lvl6pPr marL="2315140" indent="0">
              <a:buNone/>
              <a:defRPr sz="2000"/>
            </a:lvl6pPr>
            <a:lvl7pPr marL="2778169" indent="0">
              <a:buNone/>
              <a:defRPr sz="2000"/>
            </a:lvl7pPr>
            <a:lvl8pPr marL="3241196" indent="0">
              <a:buNone/>
              <a:defRPr sz="2000"/>
            </a:lvl8pPr>
            <a:lvl9pPr marL="370422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2057884"/>
            <a:ext cx="3931725" cy="3812470"/>
          </a:xfrm>
        </p:spPr>
        <p:txBody>
          <a:bodyPr/>
          <a:lstStyle>
            <a:lvl1pPr marL="0" indent="0">
              <a:buNone/>
              <a:defRPr sz="1700"/>
            </a:lvl1pPr>
            <a:lvl2pPr marL="463028" indent="0">
              <a:buNone/>
              <a:defRPr sz="1400"/>
            </a:lvl2pPr>
            <a:lvl3pPr marL="926056" indent="0">
              <a:buNone/>
              <a:defRPr sz="1200"/>
            </a:lvl3pPr>
            <a:lvl4pPr marL="1389084" indent="0">
              <a:buNone/>
              <a:defRPr sz="1100"/>
            </a:lvl4pPr>
            <a:lvl5pPr marL="1852111" indent="0">
              <a:buNone/>
              <a:defRPr sz="1100"/>
            </a:lvl5pPr>
            <a:lvl6pPr marL="2315140" indent="0">
              <a:buNone/>
              <a:defRPr sz="1100"/>
            </a:lvl6pPr>
            <a:lvl7pPr marL="2778169" indent="0">
              <a:buNone/>
              <a:defRPr sz="1100"/>
            </a:lvl7pPr>
            <a:lvl8pPr marL="3241196" indent="0">
              <a:buNone/>
              <a:defRPr sz="1100"/>
            </a:lvl8pPr>
            <a:lvl9pPr marL="370422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C07E-BFBB-41C6-A424-CD8DEBA7E344}" type="datetime1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47" Type="http://schemas.openxmlformats.org/officeDocument/2006/relationships/slideLayout" Target="../slideLayouts/slideLayout69.xml"/><Relationship Id="rId50" Type="http://schemas.openxmlformats.org/officeDocument/2006/relationships/slideLayout" Target="../slideLayouts/slideLayout72.xml"/><Relationship Id="rId55" Type="http://schemas.openxmlformats.org/officeDocument/2006/relationships/slideLayout" Target="../slideLayouts/slideLayout77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68.xml"/><Relationship Id="rId59" Type="http://schemas.openxmlformats.org/officeDocument/2006/relationships/slideLayout" Target="../slideLayouts/slideLayout81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63.xml"/><Relationship Id="rId54" Type="http://schemas.openxmlformats.org/officeDocument/2006/relationships/slideLayout" Target="../slideLayouts/slideLayout76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7.xml"/><Relationship Id="rId53" Type="http://schemas.openxmlformats.org/officeDocument/2006/relationships/slideLayout" Target="../slideLayouts/slideLayout75.xml"/><Relationship Id="rId58" Type="http://schemas.openxmlformats.org/officeDocument/2006/relationships/slideLayout" Target="../slideLayouts/slideLayout80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71.xml"/><Relationship Id="rId57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52" Type="http://schemas.openxmlformats.org/officeDocument/2006/relationships/slideLayout" Target="../slideLayouts/slideLayout74.xml"/><Relationship Id="rId6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48" Type="http://schemas.openxmlformats.org/officeDocument/2006/relationships/slideLayout" Target="../slideLayouts/slideLayout70.xml"/><Relationship Id="rId56" Type="http://schemas.openxmlformats.org/officeDocument/2006/relationships/slideLayout" Target="../slideLayouts/slideLayout78.xml"/><Relationship Id="rId8" Type="http://schemas.openxmlformats.org/officeDocument/2006/relationships/slideLayout" Target="../slideLayouts/slideLayout30.xml"/><Relationship Id="rId51" Type="http://schemas.openxmlformats.org/officeDocument/2006/relationships/slideLayout" Target="../slideLayouts/slideLayout73.xml"/><Relationship Id="rId3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095" y="365211"/>
            <a:ext cx="10514231" cy="1325870"/>
          </a:xfrm>
          <a:prstGeom prst="rect">
            <a:avLst/>
          </a:prstGeom>
        </p:spPr>
        <p:txBody>
          <a:bodyPr vert="horz" lIns="92573" tIns="46286" rIns="92573" bIns="4628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095" y="1826048"/>
            <a:ext cx="10514231" cy="4352346"/>
          </a:xfrm>
          <a:prstGeom prst="rect">
            <a:avLst/>
          </a:prstGeom>
        </p:spPr>
        <p:txBody>
          <a:bodyPr vert="horz" lIns="92573" tIns="46286" rIns="92573" bIns="4628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093" y="6357824"/>
            <a:ext cx="2742844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E064-1071-407B-84AF-26C68D290996}" type="datetime1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078" y="6357824"/>
            <a:ext cx="4114264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481" y="6357824"/>
            <a:ext cx="2742844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6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2605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514" indent="-231514" algn="l" defTabSz="926056" rtl="0" eaLnBrk="1" latinLnBrk="0" hangingPunct="1">
        <a:lnSpc>
          <a:spcPct val="90000"/>
        </a:lnSpc>
        <a:spcBef>
          <a:spcPts val="1013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94545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570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597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626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54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09681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72710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935739" indent="-231514" algn="l" defTabSz="926056" rtl="0" eaLnBrk="1" latinLnBrk="0" hangingPunct="1">
        <a:lnSpc>
          <a:spcPct val="90000"/>
        </a:lnSpc>
        <a:spcBef>
          <a:spcPts val="50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028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605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9084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2111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514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8169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119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4225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92573" tIns="46286" rIns="92573" bIns="4628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8"/>
            <a:ext cx="10971372" cy="4527011"/>
          </a:xfrm>
          <a:prstGeom prst="rect">
            <a:avLst/>
          </a:prstGeom>
        </p:spPr>
        <p:txBody>
          <a:bodyPr vert="horz" lIns="92573" tIns="46286" rIns="92573" bIns="4628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7824"/>
            <a:ext cx="2844430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0E636-13B4-45E8-90F1-47E871333B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17.04.2023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62" y="6357824"/>
            <a:ext cx="3860297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4"/>
            <a:ext cx="2844430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9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26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271" indent="-347271" algn="l" defTabSz="926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52421" indent="-289391" algn="l" defTabSz="926056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570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597" indent="-231514" algn="l" defTabSz="926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626" indent="-231514" algn="l" defTabSz="926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654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9681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2710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5739" indent="-231514" algn="l" defTabSz="926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028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605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9084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2111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5140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8169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1196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4225" algn="l" defTabSz="926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34000">
              <a:schemeClr val="bg1">
                <a:lumMod val="95000"/>
              </a:schemeClr>
            </a:gs>
            <a:gs pos="67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283" y="1219489"/>
            <a:ext cx="10361852" cy="46286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747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  <p:sldLayoutId id="2147483791" r:id="rId21"/>
    <p:sldLayoutId id="2147483792" r:id="rId22"/>
    <p:sldLayoutId id="2147483793" r:id="rId23"/>
    <p:sldLayoutId id="2147483794" r:id="rId24"/>
    <p:sldLayoutId id="2147483795" r:id="rId25"/>
    <p:sldLayoutId id="2147483796" r:id="rId26"/>
    <p:sldLayoutId id="2147483797" r:id="rId27"/>
    <p:sldLayoutId id="2147483798" r:id="rId28"/>
    <p:sldLayoutId id="2147483799" r:id="rId29"/>
    <p:sldLayoutId id="2147483800" r:id="rId30"/>
    <p:sldLayoutId id="2147483801" r:id="rId31"/>
    <p:sldLayoutId id="2147483802" r:id="rId32"/>
    <p:sldLayoutId id="2147483803" r:id="rId33"/>
    <p:sldLayoutId id="2147483804" r:id="rId34"/>
    <p:sldLayoutId id="2147483805" r:id="rId35"/>
    <p:sldLayoutId id="2147483806" r:id="rId36"/>
    <p:sldLayoutId id="2147483807" r:id="rId37"/>
    <p:sldLayoutId id="2147483808" r:id="rId38"/>
    <p:sldLayoutId id="2147483809" r:id="rId39"/>
    <p:sldLayoutId id="2147483810" r:id="rId40"/>
    <p:sldLayoutId id="2147483811" r:id="rId41"/>
    <p:sldLayoutId id="2147483812" r:id="rId42"/>
    <p:sldLayoutId id="2147483813" r:id="rId43"/>
    <p:sldLayoutId id="2147483814" r:id="rId44"/>
    <p:sldLayoutId id="2147483815" r:id="rId45"/>
    <p:sldLayoutId id="2147483816" r:id="rId46"/>
    <p:sldLayoutId id="2147483817" r:id="rId47"/>
    <p:sldLayoutId id="2147483818" r:id="rId48"/>
    <p:sldLayoutId id="2147483819" r:id="rId49"/>
    <p:sldLayoutId id="2147483820" r:id="rId50"/>
    <p:sldLayoutId id="2147483821" r:id="rId51"/>
    <p:sldLayoutId id="2147483822" r:id="rId52"/>
    <p:sldLayoutId id="2147483823" r:id="rId53"/>
    <p:sldLayoutId id="2147483824" r:id="rId54"/>
    <p:sldLayoutId id="2147483825" r:id="rId55"/>
    <p:sldLayoutId id="2147483826" r:id="rId56"/>
    <p:sldLayoutId id="2147483827" r:id="rId57"/>
    <p:sldLayoutId id="2147483828" r:id="rId58"/>
    <p:sldLayoutId id="2147483829" r:id="rId59"/>
  </p:sldLayoutIdLst>
  <p:hf hdr="0" ftr="0" dt="0"/>
  <p:txStyles>
    <p:titleStyle>
      <a:lvl1pPr algn="ctr" defTabSz="1218936" rtl="0" eaLnBrk="1" latinLnBrk="0" hangingPunct="1">
        <a:lnSpc>
          <a:spcPct val="86000"/>
        </a:lnSpc>
        <a:spcBef>
          <a:spcPct val="0"/>
        </a:spcBef>
        <a:buNone/>
        <a:defRPr sz="2900" kern="800" spc="-54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0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218" indent="-230667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500" kern="800">
          <a:solidFill>
            <a:schemeClr val="tx1"/>
          </a:solidFill>
          <a:latin typeface="+mn-lt"/>
          <a:ea typeface="+mn-ea"/>
          <a:cs typeface="+mn-cs"/>
        </a:defRPr>
      </a:lvl2pPr>
      <a:lvl3pPr marL="687768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>
          <a:solidFill>
            <a:schemeClr val="tx1"/>
          </a:solidFill>
          <a:latin typeface="+mn-lt"/>
          <a:ea typeface="+mn-ea"/>
          <a:cs typeface="+mn-cs"/>
        </a:defRPr>
      </a:lvl3pPr>
      <a:lvl4pPr marL="916318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500" kern="800">
          <a:solidFill>
            <a:schemeClr val="tx1"/>
          </a:solidFill>
          <a:latin typeface="+mn-lt"/>
          <a:ea typeface="+mn-ea"/>
          <a:cs typeface="+mn-cs"/>
        </a:defRPr>
      </a:lvl4pPr>
      <a:lvl5pPr marL="1144868" indent="-228550" algn="l" defTabSz="1218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500" kern="800">
          <a:solidFill>
            <a:schemeClr val="tx1"/>
          </a:solidFill>
          <a:latin typeface="+mn-lt"/>
          <a:ea typeface="+mn-ea"/>
          <a:cs typeface="+mn-cs"/>
        </a:defRPr>
      </a:lvl5pPr>
      <a:lvl6pPr marL="3352072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40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07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77" indent="-304733" algn="l" defTabSz="1218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8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6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03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71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39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06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73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42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sv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10" Type="http://schemas.openxmlformats.org/officeDocument/2006/relationships/image" Target="../media/image7.png"/><Relationship Id="rId9" Type="http://schemas.openxmlformats.org/officeDocument/2006/relationships/image" Target="../media/image3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1.svg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0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9.svg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6.svg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4.pn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4.svg"/><Relationship Id="rId5" Type="http://schemas.openxmlformats.org/officeDocument/2006/relationships/diagramLayout" Target="../diagrams/layout2.xml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diagramData" Target="../diagrams/data2.xml"/><Relationship Id="rId9" Type="http://schemas.openxmlformats.org/officeDocument/2006/relationships/image" Target="../media/image12.gif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gif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>
            <a:extLst>
              <a:ext uri="{FF2B5EF4-FFF2-40B4-BE49-F238E27FC236}">
                <a16:creationId xmlns="" xmlns:a16="http://schemas.microsoft.com/office/drawing/2014/main" id="{A3D43B73-2B0A-4CDF-8104-3D3F930D4D40}"/>
              </a:ext>
            </a:extLst>
          </p:cNvPr>
          <p:cNvSpPr/>
          <p:nvPr/>
        </p:nvSpPr>
        <p:spPr>
          <a:xfrm>
            <a:off x="0" y="0"/>
            <a:ext cx="12207147" cy="687242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en-US" sz="2400" dirty="0">
              <a:solidFill>
                <a:srgbClr val="485068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2D098E04-0D9A-4FFF-8285-F85E5F6A281D}"/>
              </a:ext>
            </a:extLst>
          </p:cNvPr>
          <p:cNvSpPr/>
          <p:nvPr/>
        </p:nvSpPr>
        <p:spPr>
          <a:xfrm>
            <a:off x="8041327" y="1170631"/>
            <a:ext cx="4823412" cy="4825157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67D47922-63F6-44C1-9315-F6D621A4F131}"/>
              </a:ext>
            </a:extLst>
          </p:cNvPr>
          <p:cNvSpPr/>
          <p:nvPr/>
        </p:nvSpPr>
        <p:spPr>
          <a:xfrm>
            <a:off x="7499188" y="1343608"/>
            <a:ext cx="4477584" cy="4479203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C9545F2A-6B36-48F4-9F15-94670C727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265833" y="-244482"/>
            <a:ext cx="6360640" cy="69548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2931" y="6292223"/>
            <a:ext cx="4345170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218936"/>
            <a:r>
              <a:rPr lang="ru-RU" sz="1400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Г. Сургут 2023 </a:t>
            </a:r>
            <a:r>
              <a:rPr lang="ru-RU" sz="1400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ГОД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500429" y="3233221"/>
            <a:ext cx="7013715" cy="24622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218936"/>
            <a:r>
              <a:rPr lang="ru-RU" sz="3200" b="1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ОБ АКТУАЛЬНЫХ ВОПРОСАХ ВЗАИМОДЕЙСТВИЯ С НАЛОГОПЛАТЕЛЬЩИКАМИ </a:t>
            </a:r>
          </a:p>
          <a:p>
            <a:pPr defTabSz="1218936"/>
            <a:r>
              <a:rPr lang="ru-RU" sz="3200" b="1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В УСЛОВИЯХ ПРИМЕНЕНИЯ ЕДИНОГО НАЛОГОВОГО СЧЕТА 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DDD2DFE2-36D3-4077-B310-A4A306248813}"/>
              </a:ext>
            </a:extLst>
          </p:cNvPr>
          <p:cNvSpPr/>
          <p:nvPr/>
        </p:nvSpPr>
        <p:spPr>
          <a:xfrm>
            <a:off x="8838631" y="1343608"/>
            <a:ext cx="4477584" cy="4479203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2C5E3CF3-F051-4B9C-B76D-79CD7C30A657}"/>
              </a:ext>
            </a:extLst>
          </p:cNvPr>
          <p:cNvSpPr/>
          <p:nvPr/>
        </p:nvSpPr>
        <p:spPr>
          <a:xfrm>
            <a:off x="9752916" y="1343608"/>
            <a:ext cx="4477584" cy="4479203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1B118B0D-A6FC-44CF-8F47-E55AEAFDB16A}"/>
              </a:ext>
            </a:extLst>
          </p:cNvPr>
          <p:cNvSpPr/>
          <p:nvPr/>
        </p:nvSpPr>
        <p:spPr>
          <a:xfrm>
            <a:off x="10667197" y="1343608"/>
            <a:ext cx="4477584" cy="4479203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8936"/>
            <a:endParaRPr lang="ru-RU" sz="2400">
              <a:solidFill>
                <a:srgbClr val="485068"/>
              </a:solidFill>
            </a:endParaRPr>
          </a:p>
        </p:txBody>
      </p:sp>
      <p:pic>
        <p:nvPicPr>
          <p:cNvPr id="5" name="Рисунок 4" descr="Изображение выглядит как игрушка, смотрит, день рождения, торт&#10;&#10;Автоматически созданное описание">
            <a:extLst>
              <a:ext uri="{FF2B5EF4-FFF2-40B4-BE49-F238E27FC236}">
                <a16:creationId xmlns="" xmlns:a16="http://schemas.microsoft.com/office/drawing/2014/main" id="{03E9FCAF-1E2B-4013-BEA3-4C253B2AB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101" y="1479286"/>
            <a:ext cx="6729047" cy="39266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E76470C-7B16-4ECC-AE33-11DF6391A8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20646" y="2930907"/>
            <a:ext cx="683987" cy="70224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16" name="Изображение 10" descr="FNS_vizitka_for_rukovodstv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577" y="196529"/>
            <a:ext cx="1872208" cy="194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C0A38DE-7E13-4312-9AFA-866AA71C4C95}"/>
              </a:ext>
            </a:extLst>
          </p:cNvPr>
          <p:cNvSpPr txBox="1"/>
          <p:nvPr/>
        </p:nvSpPr>
        <p:spPr>
          <a:xfrm>
            <a:off x="2477876" y="512514"/>
            <a:ext cx="9729275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defTabSz="1218936"/>
            <a:r>
              <a:rPr lang="ru-RU" b="1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ЗАМЕСТИТЕЛЬ РУКОВОДИТЕЛЯ УФНС РОССИИ </a:t>
            </a:r>
            <a:endParaRPr lang="en-US" b="1" dirty="0" smtClean="0">
              <a:solidFill>
                <a:srgbClr val="485068">
                  <a:lumMod val="75000"/>
                </a:srgbClr>
              </a:solidFill>
              <a:latin typeface="Roboto Condensed" panose="02000000000000000000" pitchFamily="2" charset="0"/>
            </a:endParaRPr>
          </a:p>
          <a:p>
            <a:pPr defTabSz="1218936"/>
            <a:r>
              <a:rPr lang="ru-RU" b="1" dirty="0" smtClean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ПО </a:t>
            </a:r>
            <a:r>
              <a:rPr lang="ru-RU" b="1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ХАНТЫ-МАНСИЙСКОМУ АВТОНОМНОМУ ОКРУГУ – ЮГРЕ </a:t>
            </a:r>
          </a:p>
          <a:p>
            <a:pPr defTabSz="1218936"/>
            <a:r>
              <a:rPr lang="ru-RU" b="1" dirty="0">
                <a:solidFill>
                  <a:srgbClr val="485068">
                    <a:lumMod val="75000"/>
                  </a:srgbClr>
                </a:solidFill>
                <a:latin typeface="Roboto Condensed" panose="02000000000000000000" pitchFamily="2" charset="0"/>
              </a:rPr>
              <a:t>О.Н. Зиновьева</a:t>
            </a:r>
          </a:p>
        </p:txBody>
      </p:sp>
    </p:spTree>
    <p:extLst>
      <p:ext uri="{BB962C8B-B14F-4D97-AF65-F5344CB8AC3E}">
        <p14:creationId xmlns:p14="http://schemas.microsoft.com/office/powerpoint/2010/main" val="48990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/>
        </p:nvSpPr>
        <p:spPr>
          <a:xfrm>
            <a:off x="1" y="-17773"/>
            <a:ext cx="12190412" cy="68773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45715" y="3"/>
            <a:ext cx="3570270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 defTabSz="1234948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910069" y="-1"/>
            <a:ext cx="2664857" cy="7747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ОБ АКТУАЛЬНЫХ ВОПРОСАХ ВЗАИМОДЕЙСТВИЯ С НАЛОГОПЛАТЕЛЬЩИКАМИ </a:t>
            </a:r>
          </a:p>
          <a:p>
            <a:pPr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В УСЛОВИЯХ ПРИМЕНЕНИЯ ЕДИНОГО НАЛОГОВОГО СЧЕТА 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="" xmlns:a16="http://schemas.microsoft.com/office/drawing/2014/main" id="{F02B7901-3870-49DC-AA5E-49396413A882}"/>
              </a:ext>
            </a:extLst>
          </p:cNvPr>
          <p:cNvSpPr/>
          <p:nvPr/>
        </p:nvSpPr>
        <p:spPr>
          <a:xfrm>
            <a:off x="3615986" y="2116"/>
            <a:ext cx="8580843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ИНФОРМАЦИОННАЯ ПОДДЕРЖКА НАЛОГОПЛАТЕЛЬЩИКОВ</a:t>
            </a:r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34F1B2B-3F9C-4A3A-9E2E-F4E4B043DD6F}"/>
              </a:ext>
            </a:extLst>
          </p:cNvPr>
          <p:cNvSpPr/>
          <p:nvPr/>
        </p:nvSpPr>
        <p:spPr>
          <a:xfrm>
            <a:off x="6811414" y="3808265"/>
            <a:ext cx="5232965" cy="28069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711200"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Особенности проведения вебинаров</a:t>
            </a:r>
          </a:p>
          <a:p>
            <a:pPr lvl="0" indent="-285750" defTabSz="7112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Еженедельное проведение вебинаров налоговыми органами округа</a:t>
            </a:r>
          </a:p>
          <a:p>
            <a:pPr lvl="0" defTabSz="711200">
              <a:spcBef>
                <a:spcPct val="0"/>
              </a:spcBef>
            </a:pPr>
            <a:endParaRPr lang="ru-RU" sz="1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 indent="-285750" defTabSz="7112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Включение в повестку актуальных вопросов с целью освещения особенностей применения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ЕНС</a:t>
            </a:r>
          </a:p>
          <a:p>
            <a:pPr lvl="0" defTabSz="711200">
              <a:spcBef>
                <a:spcPct val="0"/>
              </a:spcBef>
            </a:pPr>
            <a:endParaRPr lang="ru-RU" sz="1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 indent="-285750" defTabSz="914400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Блок вопросов-ответов для налогоплательщиков</a:t>
            </a:r>
          </a:p>
          <a:p>
            <a:pPr lvl="0" defTabSz="914400">
              <a:spcBef>
                <a:spcPct val="0"/>
              </a:spcBef>
              <a:defRPr/>
            </a:pPr>
            <a:endParaRPr lang="ru-RU" sz="1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 indent="-285750" defTabSz="7112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Разбор конкретных примеров и отдельных ситуаций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0FEEA4D4-A4AF-4A5B-B31F-9C885D8C82E6}"/>
              </a:ext>
            </a:extLst>
          </p:cNvPr>
          <p:cNvSpPr txBox="1"/>
          <p:nvPr/>
        </p:nvSpPr>
        <p:spPr>
          <a:xfrm>
            <a:off x="8837379" y="745788"/>
            <a:ext cx="3206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Arial Narrow" panose="020B0606020202030204" pitchFamily="34" charset="0"/>
              </a:rPr>
              <a:t>с 1 января 2023 года</a:t>
            </a:r>
          </a:p>
        </p:txBody>
      </p:sp>
      <p:sp>
        <p:nvSpPr>
          <p:cNvPr id="11" name="Прямоугольник: усеченные верхние углы 10">
            <a:extLst>
              <a:ext uri="{FF2B5EF4-FFF2-40B4-BE49-F238E27FC236}">
                <a16:creationId xmlns="" xmlns:a16="http://schemas.microsoft.com/office/drawing/2014/main" id="{B45FD110-AD26-4707-8334-FBEE7C4C7ECC}"/>
              </a:ext>
            </a:extLst>
          </p:cNvPr>
          <p:cNvSpPr/>
          <p:nvPr/>
        </p:nvSpPr>
        <p:spPr>
          <a:xfrm>
            <a:off x="3874786" y="1719195"/>
            <a:ext cx="2293065" cy="145106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142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Мероприятия</a:t>
            </a:r>
          </a:p>
          <a:p>
            <a:pPr algn="ctr"/>
            <a:endParaRPr lang="ru-RU" sz="2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F73042A1-98B6-456A-8850-B45C599E9B7D}"/>
              </a:ext>
            </a:extLst>
          </p:cNvPr>
          <p:cNvSpPr/>
          <p:nvPr/>
        </p:nvSpPr>
        <p:spPr>
          <a:xfrm>
            <a:off x="6811413" y="1392491"/>
            <a:ext cx="5232965" cy="221599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800100">
              <a:spcBef>
                <a:spcPct val="0"/>
              </a:spcBef>
            </a:pP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В среднем </a:t>
            </a:r>
            <a:r>
              <a:rPr lang="ru-RU" b="1" dirty="0">
                <a:solidFill>
                  <a:srgbClr val="F5801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количество участников мероприятия </a:t>
            </a:r>
          </a:p>
          <a:p>
            <a:pPr lvl="0" algn="just" defTabSz="800100">
              <a:spcBef>
                <a:spcPct val="0"/>
              </a:spcBef>
            </a:pPr>
            <a:r>
              <a:rPr lang="ru-RU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30 человек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 (в диапазоне от 5-ти до 211 человек)</a:t>
            </a:r>
          </a:p>
          <a:p>
            <a:pPr lvl="0" algn="just" defTabSz="800100">
              <a:spcBef>
                <a:spcPct val="0"/>
              </a:spcBef>
            </a:pPr>
            <a:endParaRPr lang="ru-RU" sz="7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 algn="just" defTabSz="800100">
              <a:spcBef>
                <a:spcPct val="0"/>
              </a:spcBef>
            </a:pPr>
            <a:r>
              <a:rPr lang="ru-RU" b="1" dirty="0">
                <a:solidFill>
                  <a:srgbClr val="F5801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Основная категория</a:t>
            </a:r>
            <a:r>
              <a:rPr lang="ru-RU" dirty="0">
                <a:solidFill>
                  <a:srgbClr val="F5801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налогоплательщиков, которые посещают мероприятия: юридические лица и их представители (бухгалтера), индивидуальные предприниматели, а также бюджетные организации, некоммерческие организации</a:t>
            </a:r>
          </a:p>
        </p:txBody>
      </p:sp>
      <p:pic>
        <p:nvPicPr>
          <p:cNvPr id="39" name="Рисунок 38" descr="http://qrcoder.ru/code/?https%3A%2F%2Fwww.nalog.gov.ru%2Frn86%2Fabout_fts%2Fstructure%2Finspection%2Fevents%2F&amp;4&amp;0">
            <a:extLst>
              <a:ext uri="{FF2B5EF4-FFF2-40B4-BE49-F238E27FC236}">
                <a16:creationId xmlns="" xmlns:a16="http://schemas.microsoft.com/office/drawing/2014/main" id="{350B9816-8600-4AF3-829B-B48376F76E7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65" y="1909019"/>
            <a:ext cx="1767061" cy="176706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E6C2CB1B-2AAC-4BBB-A567-6B335A94D729}"/>
              </a:ext>
            </a:extLst>
          </p:cNvPr>
          <p:cNvSpPr/>
          <p:nvPr/>
        </p:nvSpPr>
        <p:spPr>
          <a:xfrm>
            <a:off x="-695235" y="1123447"/>
            <a:ext cx="4752528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График мероприятий для налогоплательщиков</a:t>
            </a:r>
          </a:p>
        </p:txBody>
      </p:sp>
      <p:pic>
        <p:nvPicPr>
          <p:cNvPr id="15" name="Рисунок 14" descr="Аудитория">
            <a:extLst>
              <a:ext uri="{FF2B5EF4-FFF2-40B4-BE49-F238E27FC236}">
                <a16:creationId xmlns="" xmlns:a16="http://schemas.microsoft.com/office/drawing/2014/main" id="{45B094BD-2352-4D80-8651-F79E1AB8B7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64118" y="2827308"/>
            <a:ext cx="914400" cy="914400"/>
          </a:xfrm>
          <a:prstGeom prst="rect">
            <a:avLst/>
          </a:prstGeom>
        </p:spPr>
      </p:pic>
      <p:sp>
        <p:nvSpPr>
          <p:cNvPr id="42" name="Прямоугольник: усеченные верхние углы 41">
            <a:extLst>
              <a:ext uri="{FF2B5EF4-FFF2-40B4-BE49-F238E27FC236}">
                <a16:creationId xmlns="" xmlns:a16="http://schemas.microsoft.com/office/drawing/2014/main" id="{12229D6F-3703-4F68-8531-5055E1EFD78A}"/>
              </a:ext>
            </a:extLst>
          </p:cNvPr>
          <p:cNvSpPr/>
          <p:nvPr/>
        </p:nvSpPr>
        <p:spPr>
          <a:xfrm>
            <a:off x="377896" y="5154655"/>
            <a:ext cx="1870109" cy="953658"/>
          </a:xfrm>
          <a:prstGeom prst="snip2Same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22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новости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A0145D84-C4FC-4A18-AAC4-81C32ECEFF2F}"/>
              </a:ext>
            </a:extLst>
          </p:cNvPr>
          <p:cNvSpPr txBox="1"/>
          <p:nvPr/>
        </p:nvSpPr>
        <p:spPr>
          <a:xfrm>
            <a:off x="251185" y="4170107"/>
            <a:ext cx="6647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Narrow" panose="020B0606020202030204" pitchFamily="34" charset="0"/>
              </a:rPr>
              <a:t>Размещение </a:t>
            </a:r>
            <a:r>
              <a:rPr lang="ru-RU" sz="2400" dirty="0">
                <a:latin typeface="Arial Narrow" panose="020B0606020202030204" pitchFamily="34" charset="0"/>
              </a:rPr>
              <a:t>информационных материалов по тематике </a:t>
            </a:r>
            <a:r>
              <a:rPr lang="ru-RU" sz="2400" b="1" dirty="0">
                <a:latin typeface="Arial Narrow" panose="020B0606020202030204" pitchFamily="34" charset="0"/>
              </a:rPr>
              <a:t>ЕНС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31E0BBB7-968D-4E3B-BE76-D8F97C388A50}"/>
              </a:ext>
            </a:extLst>
          </p:cNvPr>
          <p:cNvSpPr/>
          <p:nvPr/>
        </p:nvSpPr>
        <p:spPr>
          <a:xfrm>
            <a:off x="71259" y="6092304"/>
            <a:ext cx="2481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Региональный блок сайта</a:t>
            </a:r>
          </a:p>
        </p:txBody>
      </p:sp>
      <p:sp>
        <p:nvSpPr>
          <p:cNvPr id="48" name="Прямоугольник: усеченные верхние углы 47">
            <a:extLst>
              <a:ext uri="{FF2B5EF4-FFF2-40B4-BE49-F238E27FC236}">
                <a16:creationId xmlns="" xmlns:a16="http://schemas.microsoft.com/office/drawing/2014/main" id="{A0EF0CEC-7979-4C76-9FB1-5B7AE140C888}"/>
              </a:ext>
            </a:extLst>
          </p:cNvPr>
          <p:cNvSpPr/>
          <p:nvPr/>
        </p:nvSpPr>
        <p:spPr>
          <a:xfrm>
            <a:off x="2565900" y="5154655"/>
            <a:ext cx="1870109" cy="953658"/>
          </a:xfrm>
          <a:prstGeom prst="snip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55 </a:t>
            </a: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публикаций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5C010BEC-D1FD-4C0D-B6CE-6FE1D302EB05}"/>
              </a:ext>
            </a:extLst>
          </p:cNvPr>
          <p:cNvSpPr/>
          <p:nvPr/>
        </p:nvSpPr>
        <p:spPr>
          <a:xfrm>
            <a:off x="3193012" y="6092304"/>
            <a:ext cx="614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СМИ</a:t>
            </a:r>
          </a:p>
        </p:txBody>
      </p:sp>
      <p:sp>
        <p:nvSpPr>
          <p:cNvPr id="50" name="Прямоугольник: усеченные верхние углы 49">
            <a:extLst>
              <a:ext uri="{FF2B5EF4-FFF2-40B4-BE49-F238E27FC236}">
                <a16:creationId xmlns="" xmlns:a16="http://schemas.microsoft.com/office/drawing/2014/main" id="{C8C3DE44-6398-4055-B4E5-70C6398B1B3C}"/>
              </a:ext>
            </a:extLst>
          </p:cNvPr>
          <p:cNvSpPr/>
          <p:nvPr/>
        </p:nvSpPr>
        <p:spPr>
          <a:xfrm>
            <a:off x="4674577" y="5154655"/>
            <a:ext cx="1870109" cy="953657"/>
          </a:xfrm>
          <a:prstGeom prst="snip2Same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417 </a:t>
            </a: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публикаций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8670AC0A-3546-4D89-B889-1E9596663BEF}"/>
              </a:ext>
            </a:extLst>
          </p:cNvPr>
          <p:cNvSpPr/>
          <p:nvPr/>
        </p:nvSpPr>
        <p:spPr>
          <a:xfrm>
            <a:off x="4427255" y="6092304"/>
            <a:ext cx="2364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Соцсети и мессенджеры</a:t>
            </a:r>
          </a:p>
        </p:txBody>
      </p:sp>
    </p:spTree>
    <p:extLst>
      <p:ext uri="{BB962C8B-B14F-4D97-AF65-F5344CB8AC3E}">
        <p14:creationId xmlns:p14="http://schemas.microsoft.com/office/powerpoint/2010/main" val="271548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/>
        </p:nvSpPr>
        <p:spPr>
          <a:xfrm>
            <a:off x="1" y="-17773"/>
            <a:ext cx="12190412" cy="68773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45715" y="3"/>
            <a:ext cx="3570270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 defTabSz="1234948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910069" y="-1"/>
            <a:ext cx="2664857" cy="7747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ОБ АКТУАЛЬНЫХ ВОПРОСАХ ВЗАИМОДЕЙСТВИЯ С НАЛОГОПЛАТЕЛЬЩИКАМИ </a:t>
            </a:r>
          </a:p>
          <a:p>
            <a:pPr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В УСЛОВИЯХ ПРИМЕНЕНИЯ ЕДИНОГО НАЛОГОВОГО СЧЕТА 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="" xmlns:a16="http://schemas.microsoft.com/office/drawing/2014/main" id="{F02B7901-3870-49DC-AA5E-49396413A882}"/>
              </a:ext>
            </a:extLst>
          </p:cNvPr>
          <p:cNvSpPr/>
          <p:nvPr/>
        </p:nvSpPr>
        <p:spPr>
          <a:xfrm>
            <a:off x="3615986" y="2116"/>
            <a:ext cx="8580843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lvl="0" algn="ctr"/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ПРОМОСТРАНИЦА ФНС РОССИИ</a:t>
            </a:r>
          </a:p>
        </p:txBody>
      </p:sp>
      <p:pic>
        <p:nvPicPr>
          <p:cNvPr id="18" name="Рисунок 17" descr="http://qrcoder.ru/code/?https%3A%2F%2Fwww.nalog.gov.ru%2Frn77%2Fens%2F&amp;4&amp;0">
            <a:extLst>
              <a:ext uri="{FF2B5EF4-FFF2-40B4-BE49-F238E27FC236}">
                <a16:creationId xmlns="" xmlns:a16="http://schemas.microsoft.com/office/drawing/2014/main" id="{DB35A9B4-2CA7-4C8C-8EB5-E3ABF5BB662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478" y="3933850"/>
            <a:ext cx="2304256" cy="231020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F4008CD-10C9-4CE9-9B7A-B32D2B0ED7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65" t="10796" r="29986" b="9396"/>
          <a:stretch/>
        </p:blipFill>
        <p:spPr>
          <a:xfrm>
            <a:off x="455835" y="1269554"/>
            <a:ext cx="6501060" cy="3499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4">
            <a:extLst>
              <a:ext uri="{FF2B5EF4-FFF2-40B4-BE49-F238E27FC236}">
                <a16:creationId xmlns="" xmlns:a16="http://schemas.microsoft.com/office/drawing/2014/main" id="{50206A8B-808F-4F96-8D64-759462DFB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" t="2439" r="2177" b="6504"/>
          <a:stretch/>
        </p:blipFill>
        <p:spPr bwMode="auto">
          <a:xfrm>
            <a:off x="7535366" y="1269554"/>
            <a:ext cx="432048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979D684-5E35-4941-935C-DA93A88CE690}"/>
              </a:ext>
            </a:extLst>
          </p:cNvPr>
          <p:cNvSpPr txBox="1"/>
          <p:nvPr/>
        </p:nvSpPr>
        <p:spPr>
          <a:xfrm>
            <a:off x="455835" y="5374010"/>
            <a:ext cx="6501060" cy="707886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Помогает налогоплательщикам разобраться в нюансах перехода на новый порядок учета обязательных платежей</a:t>
            </a:r>
          </a:p>
        </p:txBody>
      </p:sp>
    </p:spTree>
    <p:extLst>
      <p:ext uri="{BB962C8B-B14F-4D97-AF65-F5344CB8AC3E}">
        <p14:creationId xmlns:p14="http://schemas.microsoft.com/office/powerpoint/2010/main" val="26106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/>
        </p:nvSpPr>
        <p:spPr>
          <a:xfrm>
            <a:off x="-25474" y="21385"/>
            <a:ext cx="12215886" cy="687736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EABBF177-B906-4130-81D0-CDC9F01E8134}"/>
              </a:ext>
            </a:extLst>
          </p:cNvPr>
          <p:cNvSpPr/>
          <p:nvPr/>
        </p:nvSpPr>
        <p:spPr>
          <a:xfrm>
            <a:off x="20584" y="-25876"/>
            <a:ext cx="3410326" cy="800605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xmlns="" id="{6077BD4E-3393-4ACE-A641-CD63F6A5243F}"/>
              </a:ext>
            </a:extLst>
          </p:cNvPr>
          <p:cNvSpPr/>
          <p:nvPr/>
        </p:nvSpPr>
        <p:spPr>
          <a:xfrm>
            <a:off x="3430910" y="-25876"/>
            <a:ext cx="8759502" cy="800605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1" y="-17774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573" tIns="46286" rIns="92573" bIns="46286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3274368" y="-17847"/>
            <a:ext cx="9072586" cy="774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СТРАХОВЫЕ ВЗНОСЫ</a:t>
            </a:r>
            <a:endParaRPr lang="ru-RU" sz="1800" b="1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69486" y="856908"/>
            <a:ext cx="1636006" cy="502624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endParaRPr lang="ru-RU" sz="17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599573" y="5066545"/>
            <a:ext cx="1170982" cy="4488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8850" tIns="54425" rIns="108850" bIns="54425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502">
              <a:defRPr/>
            </a:pPr>
            <a:endParaRPr lang="ru-RU" sz="1300" b="1" kern="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0">
            <a:extLst>
              <a:ext uri="{FF2B5EF4-FFF2-40B4-BE49-F238E27FC236}">
                <a16:creationId xmlns:a16="http://schemas.microsoft.com/office/drawing/2014/main" xmlns="" id="{1B9D5B92-9DAE-4437-BB26-7F7DA5EB5566}"/>
              </a:ext>
            </a:extLst>
          </p:cNvPr>
          <p:cNvSpPr/>
          <p:nvPr/>
        </p:nvSpPr>
        <p:spPr>
          <a:xfrm>
            <a:off x="4817316" y="145759"/>
            <a:ext cx="5742386" cy="431454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775BC053-094E-73E7-4BAD-ED91DA20FE76}"/>
              </a:ext>
            </a:extLst>
          </p:cNvPr>
          <p:cNvGrpSpPr/>
          <p:nvPr/>
        </p:nvGrpSpPr>
        <p:grpSpPr>
          <a:xfrm>
            <a:off x="87101" y="31753"/>
            <a:ext cx="4729639" cy="557797"/>
            <a:chOff x="1526433" y="586662"/>
            <a:chExt cx="4399824" cy="557797"/>
          </a:xfrm>
        </p:grpSpPr>
        <p:pic>
          <p:nvPicPr>
            <p:cNvPr id="16" name="Graphic 9">
              <a:extLst>
                <a:ext uri="{FF2B5EF4-FFF2-40B4-BE49-F238E27FC236}">
                  <a16:creationId xmlns="" xmlns:a16="http://schemas.microsoft.com/office/drawing/2014/main" id="{CF3FC13D-EE66-6132-207C-4C705AB5A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 r="69189"/>
            <a:stretch/>
          </p:blipFill>
          <p:spPr bwMode="auto">
            <a:xfrm>
              <a:off x="1526433" y="586662"/>
              <a:ext cx="540000" cy="557797"/>
            </a:xfrm>
            <a:prstGeom prst="ellipse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25F93EBA-F978-D066-487E-5ED5D1E852A9}"/>
                </a:ext>
              </a:extLst>
            </p:cNvPr>
            <p:cNvSpPr txBox="1"/>
            <p:nvPr/>
          </p:nvSpPr>
          <p:spPr>
            <a:xfrm>
              <a:off x="2066433" y="586663"/>
              <a:ext cx="38598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4F81BD"/>
                </a:buClr>
                <a:tabLst>
                  <a:tab pos="342900" algn="l"/>
                </a:tabLst>
              </a:pPr>
              <a:r>
                <a:rPr lang="ru-RU" sz="1400" kern="800" spc="-13" dirty="0">
                  <a:solidFill>
                    <a:prstClr val="black">
                      <a:lumMod val="50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УФНС России по Ханты-Мансийскому </a:t>
              </a:r>
              <a:endParaRPr lang="ru-RU" sz="1400" kern="800" spc="-13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defTabSz="1219170">
                <a:buClr>
                  <a:srgbClr val="4F81BD"/>
                </a:buClr>
                <a:tabLst>
                  <a:tab pos="342900" algn="l"/>
                </a:tabLst>
              </a:pPr>
              <a:r>
                <a:rPr lang="ru-RU" sz="1400" kern="800" spc="-13" dirty="0" smtClean="0">
                  <a:solidFill>
                    <a:prstClr val="black">
                      <a:lumMod val="50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автономному </a:t>
              </a:r>
              <a:r>
                <a:rPr lang="ru-RU" sz="1400" kern="800" spc="-13" dirty="0">
                  <a:solidFill>
                    <a:prstClr val="black">
                      <a:lumMod val="50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округу - Югре</a:t>
              </a:r>
            </a:p>
          </p:txBody>
        </p:sp>
      </p:grpSp>
      <p:sp>
        <p:nvSpPr>
          <p:cNvPr id="23" name="Rectangle: Rounded Corners 10">
            <a:extLst>
              <a:ext uri="{FF2B5EF4-FFF2-40B4-BE49-F238E27FC236}">
                <a16:creationId xmlns:a16="http://schemas.microsoft.com/office/drawing/2014/main" xmlns="" id="{1B9D5B92-9DAE-4437-BB26-7F7DA5EB5566}"/>
              </a:ext>
            </a:extLst>
          </p:cNvPr>
          <p:cNvSpPr/>
          <p:nvPr/>
        </p:nvSpPr>
        <p:spPr>
          <a:xfrm>
            <a:off x="262559" y="871113"/>
            <a:ext cx="4032447" cy="1144297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2B953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654869" y="1212322"/>
            <a:ext cx="5544616" cy="1373546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ffectLst/>
        </p:spPr>
        <p:txBody>
          <a:bodyPr wrap="square" lIns="80102" tIns="40051" rIns="80102" bIns="4005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09138"/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ЕДИНЫЙ ТАРИФ СТРАХОВЫХ ВЗНОСОВ </a:t>
            </a:r>
          </a:p>
          <a:p>
            <a:pPr marL="342900" indent="-342900" algn="ctr" defTabSz="909138">
              <a:buFontTx/>
              <a:buChar char="-"/>
            </a:pPr>
            <a:r>
              <a:rPr lang="ru-RU" sz="2000" b="1" dirty="0" smtClean="0">
                <a:latin typeface="Arial Narrow" pitchFamily="34" charset="0"/>
              </a:rPr>
              <a:t>30 % в пределах единой предельной величины базы</a:t>
            </a:r>
          </a:p>
          <a:p>
            <a:pPr marL="342900" indent="-342900" algn="ctr" defTabSz="909138">
              <a:buFontTx/>
              <a:buChar char="-"/>
            </a:pPr>
            <a:r>
              <a:rPr lang="ru-RU" sz="2000" b="1" dirty="0" smtClean="0">
                <a:latin typeface="Arial Narrow" pitchFamily="34" charset="0"/>
              </a:rPr>
              <a:t>15,1 свыше предельной величины базы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567167" y="2380222"/>
            <a:ext cx="3423229" cy="619493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ffectLst/>
        </p:spPr>
        <p:txBody>
          <a:bodyPr wrap="square" lIns="80102" tIns="40051" rIns="80102" bIns="4005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09138"/>
            <a:r>
              <a:rPr lang="ru-RU" sz="2000" b="1" dirty="0" smtClean="0">
                <a:latin typeface="Arial Narrow" pitchFamily="34" charset="0"/>
              </a:rPr>
              <a:t>ВВЕДЕНИЕ ЕНС</a:t>
            </a:r>
          </a:p>
          <a:p>
            <a:pPr marL="285750" indent="-285750" algn="ctr" defTabSz="909138">
              <a:buFont typeface="Wingdings" panose="05000000000000000000" pitchFamily="2" charset="2"/>
              <a:buChar char="ü"/>
            </a:pPr>
            <a:endParaRPr lang="ru-RU" sz="1500" b="1" dirty="0" smtClean="0">
              <a:latin typeface="Arial Narrow" pitchFamily="34" charset="0"/>
            </a:endParaRPr>
          </a:p>
        </p:txBody>
      </p:sp>
      <p:sp>
        <p:nvSpPr>
          <p:cNvPr id="30" name="Rectangle: Rounded Corners 10">
            <a:extLst>
              <a:ext uri="{FF2B5EF4-FFF2-40B4-BE49-F238E27FC236}">
                <a16:creationId xmlns:a16="http://schemas.microsoft.com/office/drawing/2014/main" xmlns="" id="{1B9D5B92-9DAE-4437-BB26-7F7DA5EB5566}"/>
              </a:ext>
            </a:extLst>
          </p:cNvPr>
          <p:cNvSpPr/>
          <p:nvPr/>
        </p:nvSpPr>
        <p:spPr>
          <a:xfrm>
            <a:off x="5328398" y="1108221"/>
            <a:ext cx="6035642" cy="1581748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Rectangle: Rounded Corners 10">
            <a:extLst>
              <a:ext uri="{FF2B5EF4-FFF2-40B4-BE49-F238E27FC236}">
                <a16:creationId xmlns:a16="http://schemas.microsoft.com/office/drawing/2014/main" xmlns="" id="{1B9D5B92-9DAE-4437-BB26-7F7DA5EB5566}"/>
              </a:ext>
            </a:extLst>
          </p:cNvPr>
          <p:cNvSpPr/>
          <p:nvPr/>
        </p:nvSpPr>
        <p:spPr>
          <a:xfrm>
            <a:off x="377340" y="2249070"/>
            <a:ext cx="3917666" cy="75064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2B953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667580" y="978928"/>
            <a:ext cx="3423229" cy="1235046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ffectLst/>
        </p:spPr>
        <p:txBody>
          <a:bodyPr wrap="square" lIns="80102" tIns="40051" rIns="80102" bIns="4005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09138"/>
            <a:r>
              <a:rPr lang="ru-RU" sz="2000" b="1" dirty="0" smtClean="0">
                <a:latin typeface="Arial Narrow" pitchFamily="34" charset="0"/>
              </a:rPr>
              <a:t>ПФР РФ + ФСС РФ </a:t>
            </a:r>
          </a:p>
          <a:p>
            <a:pPr algn="ctr" defTabSz="909138"/>
            <a:r>
              <a:rPr lang="ru-RU" sz="2000" b="1" dirty="0" smtClean="0">
                <a:latin typeface="Arial Narrow" pitchFamily="34" charset="0"/>
              </a:rPr>
              <a:t>= </a:t>
            </a:r>
          </a:p>
          <a:p>
            <a:pPr algn="ctr" defTabSz="909138"/>
            <a:r>
              <a:rPr lang="ru-RU" sz="2000" b="1" dirty="0" smtClean="0">
                <a:latin typeface="Arial Narrow" pitchFamily="34" charset="0"/>
              </a:rPr>
              <a:t>СОЦИАЛЬНЫЙ ФОНД РОССИИ</a:t>
            </a:r>
          </a:p>
          <a:p>
            <a:pPr marL="285750" indent="-285750" algn="just" defTabSz="909138">
              <a:buFont typeface="Wingdings" panose="05000000000000000000" pitchFamily="2" charset="2"/>
              <a:buChar char="ü"/>
            </a:pPr>
            <a:endParaRPr lang="ru-RU" sz="1500" b="1" dirty="0" smtClean="0">
              <a:latin typeface="Arial Narrow" pitchFamily="34" charset="0"/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4384692" y="1245526"/>
            <a:ext cx="864096" cy="1539767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Rectangle: Rounded Corners 10">
            <a:extLst>
              <a:ext uri="{FF2B5EF4-FFF2-40B4-BE49-F238E27FC236}">
                <a16:creationId xmlns:a16="http://schemas.microsoft.com/office/drawing/2014/main" xmlns="" id="{1B9D5B92-9DAE-4437-BB26-7F7DA5EB5566}"/>
              </a:ext>
            </a:extLst>
          </p:cNvPr>
          <p:cNvSpPr/>
          <p:nvPr/>
        </p:nvSpPr>
        <p:spPr>
          <a:xfrm>
            <a:off x="7002419" y="3375517"/>
            <a:ext cx="1888459" cy="1420591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Rectangle: Rounded Corners 10">
            <a:extLst>
              <a:ext uri="{FF2B5EF4-FFF2-40B4-BE49-F238E27FC236}">
                <a16:creationId xmlns:a16="http://schemas.microsoft.com/office/drawing/2014/main" xmlns="" id="{1B9D5B92-9DAE-4437-BB26-7F7DA5EB5566}"/>
              </a:ext>
            </a:extLst>
          </p:cNvPr>
          <p:cNvSpPr/>
          <p:nvPr/>
        </p:nvSpPr>
        <p:spPr>
          <a:xfrm>
            <a:off x="8972912" y="3366849"/>
            <a:ext cx="2935952" cy="1355389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4391729" y="3280971"/>
            <a:ext cx="2639286" cy="1619767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ffectLst/>
        </p:spPr>
        <p:txBody>
          <a:bodyPr wrap="square" lIns="80102" tIns="40051" rIns="80102" bIns="4005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09138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Единый фиксированный тариф по СВ для ИП</a:t>
            </a:r>
          </a:p>
          <a:p>
            <a:pPr algn="ctr" defTabSz="909138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45 842 руб.</a:t>
            </a:r>
          </a:p>
          <a:p>
            <a:pPr algn="ctr" defTabSz="909138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(2023 год)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9009651" y="3613063"/>
            <a:ext cx="2935952" cy="1311990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ffectLst/>
        </p:spPr>
        <p:txBody>
          <a:bodyPr wrap="square" lIns="80102" tIns="40051" rIns="80102" bIns="4005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09138"/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ПЕРСОНИФИЦИРОВАННЫЕ СВЕДЕНИЯ О ФИЗИЧЕСКИХ ЛИЦАХ</a:t>
            </a:r>
          </a:p>
          <a:p>
            <a:pPr algn="ctr" defTabSz="909138"/>
            <a:endParaRPr lang="ru-RU" sz="2000" b="1" dirty="0">
              <a:latin typeface="Arial Narrow" pitchFamily="34" charset="0"/>
            </a:endParaRPr>
          </a:p>
        </p:txBody>
      </p:sp>
      <p:sp>
        <p:nvSpPr>
          <p:cNvPr id="41" name="Rectangle: Rounded Corners 10">
            <a:extLst>
              <a:ext uri="{FF2B5EF4-FFF2-40B4-BE49-F238E27FC236}">
                <a16:creationId xmlns:a16="http://schemas.microsoft.com/office/drawing/2014/main" xmlns="" id="{1B9D5B92-9DAE-4437-BB26-7F7DA5EB5566}"/>
              </a:ext>
            </a:extLst>
          </p:cNvPr>
          <p:cNvSpPr/>
          <p:nvPr/>
        </p:nvSpPr>
        <p:spPr>
          <a:xfrm>
            <a:off x="4441297" y="3215604"/>
            <a:ext cx="2480441" cy="1790081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7363399" y="3583705"/>
            <a:ext cx="1166500" cy="1004214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ffectLst/>
        </p:spPr>
        <p:txBody>
          <a:bodyPr wrap="square" lIns="80102" tIns="40051" rIns="80102" bIns="4005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09138"/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НОВАЯ ФОРМА РСВ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03318" y="5291679"/>
            <a:ext cx="4882708" cy="648072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083859" y="5458919"/>
            <a:ext cx="492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9138"/>
            <a:r>
              <a:rPr lang="ru-RU" b="1" dirty="0">
                <a:latin typeface="Arial Narrow" pitchFamily="34" charset="0"/>
              </a:rPr>
              <a:t>Приказ ФНС России от 29.09.2022 № ЕД-7-11/878@</a:t>
            </a:r>
            <a:endParaRPr lang="ru-RU" sz="1400" b="1" dirty="0">
              <a:latin typeface="Arial Narrow" pitchFamily="34" charset="0"/>
            </a:endParaRPr>
          </a:p>
        </p:txBody>
      </p:sp>
      <p:cxnSp>
        <p:nvCxnSpPr>
          <p:cNvPr id="9" name="Прямая со стрелкой 8"/>
          <p:cNvCxnSpPr>
            <a:endCxn id="36" idx="2"/>
          </p:cNvCxnSpPr>
          <p:nvPr/>
        </p:nvCxnSpPr>
        <p:spPr>
          <a:xfrm flipV="1">
            <a:off x="7946648" y="4796108"/>
            <a:ext cx="1" cy="4671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10477627" y="4772091"/>
            <a:ext cx="0" cy="4671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трелка вниз 23"/>
          <p:cNvSpPr/>
          <p:nvPr/>
        </p:nvSpPr>
        <p:spPr>
          <a:xfrm>
            <a:off x="7740088" y="2718458"/>
            <a:ext cx="278905" cy="56251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>
            <a:off x="10301436" y="2744335"/>
            <a:ext cx="278905" cy="56251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низ 49"/>
          <p:cNvSpPr/>
          <p:nvPr/>
        </p:nvSpPr>
        <p:spPr>
          <a:xfrm>
            <a:off x="5923506" y="2718458"/>
            <a:ext cx="278905" cy="46035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62559" y="3482303"/>
            <a:ext cx="4032447" cy="2971827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377340" y="3498668"/>
            <a:ext cx="3845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defTabSz="909138">
              <a:buFontTx/>
              <a:buChar char="-"/>
            </a:pPr>
            <a:r>
              <a:rPr lang="ru-RU" b="1" dirty="0" smtClean="0">
                <a:latin typeface="Arial Narrow" pitchFamily="34" charset="0"/>
              </a:rPr>
              <a:t>срок уплаты СВ – 28 число месяца, в котором установлен срок уплаты</a:t>
            </a:r>
          </a:p>
          <a:p>
            <a:pPr marL="285750" indent="-285750" algn="ctr" defTabSz="909138">
              <a:buFontTx/>
              <a:buChar char="-"/>
            </a:pPr>
            <a:r>
              <a:rPr lang="ru-RU" b="1" dirty="0" smtClean="0">
                <a:latin typeface="Arial Narrow" pitchFamily="34" charset="0"/>
              </a:rPr>
              <a:t>предоставление уведомления – 25 число следующего месяца</a:t>
            </a:r>
          </a:p>
          <a:p>
            <a:pPr marL="285750" indent="-285750" algn="ctr" defTabSz="909138">
              <a:buFontTx/>
              <a:buChar char="-"/>
            </a:pPr>
            <a:r>
              <a:rPr lang="ru-RU" b="1" smtClean="0">
                <a:latin typeface="Arial Narrow" pitchFamily="34" charset="0"/>
              </a:rPr>
              <a:t>предоставление </a:t>
            </a:r>
            <a:r>
              <a:rPr lang="ru-RU" b="1" dirty="0" smtClean="0">
                <a:latin typeface="Arial Narrow" pitchFamily="34" charset="0"/>
              </a:rPr>
              <a:t>РСВ – 25 число, следующего за отчетным (расчетным) периодом</a:t>
            </a:r>
          </a:p>
          <a:p>
            <a:pPr algn="ctr" defTabSz="909138"/>
            <a:r>
              <a:rPr lang="ru-RU" b="1" dirty="0" smtClean="0">
                <a:latin typeface="Arial Narrow" pitchFamily="34" charset="0"/>
              </a:rPr>
              <a:t>--------------------------------------------------</a:t>
            </a:r>
          </a:p>
          <a:p>
            <a:pPr algn="ctr" defTabSz="909138"/>
            <a:r>
              <a:rPr lang="ru-RU" b="1" i="1" dirty="0" smtClean="0">
                <a:latin typeface="Arial Narrow" pitchFamily="34" charset="0"/>
              </a:rPr>
              <a:t>* Уведомление не предоставляется в сроки предоставления РСВ</a:t>
            </a:r>
            <a:endParaRPr lang="ru-RU" b="1" i="1" dirty="0">
              <a:latin typeface="Arial Narrow" pitchFamily="34" charset="0"/>
            </a:endParaRPr>
          </a:p>
        </p:txBody>
      </p:sp>
      <p:sp>
        <p:nvSpPr>
          <p:cNvPr id="53" name="Стрелка вниз 52"/>
          <p:cNvSpPr/>
          <p:nvPr/>
        </p:nvSpPr>
        <p:spPr>
          <a:xfrm>
            <a:off x="2076388" y="2999714"/>
            <a:ext cx="278905" cy="46035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501006" y="5515404"/>
            <a:ext cx="2420732" cy="938725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4479447" y="5468177"/>
            <a:ext cx="2522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09138"/>
            <a:r>
              <a:rPr lang="ru-RU" b="1" dirty="0" smtClean="0">
                <a:latin typeface="Arial Narrow" pitchFamily="34" charset="0"/>
              </a:rPr>
              <a:t>Уведомление по фиксированным СВ </a:t>
            </a:r>
          </a:p>
          <a:p>
            <a:pPr algn="ctr" defTabSz="909138"/>
            <a:r>
              <a:rPr lang="ru-RU" b="1" u="sng" dirty="0" smtClean="0">
                <a:latin typeface="Arial Narrow" pitchFamily="34" charset="0"/>
              </a:rPr>
              <a:t>не предоставляется</a:t>
            </a:r>
            <a:endParaRPr lang="ru-RU" sz="1400" b="1" u="sng" dirty="0">
              <a:latin typeface="Arial Narrow" pitchFamily="34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5654869" y="5029702"/>
            <a:ext cx="0" cy="42921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9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/>
        </p:nvSpPr>
        <p:spPr>
          <a:xfrm>
            <a:off x="0" y="-25876"/>
            <a:ext cx="12190412" cy="68773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EABBF177-B906-4130-81D0-CDC9F01E8134}"/>
              </a:ext>
            </a:extLst>
          </p:cNvPr>
          <p:cNvSpPr/>
          <p:nvPr/>
        </p:nvSpPr>
        <p:spPr>
          <a:xfrm>
            <a:off x="20584" y="-25876"/>
            <a:ext cx="3410326" cy="800605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xmlns="" id="{6077BD4E-3393-4ACE-A641-CD63F6A5243F}"/>
              </a:ext>
            </a:extLst>
          </p:cNvPr>
          <p:cNvSpPr/>
          <p:nvPr/>
        </p:nvSpPr>
        <p:spPr>
          <a:xfrm>
            <a:off x="3430910" y="-25876"/>
            <a:ext cx="8759502" cy="800605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1" y="-17774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573" tIns="46286" rIns="92573" bIns="46286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3274368" y="-17847"/>
            <a:ext cx="9072586" cy="774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ФИКСИРОВАННЫЕ СТРАХОВЫЕ ВЗНОСЫ.</a:t>
            </a:r>
            <a:endParaRPr lang="ru-RU" sz="1800" b="1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69486" y="856908"/>
            <a:ext cx="1636006" cy="502624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endParaRPr lang="ru-RU" sz="17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599573" y="5066545"/>
            <a:ext cx="1170982" cy="4488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8850" tIns="54425" rIns="108850" bIns="54425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502">
              <a:defRPr/>
            </a:pPr>
            <a:endParaRPr lang="ru-RU" sz="1300" b="1" kern="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0">
            <a:extLst>
              <a:ext uri="{FF2B5EF4-FFF2-40B4-BE49-F238E27FC236}">
                <a16:creationId xmlns:a16="http://schemas.microsoft.com/office/drawing/2014/main" xmlns="" id="{1B9D5B92-9DAE-4437-BB26-7F7DA5EB5566}"/>
              </a:ext>
            </a:extLst>
          </p:cNvPr>
          <p:cNvSpPr/>
          <p:nvPr/>
        </p:nvSpPr>
        <p:spPr>
          <a:xfrm>
            <a:off x="4817316" y="145759"/>
            <a:ext cx="5742386" cy="431454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775BC053-094E-73E7-4BAD-ED91DA20FE76}"/>
              </a:ext>
            </a:extLst>
          </p:cNvPr>
          <p:cNvGrpSpPr/>
          <p:nvPr/>
        </p:nvGrpSpPr>
        <p:grpSpPr>
          <a:xfrm>
            <a:off x="87101" y="31753"/>
            <a:ext cx="4729639" cy="557797"/>
            <a:chOff x="1526433" y="586662"/>
            <a:chExt cx="4399824" cy="557797"/>
          </a:xfrm>
        </p:grpSpPr>
        <p:pic>
          <p:nvPicPr>
            <p:cNvPr id="16" name="Graphic 9">
              <a:extLst>
                <a:ext uri="{FF2B5EF4-FFF2-40B4-BE49-F238E27FC236}">
                  <a16:creationId xmlns="" xmlns:a16="http://schemas.microsoft.com/office/drawing/2014/main" id="{CF3FC13D-EE66-6132-207C-4C705AB5A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 r="69189"/>
            <a:stretch/>
          </p:blipFill>
          <p:spPr bwMode="auto">
            <a:xfrm>
              <a:off x="1526433" y="586662"/>
              <a:ext cx="540000" cy="557797"/>
            </a:xfrm>
            <a:prstGeom prst="ellipse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25F93EBA-F978-D066-487E-5ED5D1E852A9}"/>
                </a:ext>
              </a:extLst>
            </p:cNvPr>
            <p:cNvSpPr txBox="1"/>
            <p:nvPr/>
          </p:nvSpPr>
          <p:spPr>
            <a:xfrm>
              <a:off x="2066433" y="586663"/>
              <a:ext cx="38598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4F81BD"/>
                </a:buClr>
                <a:tabLst>
                  <a:tab pos="342900" algn="l"/>
                </a:tabLst>
              </a:pPr>
              <a:r>
                <a:rPr lang="ru-RU" sz="1400" kern="800" spc="-13" dirty="0">
                  <a:solidFill>
                    <a:prstClr val="black">
                      <a:lumMod val="50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УФНС России по Ханты-Мансийскому </a:t>
              </a:r>
              <a:endParaRPr lang="ru-RU" sz="1400" kern="800" spc="-13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defTabSz="1219170">
                <a:buClr>
                  <a:srgbClr val="4F81BD"/>
                </a:buClr>
                <a:tabLst>
                  <a:tab pos="342900" algn="l"/>
                </a:tabLst>
              </a:pPr>
              <a:r>
                <a:rPr lang="ru-RU" sz="1400" kern="800" spc="-13" dirty="0" smtClean="0">
                  <a:solidFill>
                    <a:prstClr val="black">
                      <a:lumMod val="50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автономному </a:t>
              </a:r>
              <a:r>
                <a:rPr lang="ru-RU" sz="1400" kern="800" spc="-13" dirty="0">
                  <a:solidFill>
                    <a:prstClr val="black">
                      <a:lumMod val="50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округу - Югре</a:t>
              </a:r>
            </a:p>
          </p:txBody>
        </p:sp>
      </p:grpSp>
      <p:sp>
        <p:nvSpPr>
          <p:cNvPr id="23" name="Rectangle: Rounded Corners 10">
            <a:extLst>
              <a:ext uri="{FF2B5EF4-FFF2-40B4-BE49-F238E27FC236}">
                <a16:creationId xmlns:a16="http://schemas.microsoft.com/office/drawing/2014/main" xmlns="" id="{1B9D5B92-9DAE-4437-BB26-7F7DA5EB5566}"/>
              </a:ext>
            </a:extLst>
          </p:cNvPr>
          <p:cNvSpPr/>
          <p:nvPr/>
        </p:nvSpPr>
        <p:spPr>
          <a:xfrm>
            <a:off x="451439" y="1837694"/>
            <a:ext cx="5645858" cy="329293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2B953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071076" y="883112"/>
            <a:ext cx="6099888" cy="450216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ffectLst/>
        </p:spPr>
        <p:txBody>
          <a:bodyPr wrap="square" lIns="80102" tIns="40051" rIns="80102" bIns="4005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09138"/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СПОСОБЫ УПЛАТЫ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932119" y="2290580"/>
            <a:ext cx="4896544" cy="2773929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ffectLst/>
        </p:spPr>
        <p:txBody>
          <a:bodyPr wrap="square" lIns="80102" tIns="40051" rIns="80102" bIns="4005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 defTabSz="909138"/>
            <a:r>
              <a:rPr lang="ru-RU" sz="1600" b="1" u="sng" dirty="0" smtClean="0">
                <a:latin typeface="Arial Narrow" pitchFamily="34" charset="0"/>
              </a:rPr>
              <a:t>ПЛАТЕЖНОЕ ПОРУЧЕНИЕ (для переходного периода)</a:t>
            </a:r>
          </a:p>
          <a:p>
            <a:pPr marL="285750" indent="-285750" algn="just" defTabSz="909138">
              <a:buFont typeface="Wingdings" panose="05000000000000000000" pitchFamily="2" charset="2"/>
              <a:buChar char="ü"/>
            </a:pPr>
            <a:r>
              <a:rPr lang="ru-RU" sz="1600" b="1" dirty="0">
                <a:latin typeface="Arial Narrow" pitchFamily="34" charset="0"/>
              </a:rPr>
              <a:t>КБК соответствующих взносов </a:t>
            </a:r>
            <a:endParaRPr lang="ru-RU" sz="1600" b="1" dirty="0" smtClean="0">
              <a:latin typeface="Arial Narrow" pitchFamily="34" charset="0"/>
            </a:endParaRPr>
          </a:p>
          <a:p>
            <a:pPr algn="just" defTabSz="909138"/>
            <a:r>
              <a:rPr lang="ru-RU" sz="1600" b="1" dirty="0" smtClean="0">
                <a:latin typeface="Arial Narrow" pitchFamily="34" charset="0"/>
              </a:rPr>
              <a:t>(</a:t>
            </a:r>
            <a:r>
              <a:rPr lang="ru-RU" sz="1600" b="1" dirty="0">
                <a:latin typeface="Arial Narrow" pitchFamily="34" charset="0"/>
              </a:rPr>
              <a:t>18210202000011000160 – взносы в фиксированном размере, </a:t>
            </a:r>
            <a:endParaRPr lang="ru-RU" sz="1600" b="1" dirty="0" smtClean="0">
              <a:latin typeface="Arial Narrow" pitchFamily="34" charset="0"/>
            </a:endParaRPr>
          </a:p>
          <a:p>
            <a:pPr algn="just" defTabSz="909138"/>
            <a:r>
              <a:rPr lang="ru-RU" sz="1600" b="1" dirty="0" smtClean="0">
                <a:latin typeface="Arial Narrow" pitchFamily="34" charset="0"/>
              </a:rPr>
              <a:t>18210203000011000160 </a:t>
            </a:r>
            <a:r>
              <a:rPr lang="ru-RU" sz="1600" b="1" dirty="0">
                <a:latin typeface="Arial Narrow" pitchFamily="34" charset="0"/>
              </a:rPr>
              <a:t>– взносы в размере 1% с дохода свыше 300 тыс. рублей);</a:t>
            </a:r>
          </a:p>
          <a:p>
            <a:pPr marL="285750" indent="-285750" algn="just" defTabSz="909138">
              <a:buFont typeface="Wingdings" panose="05000000000000000000" pitchFamily="2" charset="2"/>
              <a:buChar char="ü"/>
            </a:pPr>
            <a:r>
              <a:rPr lang="ru-RU" sz="1600" b="1" dirty="0">
                <a:latin typeface="Arial Narrow" pitchFamily="34" charset="0"/>
              </a:rPr>
              <a:t>- ОКТМО по месту постановки на учет;</a:t>
            </a:r>
          </a:p>
          <a:p>
            <a:pPr marL="285750" indent="-285750" algn="just" defTabSz="909138">
              <a:buFont typeface="Wingdings" panose="05000000000000000000" pitchFamily="2" charset="2"/>
              <a:buChar char="ü"/>
            </a:pPr>
            <a:r>
              <a:rPr lang="ru-RU" sz="1600" b="1" dirty="0">
                <a:latin typeface="Arial Narrow" pitchFamily="34" charset="0"/>
              </a:rPr>
              <a:t>- налоговый период за который производится оплата;</a:t>
            </a:r>
          </a:p>
          <a:p>
            <a:pPr marL="285750" indent="-285750" algn="just" defTabSz="909138">
              <a:buFont typeface="Wingdings" panose="05000000000000000000" pitchFamily="2" charset="2"/>
              <a:buChar char="ü"/>
            </a:pPr>
            <a:r>
              <a:rPr lang="ru-RU" sz="1600" b="1" dirty="0">
                <a:latin typeface="Arial Narrow" pitchFamily="34" charset="0"/>
              </a:rPr>
              <a:t>- статус налогоплательщика – 02.</a:t>
            </a:r>
          </a:p>
          <a:p>
            <a:pPr algn="just" defTabSz="909138"/>
            <a:endParaRPr lang="ru-RU" sz="1500" b="1" dirty="0" smtClean="0">
              <a:latin typeface="Arial Narrow" pitchFamily="34" charset="0"/>
            </a:endParaRPr>
          </a:p>
        </p:txBody>
      </p:sp>
      <p:sp>
        <p:nvSpPr>
          <p:cNvPr id="30" name="Rectangle: Rounded Corners 10">
            <a:extLst>
              <a:ext uri="{FF2B5EF4-FFF2-40B4-BE49-F238E27FC236}">
                <a16:creationId xmlns:a16="http://schemas.microsoft.com/office/drawing/2014/main" xmlns="" id="{1B9D5B92-9DAE-4437-BB26-7F7DA5EB5566}"/>
              </a:ext>
            </a:extLst>
          </p:cNvPr>
          <p:cNvSpPr/>
          <p:nvPr/>
        </p:nvSpPr>
        <p:spPr>
          <a:xfrm>
            <a:off x="6390029" y="1851431"/>
            <a:ext cx="5472608" cy="3672408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6959302" y="2295061"/>
            <a:ext cx="4576157" cy="2850873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ffectLst/>
        </p:spPr>
        <p:txBody>
          <a:bodyPr wrap="square" lIns="80102" tIns="40051" rIns="80102" bIns="4005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 defTabSz="909138"/>
            <a:r>
              <a:rPr lang="ru-RU" sz="1500" b="1" u="sng" dirty="0" smtClean="0">
                <a:latin typeface="Arial Narrow" pitchFamily="34" charset="0"/>
              </a:rPr>
              <a:t>ЗАЯВЛЕНИЕ О РАСПОРЯЖЕНИИ ПУТЕМ ЗАЧЕТА СУММОЙ ДЕНЕЖНЫХ СРЕДСТВ, ФОРМИРУЮЩИХ ПОЛОЖИТЕЛЬНОЕ САЛЬДО ЕДИНОГО НАЛОГОВОГО СЧЕТА</a:t>
            </a:r>
          </a:p>
          <a:p>
            <a:pPr marL="285750" indent="-285750" algn="just" defTabSz="909138">
              <a:buFont typeface="Wingdings" panose="05000000000000000000" pitchFamily="2" charset="2"/>
              <a:buChar char="ü"/>
            </a:pPr>
            <a:r>
              <a:rPr lang="ru-RU" sz="1500" b="1" dirty="0">
                <a:latin typeface="Arial Narrow" pitchFamily="34" charset="0"/>
              </a:rPr>
              <a:t>с</a:t>
            </a:r>
            <a:r>
              <a:rPr lang="ru-RU" sz="1500" b="1" dirty="0" smtClean="0">
                <a:latin typeface="Arial Narrow" pitchFamily="34" charset="0"/>
              </a:rPr>
              <a:t>умма страховых взносов к зачету</a:t>
            </a:r>
          </a:p>
          <a:p>
            <a:pPr marL="285750" indent="-285750" algn="just" defTabSz="909138">
              <a:buFont typeface="Wingdings" panose="05000000000000000000" pitchFamily="2" charset="2"/>
              <a:buChar char="ü"/>
            </a:pPr>
            <a:r>
              <a:rPr lang="ru-RU" sz="1500" b="1" dirty="0">
                <a:latin typeface="Arial Narrow" pitchFamily="34" charset="0"/>
              </a:rPr>
              <a:t>КБК соответствующих взносов </a:t>
            </a:r>
          </a:p>
          <a:p>
            <a:pPr algn="just" defTabSz="909138"/>
            <a:r>
              <a:rPr lang="ru-RU" sz="1500" b="1" dirty="0">
                <a:latin typeface="Arial Narrow" pitchFamily="34" charset="0"/>
              </a:rPr>
              <a:t>(18210202000011000160 – взносы в фиксированном размере, </a:t>
            </a:r>
          </a:p>
          <a:p>
            <a:pPr algn="just" defTabSz="909138"/>
            <a:r>
              <a:rPr lang="ru-RU" sz="1500" b="1" dirty="0">
                <a:latin typeface="Arial Narrow" pitchFamily="34" charset="0"/>
              </a:rPr>
              <a:t>18210203000011000160 – взносы в размере 1% с дохода свыше 300 тыс. рублей);</a:t>
            </a:r>
          </a:p>
          <a:p>
            <a:pPr marL="285750" indent="-285750" algn="just" defTabSz="909138">
              <a:buFont typeface="Wingdings" panose="05000000000000000000" pitchFamily="2" charset="2"/>
              <a:buChar char="ü"/>
            </a:pPr>
            <a:r>
              <a:rPr lang="ru-RU" sz="1500" b="1" dirty="0">
                <a:latin typeface="Arial Narrow" pitchFamily="34" charset="0"/>
              </a:rPr>
              <a:t>ОКТМО по месту постановки на учет</a:t>
            </a:r>
            <a:r>
              <a:rPr lang="ru-RU" sz="1500" b="1" dirty="0" smtClean="0">
                <a:latin typeface="Arial Narrow" pitchFamily="34" charset="0"/>
              </a:rPr>
              <a:t>;</a:t>
            </a:r>
          </a:p>
          <a:p>
            <a:pPr marL="285750" indent="-285750" algn="just" defTabSz="909138">
              <a:buFont typeface="Wingdings" panose="05000000000000000000" pitchFamily="2" charset="2"/>
              <a:buChar char="ü"/>
            </a:pPr>
            <a:r>
              <a:rPr lang="ru-RU" sz="1500" b="1" dirty="0">
                <a:latin typeface="Arial Narrow" pitchFamily="34" charset="0"/>
              </a:rPr>
              <a:t>с</a:t>
            </a:r>
            <a:r>
              <a:rPr lang="ru-RU" sz="1500" b="1" dirty="0" smtClean="0">
                <a:latin typeface="Arial Narrow" pitchFamily="34" charset="0"/>
              </a:rPr>
              <a:t>рок уплаты.</a:t>
            </a:r>
            <a:endParaRPr lang="ru-RU" sz="1500" b="1" dirty="0">
              <a:latin typeface="Arial Narrow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071076" y="1339189"/>
            <a:ext cx="60998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076223" y="1333328"/>
            <a:ext cx="0" cy="47816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9170964" y="1359532"/>
            <a:ext cx="0" cy="47816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87101" y="5335395"/>
            <a:ext cx="7304249" cy="108012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43056" fontAlgn="auto">
              <a:spcAft>
                <a:spcPts val="0"/>
              </a:spcAft>
            </a:pPr>
            <a:r>
              <a:rPr lang="ru-RU" b="1" kern="800" spc="-13" dirty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официальном сайте ФНС России в сервисе «Уплата налогов и пошлин» появилась возможность уплачивать фиксированные страховые взносы. Раздел «Жизненные ситуации» – вкладка «Уплата фиксированных страховых взносов»</a:t>
            </a:r>
          </a:p>
        </p:txBody>
      </p:sp>
    </p:spTree>
    <p:extLst>
      <p:ext uri="{BB962C8B-B14F-4D97-AF65-F5344CB8AC3E}">
        <p14:creationId xmlns:p14="http://schemas.microsoft.com/office/powerpoint/2010/main" val="3990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/>
        </p:nvSpPr>
        <p:spPr>
          <a:xfrm>
            <a:off x="1" y="-25876"/>
            <a:ext cx="12190411" cy="68773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EABBF177-B906-4130-81D0-CDC9F01E8134}"/>
              </a:ext>
            </a:extLst>
          </p:cNvPr>
          <p:cNvSpPr/>
          <p:nvPr/>
        </p:nvSpPr>
        <p:spPr>
          <a:xfrm>
            <a:off x="20584" y="-25876"/>
            <a:ext cx="3410326" cy="800605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xmlns="" id="{6077BD4E-3393-4ACE-A641-CD63F6A5243F}"/>
              </a:ext>
            </a:extLst>
          </p:cNvPr>
          <p:cNvSpPr/>
          <p:nvPr/>
        </p:nvSpPr>
        <p:spPr>
          <a:xfrm>
            <a:off x="3430910" y="-25876"/>
            <a:ext cx="8759502" cy="800605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1" y="-17774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573" tIns="46286" rIns="92573" bIns="46286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3274368" y="-17847"/>
            <a:ext cx="9072586" cy="774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4F81BD"/>
              </a:buClr>
              <a:tabLst>
                <a:tab pos="347271" algn="l"/>
              </a:tabLst>
            </a:pPr>
            <a:endParaRPr lang="ru-RU" sz="1800" b="1" dirty="0" smtClean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НДФЛ</a:t>
            </a:r>
            <a:r>
              <a:rPr lang="ru-RU" sz="1800" b="1" dirty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 НАЛОГОВЫЕ АГЕНТЫ.</a:t>
            </a:r>
          </a:p>
          <a:p>
            <a:pPr>
              <a:spcBef>
                <a:spcPts val="0"/>
              </a:spcBef>
              <a:buClr>
                <a:srgbClr val="4F81BD"/>
              </a:buClr>
              <a:tabLst>
                <a:tab pos="347271" algn="l"/>
              </a:tabLst>
            </a:pPr>
            <a:endParaRPr lang="ru-RU" sz="1800" b="1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69486" y="856908"/>
            <a:ext cx="1636006" cy="502624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endParaRPr lang="ru-RU" sz="17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599573" y="5066545"/>
            <a:ext cx="1170982" cy="4488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8850" tIns="54425" rIns="108850" bIns="54425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502">
              <a:defRPr/>
            </a:pPr>
            <a:endParaRPr lang="ru-RU" sz="1300" b="1" kern="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0">
            <a:extLst>
              <a:ext uri="{FF2B5EF4-FFF2-40B4-BE49-F238E27FC236}">
                <a16:creationId xmlns:a16="http://schemas.microsoft.com/office/drawing/2014/main" xmlns="" id="{1B9D5B92-9DAE-4437-BB26-7F7DA5EB5566}"/>
              </a:ext>
            </a:extLst>
          </p:cNvPr>
          <p:cNvSpPr/>
          <p:nvPr/>
        </p:nvSpPr>
        <p:spPr>
          <a:xfrm>
            <a:off x="4817316" y="145759"/>
            <a:ext cx="5742386" cy="431454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775BC053-094E-73E7-4BAD-ED91DA20FE76}"/>
              </a:ext>
            </a:extLst>
          </p:cNvPr>
          <p:cNvGrpSpPr/>
          <p:nvPr/>
        </p:nvGrpSpPr>
        <p:grpSpPr>
          <a:xfrm>
            <a:off x="87101" y="31753"/>
            <a:ext cx="4729639" cy="557797"/>
            <a:chOff x="1526433" y="586662"/>
            <a:chExt cx="4399824" cy="557797"/>
          </a:xfrm>
        </p:grpSpPr>
        <p:pic>
          <p:nvPicPr>
            <p:cNvPr id="16" name="Graphic 9">
              <a:extLst>
                <a:ext uri="{FF2B5EF4-FFF2-40B4-BE49-F238E27FC236}">
                  <a16:creationId xmlns="" xmlns:a16="http://schemas.microsoft.com/office/drawing/2014/main" id="{CF3FC13D-EE66-6132-207C-4C705AB5A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 r="69189"/>
            <a:stretch/>
          </p:blipFill>
          <p:spPr bwMode="auto">
            <a:xfrm>
              <a:off x="1526433" y="586662"/>
              <a:ext cx="540000" cy="557797"/>
            </a:xfrm>
            <a:prstGeom prst="ellipse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25F93EBA-F978-D066-487E-5ED5D1E852A9}"/>
                </a:ext>
              </a:extLst>
            </p:cNvPr>
            <p:cNvSpPr txBox="1"/>
            <p:nvPr/>
          </p:nvSpPr>
          <p:spPr>
            <a:xfrm>
              <a:off x="2066433" y="586663"/>
              <a:ext cx="38598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4F81BD"/>
                </a:buClr>
                <a:tabLst>
                  <a:tab pos="342900" algn="l"/>
                </a:tabLst>
              </a:pPr>
              <a:r>
                <a:rPr lang="ru-RU" sz="1400" kern="800" spc="-13" dirty="0">
                  <a:solidFill>
                    <a:prstClr val="black">
                      <a:lumMod val="50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УФНС России по Ханты-Мансийскому </a:t>
              </a:r>
              <a:endParaRPr lang="ru-RU" sz="1400" kern="800" spc="-13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defTabSz="1219170">
                <a:buClr>
                  <a:srgbClr val="4F81BD"/>
                </a:buClr>
                <a:tabLst>
                  <a:tab pos="342900" algn="l"/>
                </a:tabLst>
              </a:pPr>
              <a:r>
                <a:rPr lang="ru-RU" sz="1400" kern="800" spc="-13" dirty="0" smtClean="0">
                  <a:solidFill>
                    <a:prstClr val="black">
                      <a:lumMod val="50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автономному </a:t>
              </a:r>
              <a:r>
                <a:rPr lang="ru-RU" sz="1400" kern="800" spc="-13" dirty="0">
                  <a:solidFill>
                    <a:prstClr val="black">
                      <a:lumMod val="50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округу - Югре</a:t>
              </a:r>
            </a:p>
          </p:txBody>
        </p:sp>
      </p:grpSp>
      <p:graphicFrame>
        <p:nvGraphicFramePr>
          <p:cNvPr id="2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272408"/>
              </p:ext>
            </p:extLst>
          </p:nvPr>
        </p:nvGraphicFramePr>
        <p:xfrm>
          <a:off x="766614" y="909514"/>
          <a:ext cx="11017224" cy="2345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156">
                  <a:extLst>
                    <a:ext uri="{9D8B030D-6E8A-4147-A177-3AD203B41FA5}">
                      <a16:colId xmlns="" xmlns:a16="http://schemas.microsoft.com/office/drawing/2014/main" val="3628266500"/>
                    </a:ext>
                  </a:extLst>
                </a:gridCol>
                <a:gridCol w="3572229">
                  <a:extLst>
                    <a:ext uri="{9D8B030D-6E8A-4147-A177-3AD203B41FA5}">
                      <a16:colId xmlns="" xmlns:a16="http://schemas.microsoft.com/office/drawing/2014/main" val="520987967"/>
                    </a:ext>
                  </a:extLst>
                </a:gridCol>
                <a:gridCol w="3750839">
                  <a:extLst>
                    <a:ext uri="{9D8B030D-6E8A-4147-A177-3AD203B41FA5}">
                      <a16:colId xmlns="" xmlns:a16="http://schemas.microsoft.com/office/drawing/2014/main" val="585538658"/>
                    </a:ext>
                  </a:extLst>
                </a:gridCol>
              </a:tblGrid>
              <a:tr h="831367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Период удержания НДФЛ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89154" marR="89154" marT="54864" marB="5486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Срок перечисления НДФЛ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(п. 6 ст. 226 НК РФ в ред. 263-ФЗ)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89154" marR="89154" marT="54864" marB="5486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Срок подачи уведомления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(п. 9 ст. 58 НК РФ в ред. 263-ФЗ)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89154" marR="89154" marT="54864" marB="5486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7723348"/>
                  </a:ext>
                </a:extLst>
              </a:tr>
              <a:tr h="342588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 1 по 22 января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Не позднее 28 января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Не позднее 25 января</a:t>
                      </a:r>
                    </a:p>
                  </a:txBody>
                  <a:tcPr marL="89154" marR="89154" marT="54864" marB="54864" anchor="ctr"/>
                </a:tc>
                <a:extLst>
                  <a:ext uri="{0D108BD9-81ED-4DB2-BD59-A6C34878D82A}">
                    <a16:rowId xmlns="" xmlns:a16="http://schemas.microsoft.com/office/drawing/2014/main" val="2014601227"/>
                  </a:ext>
                </a:extLst>
              </a:tr>
              <a:tr h="659062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 23 числа предшествующего месяца по 22 число текущего месяца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Не позднее 28-го числа текущего месяца</a:t>
                      </a: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Не позднее 25-го числа текущего месяца</a:t>
                      </a:r>
                    </a:p>
                  </a:txBody>
                  <a:tcPr marL="89154" marR="89154" marT="54864" marB="54864" anchor="ctr"/>
                </a:tc>
                <a:extLst>
                  <a:ext uri="{0D108BD9-81ED-4DB2-BD59-A6C34878D82A}">
                    <a16:rowId xmlns="" xmlns:a16="http://schemas.microsoft.com/office/drawing/2014/main" val="3698400979"/>
                  </a:ext>
                </a:extLst>
              </a:tr>
              <a:tr h="471239">
                <a:tc>
                  <a:txBody>
                    <a:bodyPr/>
                    <a:lstStyle/>
                    <a:p>
                      <a:pPr marL="0" algn="ctr" defTabSz="902637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 23 по 31 декабря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89154" marR="89154" marT="54864" marB="54864" anchor="ctr"/>
                </a:tc>
                <a:tc gridSpan="2">
                  <a:txBody>
                    <a:bodyPr/>
                    <a:lstStyle/>
                    <a:p>
                      <a:pPr marL="0" algn="ctr" defTabSz="902637" rtl="0" eaLnBrk="1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Не позже последнего рабочего дня календарного года</a:t>
                      </a:r>
                    </a:p>
                  </a:txBody>
                  <a:tcPr marL="89154" marR="89154" marT="54864" marB="5486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2937313" y="3285778"/>
            <a:ext cx="6099888" cy="388661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ffectLst/>
        </p:spPr>
        <p:txBody>
          <a:bodyPr wrap="square" lIns="80102" tIns="40051" rIns="80102" bIns="4005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09138"/>
            <a:r>
              <a:rPr lang="ru-RU" sz="2000" b="1" dirty="0" smtClean="0">
                <a:solidFill>
                  <a:srgbClr val="FF0000"/>
                </a:solidFill>
                <a:latin typeface="Arial Narrow" pitchFamily="34" charset="0"/>
              </a:rPr>
              <a:t>КАК ЗАПОЛНИТЬ РАСЧЕТ 6-НДФЛ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930735"/>
              </p:ext>
            </p:extLst>
          </p:nvPr>
        </p:nvGraphicFramePr>
        <p:xfrm>
          <a:off x="767817" y="3738877"/>
          <a:ext cx="11016021" cy="2650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2908"/>
                <a:gridCol w="3910254"/>
                <a:gridCol w="4162859"/>
              </a:tblGrid>
              <a:tr h="632081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Отчетный период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89154" marR="89154" marT="54864" marB="5486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Стр. 110 и 140 разд. 2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89154" marR="89154" marT="54864" marB="5486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Налог, удержанный за какой период , отражается в разделе 1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89154" marR="89154" marT="54864" marB="54864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2709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 квартал 2023 года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01.01.2023 - 31.03.2023</a:t>
                      </a:r>
                    </a:p>
                  </a:txBody>
                  <a:tcPr marL="89154" marR="89154" marT="54864" marB="54864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 января – 22 марта 2023 года</a:t>
                      </a:r>
                    </a:p>
                  </a:txBody>
                  <a:tcPr marL="89154" marR="89154" marT="54864" marB="54864" anchor="ctr"/>
                </a:tc>
              </a:tr>
              <a:tr h="448701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полугодие 2023 года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01.01.2023 – 30.06.2023</a:t>
                      </a: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23 марта – 22 июня 2023 года</a:t>
                      </a:r>
                    </a:p>
                  </a:txBody>
                  <a:tcPr marL="89154" marR="89154" marT="54864" marB="54864" anchor="ctr"/>
                </a:tc>
              </a:tr>
              <a:tr h="496701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9 месяцев 2023 года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01.01.2023 – 30.09.2023</a:t>
                      </a: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23 июня – 22 сентября 2023 года</a:t>
                      </a:r>
                    </a:p>
                  </a:txBody>
                  <a:tcPr marL="89154" marR="89154" marT="54864" marB="54864" anchor="ctr"/>
                </a:tc>
              </a:tr>
              <a:tr h="573555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2023 год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01.01.2023 – 31.12.2023</a:t>
                      </a:r>
                    </a:p>
                  </a:txBody>
                  <a:tcPr marL="89154" marR="89154" marT="54864" marB="548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23 сентября – 29 декабря 2023 года</a:t>
                      </a:r>
                    </a:p>
                  </a:txBody>
                  <a:tcPr marL="89154" marR="89154" marT="54864" marB="54864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3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/>
        </p:nvSpPr>
        <p:spPr>
          <a:xfrm>
            <a:off x="1" y="1"/>
            <a:ext cx="12242544" cy="68595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51629" y="-17776"/>
            <a:ext cx="3379281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3430910" y="-25875"/>
            <a:ext cx="8759502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4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573" tIns="46286" rIns="92573" bIns="46286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3274368" y="-17847"/>
            <a:ext cx="9072586" cy="774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ЕНС. НАЛОГ НА ИМУЩЕСТВО ОРГАНИЗАЦИЙ.</a:t>
            </a:r>
            <a:endParaRPr lang="ru-RU" sz="1800" b="1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69486" y="856908"/>
            <a:ext cx="1636006" cy="502624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endParaRPr lang="ru-RU" sz="17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599573" y="5066545"/>
            <a:ext cx="1170982" cy="4488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8850" tIns="54425" rIns="108850" bIns="54425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502">
              <a:defRPr/>
            </a:pPr>
            <a:endParaRPr lang="ru-RU" sz="1300" b="1" kern="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79" name="Text Box 14"/>
          <p:cNvSpPr txBox="1">
            <a:spLocks noChangeArrowheads="1"/>
          </p:cNvSpPr>
          <p:nvPr/>
        </p:nvSpPr>
        <p:spPr bwMode="auto">
          <a:xfrm>
            <a:off x="2700774" y="2124760"/>
            <a:ext cx="1368152" cy="296328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ffectLst/>
        </p:spPr>
        <p:txBody>
          <a:bodyPr wrap="square" lIns="80102" tIns="40051" rIns="80102" bIns="4005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09138"/>
            <a:r>
              <a:rPr lang="ru-RU" sz="1400" b="1" dirty="0" smtClean="0">
                <a:solidFill>
                  <a:srgbClr val="FF0000"/>
                </a:solidFill>
                <a:latin typeface="Arial Narrow" pitchFamily="34" charset="0"/>
              </a:rPr>
              <a:t>ДО ДНЯ</a:t>
            </a:r>
            <a:endParaRPr lang="ru-RU" sz="1400" b="1" dirty="0">
              <a:solidFill>
                <a:srgbClr val="FF0000"/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6770555" y="1108220"/>
            <a:ext cx="0" cy="5561934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0">
            <a:extLst>
              <a:ext uri="{FF2B5EF4-FFF2-40B4-BE49-F238E27FC236}">
                <a16:creationId xmlns="" xmlns:a16="http://schemas.microsoft.com/office/drawing/2014/main" id="{1B9D5B92-9DAE-4437-BB26-7F7DA5EB5566}"/>
              </a:ext>
            </a:extLst>
          </p:cNvPr>
          <p:cNvSpPr/>
          <p:nvPr/>
        </p:nvSpPr>
        <p:spPr>
          <a:xfrm>
            <a:off x="4817316" y="145759"/>
            <a:ext cx="5742386" cy="431454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775BC053-094E-73E7-4BAD-ED91DA20FE76}"/>
              </a:ext>
            </a:extLst>
          </p:cNvPr>
          <p:cNvGrpSpPr/>
          <p:nvPr/>
        </p:nvGrpSpPr>
        <p:grpSpPr>
          <a:xfrm>
            <a:off x="45715" y="69098"/>
            <a:ext cx="4729639" cy="557797"/>
            <a:chOff x="1526433" y="586662"/>
            <a:chExt cx="4399824" cy="557797"/>
          </a:xfrm>
        </p:grpSpPr>
        <p:pic>
          <p:nvPicPr>
            <p:cNvPr id="16" name="Graphic 9">
              <a:extLst>
                <a:ext uri="{FF2B5EF4-FFF2-40B4-BE49-F238E27FC236}">
                  <a16:creationId xmlns:a16="http://schemas.microsoft.com/office/drawing/2014/main" xmlns="" id="{CF3FC13D-EE66-6132-207C-4C705AB5A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r="69189"/>
            <a:stretch/>
          </p:blipFill>
          <p:spPr bwMode="auto">
            <a:xfrm>
              <a:off x="1526433" y="586662"/>
              <a:ext cx="540000" cy="557797"/>
            </a:xfrm>
            <a:prstGeom prst="ellipse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5F93EBA-F978-D066-487E-5ED5D1E852A9}"/>
                </a:ext>
              </a:extLst>
            </p:cNvPr>
            <p:cNvSpPr txBox="1"/>
            <p:nvPr/>
          </p:nvSpPr>
          <p:spPr>
            <a:xfrm>
              <a:off x="2066433" y="586663"/>
              <a:ext cx="38598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4F81BD"/>
                </a:buClr>
                <a:tabLst>
                  <a:tab pos="342900" algn="l"/>
                </a:tabLst>
              </a:pPr>
              <a:r>
                <a:rPr lang="ru-RU" sz="1400" kern="800" spc="-13" dirty="0">
                  <a:solidFill>
                    <a:prstClr val="black">
                      <a:lumMod val="50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УФНС России по Ханты-Мансийскому </a:t>
              </a:r>
              <a:endParaRPr lang="ru-RU" sz="1400" kern="800" spc="-13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defTabSz="1219170">
                <a:buClr>
                  <a:srgbClr val="4F81BD"/>
                </a:buClr>
                <a:tabLst>
                  <a:tab pos="342900" algn="l"/>
                </a:tabLst>
              </a:pPr>
              <a:r>
                <a:rPr lang="ru-RU" sz="1400" kern="800" spc="-13" dirty="0" smtClean="0">
                  <a:solidFill>
                    <a:prstClr val="black">
                      <a:lumMod val="50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автономному </a:t>
              </a:r>
              <a:r>
                <a:rPr lang="ru-RU" sz="1400" kern="800" spc="-13" dirty="0">
                  <a:solidFill>
                    <a:prstClr val="black">
                      <a:lumMod val="50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округу - Югре</a:t>
              </a:r>
            </a:p>
          </p:txBody>
        </p:sp>
      </p:grp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56931" y="1104816"/>
            <a:ext cx="6099888" cy="773382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ffectLst/>
        </p:spPr>
        <p:txBody>
          <a:bodyPr wrap="square" lIns="80102" tIns="40051" rIns="80102" bIns="4005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09138"/>
            <a:r>
              <a:rPr lang="ru-RU" sz="1500" b="1" dirty="0" smtClean="0">
                <a:solidFill>
                  <a:srgbClr val="FF0000"/>
                </a:solidFill>
                <a:latin typeface="Arial Narrow" pitchFamily="34" charset="0"/>
              </a:rPr>
              <a:t>УВЕДОМЛЕНИЕ </a:t>
            </a:r>
            <a:r>
              <a:rPr lang="ru-RU" sz="1500" b="1" u="sng" dirty="0" smtClean="0">
                <a:solidFill>
                  <a:srgbClr val="EAEAEA">
                    <a:lumMod val="10000"/>
                  </a:srgbClr>
                </a:solidFill>
                <a:latin typeface="Arial Narrow" pitchFamily="34" charset="0"/>
              </a:rPr>
              <a:t>формирует совокупную обязанность</a:t>
            </a:r>
            <a:r>
              <a:rPr lang="ru-RU" sz="1500" b="1" dirty="0" smtClean="0">
                <a:solidFill>
                  <a:srgbClr val="EAEAEA">
                    <a:lumMod val="10000"/>
                  </a:srgbClr>
                </a:solidFill>
                <a:latin typeface="Arial Narrow" pitchFamily="34" charset="0"/>
              </a:rPr>
              <a:t> на ЕНС </a:t>
            </a:r>
          </a:p>
          <a:p>
            <a:pPr algn="ctr" defTabSz="909138"/>
            <a:r>
              <a:rPr lang="ru-RU" sz="1500" b="1" dirty="0" smtClean="0">
                <a:solidFill>
                  <a:srgbClr val="EAEAEA">
                    <a:lumMod val="10000"/>
                  </a:srgbClr>
                </a:solidFill>
                <a:latin typeface="Arial Narrow" pitchFamily="34" charset="0"/>
              </a:rPr>
              <a:t>по налогу на имущество организаций в отношении объектов, облагаемых исходя из </a:t>
            </a:r>
            <a:r>
              <a:rPr lang="ru-RU" sz="1500" b="1" dirty="0" smtClean="0">
                <a:solidFill>
                  <a:srgbClr val="0070C0"/>
                </a:solidFill>
                <a:latin typeface="Arial Narrow" pitchFamily="34" charset="0"/>
              </a:rPr>
              <a:t>среднегодовой</a:t>
            </a:r>
            <a:r>
              <a:rPr lang="ru-RU" sz="1500" b="1" dirty="0" smtClean="0">
                <a:solidFill>
                  <a:srgbClr val="EAEAEA">
                    <a:lumMod val="10000"/>
                  </a:srgbClr>
                </a:solidFill>
                <a:latin typeface="Arial Narrow" pitchFamily="34" charset="0"/>
              </a:rPr>
              <a:t> и/или </a:t>
            </a:r>
            <a:r>
              <a:rPr lang="ru-RU" sz="1500" b="1" dirty="0" smtClean="0">
                <a:solidFill>
                  <a:srgbClr val="0070C0"/>
                </a:solidFill>
                <a:latin typeface="Arial Narrow" pitchFamily="34" charset="0"/>
              </a:rPr>
              <a:t>кадастровой</a:t>
            </a:r>
            <a:r>
              <a:rPr lang="ru-RU" sz="1500" b="1" dirty="0" smtClean="0">
                <a:solidFill>
                  <a:srgbClr val="EAEAEA">
                    <a:lumMod val="10000"/>
                  </a:srgbClr>
                </a:solidFill>
                <a:latin typeface="Arial Narrow" pitchFamily="34" charset="0"/>
              </a:rPr>
              <a:t> стоимости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47831" y="2593833"/>
            <a:ext cx="2847221" cy="773382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ffectLst/>
        </p:spPr>
        <p:txBody>
          <a:bodyPr wrap="square" lIns="80102" tIns="40051" rIns="80102" bIns="4005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09138"/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п</a:t>
            </a:r>
            <a:r>
              <a:rPr lang="ru-RU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редставления Налоговой декларации по налогу на имущество организаций</a:t>
            </a:r>
            <a:endParaRPr lang="ru-RU" sz="1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933147" y="3771660"/>
            <a:ext cx="5418450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10">
            <a:extLst>
              <a:ext uri="{FF2B5EF4-FFF2-40B4-BE49-F238E27FC236}">
                <a16:creationId xmlns="" xmlns:a16="http://schemas.microsoft.com/office/drawing/2014/main" id="{1B9D5B92-9DAE-4437-BB26-7F7DA5EB5566}"/>
              </a:ext>
            </a:extLst>
          </p:cNvPr>
          <p:cNvSpPr/>
          <p:nvPr/>
        </p:nvSpPr>
        <p:spPr>
          <a:xfrm>
            <a:off x="2854846" y="2057197"/>
            <a:ext cx="1080120" cy="431454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90750" y="4049527"/>
            <a:ext cx="332762" cy="332762"/>
          </a:xfrm>
          <a:prstGeom prst="rect">
            <a:avLst/>
          </a:prstGeom>
        </p:spPr>
      </p:pic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2716949" y="2841078"/>
            <a:ext cx="1114837" cy="311717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ffectLst/>
        </p:spPr>
        <p:txBody>
          <a:bodyPr wrap="square" lIns="80102" tIns="40051" rIns="80102" bIns="4005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09138"/>
            <a:r>
              <a:rPr lang="ru-RU" sz="1500" b="1" dirty="0" smtClean="0">
                <a:latin typeface="Arial Narrow" pitchFamily="34" charset="0"/>
              </a:rPr>
              <a:t>и/или</a:t>
            </a: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3718942" y="2494830"/>
            <a:ext cx="2847221" cy="1004214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ffectLst/>
        </p:spPr>
        <p:txBody>
          <a:bodyPr wrap="square" lIns="80102" tIns="40051" rIns="80102" bIns="4005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09138"/>
            <a:r>
              <a:rPr lang="ru-RU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направления Сообщения об исчисленных налоговым органом суммах налога на имущество организаций</a:t>
            </a:r>
            <a:endParaRPr lang="ru-RU" sz="1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626194" y="4074172"/>
            <a:ext cx="5807175" cy="2773929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ffectLst/>
        </p:spPr>
        <p:txBody>
          <a:bodyPr wrap="square" lIns="80102" tIns="40051" rIns="80102" bIns="4005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09138"/>
            <a:r>
              <a:rPr lang="ru-RU" sz="1500" b="1" u="sng" dirty="0" smtClean="0">
                <a:latin typeface="Arial Narrow" pitchFamily="34" charset="0"/>
              </a:rPr>
              <a:t>СРОКИ НАПРАВЛЕНИЯ:</a:t>
            </a:r>
          </a:p>
          <a:p>
            <a:pPr algn="ctr" defTabSz="909138"/>
            <a:endParaRPr lang="ru-RU" sz="1500" b="1" u="sng" dirty="0" smtClean="0">
              <a:latin typeface="Arial Narrow" pitchFamily="34" charset="0"/>
            </a:endParaRPr>
          </a:p>
          <a:p>
            <a:pPr algn="just" defTabSz="909138"/>
            <a:r>
              <a:rPr lang="ru-RU" sz="1500" b="1" dirty="0" smtClean="0">
                <a:solidFill>
                  <a:srgbClr val="FF0000"/>
                </a:solidFill>
                <a:latin typeface="Arial Narrow" pitchFamily="34" charset="0"/>
              </a:rPr>
              <a:t>УВЕДОМЛЕНИЕ </a:t>
            </a:r>
            <a:r>
              <a:rPr lang="ru-RU" sz="1500" b="1" dirty="0" smtClean="0">
                <a:latin typeface="Arial Narrow" pitchFamily="34" charset="0"/>
              </a:rPr>
              <a:t>не </a:t>
            </a:r>
            <a:r>
              <a:rPr lang="ru-RU" sz="1500" b="1" dirty="0">
                <a:latin typeface="Arial Narrow" pitchFamily="34" charset="0"/>
              </a:rPr>
              <a:t>позднее 25-го числа месяца, в котором установлен срок уплаты авансовых </a:t>
            </a:r>
            <a:r>
              <a:rPr lang="ru-RU" sz="1500" b="1" dirty="0" smtClean="0">
                <a:latin typeface="Arial Narrow" pitchFamily="34" charset="0"/>
              </a:rPr>
              <a:t>платежей по налогу и налога</a:t>
            </a:r>
          </a:p>
          <a:p>
            <a:pPr algn="just" defTabSz="909138"/>
            <a:endParaRPr lang="ru-RU" sz="1000" b="1" dirty="0" smtClean="0">
              <a:latin typeface="Arial Narrow" pitchFamily="34" charset="0"/>
            </a:endParaRPr>
          </a:p>
          <a:p>
            <a:pPr algn="just" defTabSz="909138"/>
            <a:r>
              <a:rPr lang="ru-RU" sz="15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Налоговая декларация по налогу на имущество организаций 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– не позднее 25 марта года, следующего за истекшим налоговым </a:t>
            </a:r>
            <a:r>
              <a:rPr lang="ru-RU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периодом</a:t>
            </a:r>
          </a:p>
          <a:p>
            <a:pPr algn="just" defTabSz="909138"/>
            <a:endParaRPr lang="ru-RU" sz="10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endParaRPr>
          </a:p>
          <a:p>
            <a:pPr algn="just" defTabSz="909138"/>
            <a:r>
              <a:rPr lang="ru-RU" sz="15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Сообщение об исчисленных налоговым органом суммах налога на </a:t>
            </a:r>
            <a:r>
              <a:rPr lang="ru-RU" sz="15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имущество организаций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 - не позднее </a:t>
            </a:r>
            <a:r>
              <a:rPr lang="ru-RU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6 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месяцев со дня истечения установленного срока уплаты налога на имущество </a:t>
            </a:r>
            <a:r>
              <a:rPr lang="ru-RU" sz="1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rPr>
              <a:t>организаций</a:t>
            </a:r>
            <a:endParaRPr lang="ru-RU" sz="1500" b="1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</a:endParaRPr>
          </a:p>
          <a:p>
            <a:pPr algn="ctr" defTabSz="909138"/>
            <a:endParaRPr lang="ru-RU" sz="1500" b="1" dirty="0" smtClean="0">
              <a:solidFill>
                <a:srgbClr val="EAEAEA">
                  <a:lumMod val="10000"/>
                </a:srgbClr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8" t="22578" r="33822" b="47748"/>
          <a:stretch/>
        </p:blipFill>
        <p:spPr bwMode="auto">
          <a:xfrm>
            <a:off x="6915456" y="2494830"/>
            <a:ext cx="5133048" cy="239768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6778435" y="1259373"/>
            <a:ext cx="5221427" cy="1158102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ffectLst/>
        </p:spPr>
        <p:txBody>
          <a:bodyPr wrap="square" lIns="80102" tIns="40051" rIns="80102" bIns="4005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09138"/>
            <a:r>
              <a:rPr lang="ru-RU" sz="1400" b="1" u="sng" dirty="0" smtClean="0">
                <a:latin typeface="Arial Narrow" pitchFamily="34" charset="0"/>
              </a:rPr>
              <a:t>Порядок заполнения</a:t>
            </a:r>
            <a:r>
              <a:rPr lang="ru-RU" sz="1400" b="1" dirty="0" smtClean="0">
                <a:latin typeface="Arial Narrow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Arial Narrow" pitchFamily="34" charset="0"/>
              </a:rPr>
              <a:t>УВЕДОМЛЕНИЯ </a:t>
            </a:r>
            <a:r>
              <a:rPr lang="ru-RU" sz="1400" b="1" dirty="0" smtClean="0">
                <a:solidFill>
                  <a:srgbClr val="EAEAEA">
                    <a:lumMod val="10000"/>
                  </a:srgbClr>
                </a:solidFill>
                <a:latin typeface="Arial Narrow" pitchFamily="34" charset="0"/>
              </a:rPr>
              <a:t>для </a:t>
            </a:r>
            <a:r>
              <a:rPr lang="ru-RU" sz="1400" b="1" dirty="0" err="1" smtClean="0">
                <a:solidFill>
                  <a:srgbClr val="EAEAEA">
                    <a:lumMod val="10000"/>
                  </a:srgbClr>
                </a:solidFill>
                <a:latin typeface="Arial Narrow" pitchFamily="34" charset="0"/>
              </a:rPr>
              <a:t>разрезервирования</a:t>
            </a:r>
            <a:r>
              <a:rPr lang="ru-RU" sz="1400" b="1" dirty="0" smtClean="0">
                <a:solidFill>
                  <a:srgbClr val="EAEAEA">
                    <a:lumMod val="10000"/>
                  </a:srgbClr>
                </a:solidFill>
                <a:latin typeface="Arial Narrow" pitchFamily="34" charset="0"/>
              </a:rPr>
              <a:t> излишне уплаченной суммы налога на имущество организаций </a:t>
            </a:r>
            <a:br>
              <a:rPr lang="ru-RU" sz="1400" b="1" dirty="0" smtClean="0">
                <a:solidFill>
                  <a:srgbClr val="EAEAEA">
                    <a:lumMod val="10000"/>
                  </a:srgbClr>
                </a:solidFill>
                <a:latin typeface="Arial Narrow" pitchFamily="34" charset="0"/>
              </a:rPr>
            </a:br>
            <a:r>
              <a:rPr lang="ru-RU" sz="1400" b="1" dirty="0" smtClean="0">
                <a:solidFill>
                  <a:srgbClr val="EAEAEA">
                    <a:lumMod val="10000"/>
                  </a:srgbClr>
                </a:solidFill>
                <a:latin typeface="Arial Narrow" pitchFamily="34" charset="0"/>
              </a:rPr>
              <a:t>в 2022 году, сформированной после представления налоговой декларации, для последующего отражения на ЕНС</a:t>
            </a:r>
          </a:p>
          <a:p>
            <a:pPr algn="ctr" defTabSz="909138"/>
            <a:endParaRPr lang="ru-RU" sz="1400" b="1" dirty="0">
              <a:solidFill>
                <a:srgbClr val="EAEAEA">
                  <a:lumMod val="10000"/>
                </a:srgbClr>
              </a:solidFill>
              <a:latin typeface="Arial Narrow" pitchFamily="34" charset="0"/>
            </a:endParaRPr>
          </a:p>
        </p:txBody>
      </p:sp>
      <p:pic>
        <p:nvPicPr>
          <p:cNvPr id="39" name="Рисунок 38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84803" y="5878066"/>
            <a:ext cx="166381" cy="166381"/>
          </a:xfrm>
          <a:prstGeom prst="rect">
            <a:avLst/>
          </a:prstGeom>
        </p:spPr>
      </p:pic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6788273" y="5806058"/>
            <a:ext cx="5402140" cy="727215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ffectLst/>
        </p:spPr>
        <p:txBody>
          <a:bodyPr wrap="square" lIns="80102" tIns="40051" rIns="80102" bIns="4005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09138"/>
            <a:r>
              <a:rPr lang="ru-RU" sz="1400" b="1" dirty="0" smtClean="0">
                <a:solidFill>
                  <a:srgbClr val="EAEAEA">
                    <a:lumMod val="10000"/>
                  </a:srgbClr>
                </a:solidFill>
                <a:latin typeface="Arial Narrow" pitchFamily="34" charset="0"/>
              </a:rPr>
              <a:t>Для налогоплательщиков, у которых имеется обязанность </a:t>
            </a:r>
            <a:br>
              <a:rPr lang="ru-RU" sz="1400" b="1" dirty="0" smtClean="0">
                <a:solidFill>
                  <a:srgbClr val="EAEAEA">
                    <a:lumMod val="10000"/>
                  </a:srgbClr>
                </a:solidFill>
                <a:latin typeface="Arial Narrow" pitchFamily="34" charset="0"/>
              </a:rPr>
            </a:br>
            <a:r>
              <a:rPr lang="ru-RU" sz="1400" b="1" dirty="0" smtClean="0">
                <a:solidFill>
                  <a:srgbClr val="EAEAEA">
                    <a:lumMod val="10000"/>
                  </a:srgbClr>
                </a:solidFill>
                <a:latin typeface="Arial Narrow" pitchFamily="34" charset="0"/>
              </a:rPr>
              <a:t>по исчислению налога на имущество организаций </a:t>
            </a:r>
            <a:r>
              <a:rPr lang="ru-RU" sz="1400" b="1" i="1" u="sng" dirty="0" smtClean="0">
                <a:solidFill>
                  <a:srgbClr val="EAEAEA">
                    <a:lumMod val="10000"/>
                  </a:srgbClr>
                </a:solidFill>
                <a:latin typeface="Arial Narrow" pitchFamily="34" charset="0"/>
              </a:rPr>
              <a:t>только</a:t>
            </a:r>
            <a:r>
              <a:rPr lang="ru-RU" sz="1400" b="1" dirty="0" smtClean="0">
                <a:solidFill>
                  <a:srgbClr val="EAEAEA">
                    <a:lumMod val="10000"/>
                  </a:srgbClr>
                </a:solidFill>
                <a:latin typeface="Arial Narrow" pitchFamily="34" charset="0"/>
              </a:rPr>
              <a:t> в отношении объектов, облагаемых исходя из среднегодовой стоимости</a:t>
            </a:r>
          </a:p>
        </p:txBody>
      </p:sp>
      <p:sp>
        <p:nvSpPr>
          <p:cNvPr id="50" name="Text Box 14"/>
          <p:cNvSpPr txBox="1">
            <a:spLocks noChangeArrowheads="1"/>
          </p:cNvSpPr>
          <p:nvPr/>
        </p:nvSpPr>
        <p:spPr bwMode="auto">
          <a:xfrm>
            <a:off x="10624894" y="3693670"/>
            <a:ext cx="1423610" cy="203995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ffectLst/>
        </p:spPr>
        <p:txBody>
          <a:bodyPr wrap="square" lIns="80102" tIns="40051" rIns="80102" bIns="4005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09138"/>
            <a:r>
              <a:rPr lang="ru-RU" sz="800" b="1" dirty="0" smtClean="0">
                <a:solidFill>
                  <a:srgbClr val="00B050"/>
                </a:solidFill>
                <a:latin typeface="Arial Narrow" pitchFamily="34" charset="0"/>
              </a:rPr>
              <a:t>КБК налога на имущество</a:t>
            </a:r>
            <a:endParaRPr lang="ru-RU" sz="800" b="1" dirty="0">
              <a:solidFill>
                <a:srgbClr val="00B050"/>
              </a:solidFill>
            </a:endParaRPr>
          </a:p>
        </p:txBody>
      </p:sp>
      <p:cxnSp>
        <p:nvCxnSpPr>
          <p:cNvPr id="60" name="Соединительная линия уступом 59"/>
          <p:cNvCxnSpPr/>
          <p:nvPr/>
        </p:nvCxnSpPr>
        <p:spPr>
          <a:xfrm>
            <a:off x="9839622" y="4515033"/>
            <a:ext cx="720080" cy="714961"/>
          </a:xfrm>
          <a:prstGeom prst="bentConnector3">
            <a:avLst>
              <a:gd name="adj1" fmla="val 50000"/>
            </a:avLst>
          </a:prstGeom>
          <a:ln>
            <a:solidFill>
              <a:srgbClr val="2B953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14"/>
          <p:cNvSpPr txBox="1">
            <a:spLocks noChangeArrowheads="1"/>
          </p:cNvSpPr>
          <p:nvPr/>
        </p:nvSpPr>
        <p:spPr bwMode="auto">
          <a:xfrm>
            <a:off x="10542212" y="4974108"/>
            <a:ext cx="1423610" cy="511771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ffectLst/>
        </p:spPr>
        <p:txBody>
          <a:bodyPr wrap="square" lIns="80102" tIns="40051" rIns="80102" bIns="4005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09138"/>
            <a:r>
              <a:rPr lang="ru-RU" sz="1400" b="1" dirty="0" smtClean="0">
                <a:solidFill>
                  <a:srgbClr val="00B050"/>
                </a:solidFill>
                <a:latin typeface="Arial Narrow" pitchFamily="34" charset="0"/>
              </a:rPr>
              <a:t>34 – год </a:t>
            </a:r>
          </a:p>
          <a:p>
            <a:pPr defTabSz="909138"/>
            <a:r>
              <a:rPr lang="ru-RU" sz="1400" b="1" dirty="0" smtClean="0">
                <a:solidFill>
                  <a:srgbClr val="00B050"/>
                </a:solidFill>
                <a:latin typeface="Arial Narrow" pitchFamily="34" charset="0"/>
              </a:rPr>
              <a:t>03 – 9 месяцев</a:t>
            </a:r>
          </a:p>
        </p:txBody>
      </p:sp>
      <p:cxnSp>
        <p:nvCxnSpPr>
          <p:cNvPr id="106" name="Соединительная линия уступом 105"/>
          <p:cNvCxnSpPr/>
          <p:nvPr/>
        </p:nvCxnSpPr>
        <p:spPr>
          <a:xfrm rot="10800000" flipV="1">
            <a:off x="8183438" y="4215908"/>
            <a:ext cx="968441" cy="914629"/>
          </a:xfrm>
          <a:prstGeom prst="bentConnector3">
            <a:avLst>
              <a:gd name="adj1" fmla="val 30561"/>
            </a:avLst>
          </a:prstGeom>
          <a:ln>
            <a:solidFill>
              <a:srgbClr val="2B953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 Box 14"/>
          <p:cNvSpPr txBox="1">
            <a:spLocks noChangeArrowheads="1"/>
          </p:cNvSpPr>
          <p:nvPr/>
        </p:nvSpPr>
        <p:spPr bwMode="auto">
          <a:xfrm>
            <a:off x="7222910" y="4999232"/>
            <a:ext cx="1423610" cy="296328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ffectLst/>
        </p:spPr>
        <p:txBody>
          <a:bodyPr wrap="square" lIns="80102" tIns="40051" rIns="80102" bIns="4005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09138"/>
            <a:r>
              <a:rPr lang="ru-RU" sz="1400" b="1" dirty="0" smtClean="0">
                <a:solidFill>
                  <a:srgbClr val="00B050"/>
                </a:solidFill>
                <a:latin typeface="Arial Narrow" pitchFamily="34" charset="0"/>
              </a:rPr>
              <a:t>Сумма «0»</a:t>
            </a:r>
          </a:p>
        </p:txBody>
      </p:sp>
      <p:cxnSp>
        <p:nvCxnSpPr>
          <p:cNvPr id="1040" name="Прямая со стрелкой 1039"/>
          <p:cNvCxnSpPr/>
          <p:nvPr/>
        </p:nvCxnSpPr>
        <p:spPr>
          <a:xfrm flipV="1">
            <a:off x="9389148" y="4797946"/>
            <a:ext cx="0" cy="576064"/>
          </a:xfrm>
          <a:prstGeom prst="straightConnector1">
            <a:avLst/>
          </a:prstGeom>
          <a:ln>
            <a:solidFill>
              <a:srgbClr val="2B953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 Box 14"/>
          <p:cNvSpPr txBox="1">
            <a:spLocks noChangeArrowheads="1"/>
          </p:cNvSpPr>
          <p:nvPr/>
        </p:nvSpPr>
        <p:spPr bwMode="auto">
          <a:xfrm>
            <a:off x="9167130" y="5385117"/>
            <a:ext cx="577004" cy="296328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ffectLst/>
        </p:spPr>
        <p:txBody>
          <a:bodyPr wrap="square" lIns="80102" tIns="40051" rIns="80102" bIns="4005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09138"/>
            <a:r>
              <a:rPr lang="ru-RU" sz="1400" b="1" dirty="0" smtClean="0">
                <a:solidFill>
                  <a:srgbClr val="00B050"/>
                </a:solidFill>
                <a:latin typeface="Arial Narrow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74688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/>
        </p:nvSpPr>
        <p:spPr>
          <a:xfrm>
            <a:off x="1" y="-17773"/>
            <a:ext cx="12190412" cy="68773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20584" y="-25876"/>
            <a:ext cx="3410326" cy="800605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3430910" y="-25876"/>
            <a:ext cx="8759502" cy="800605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endParaRPr lang="ru-RU" sz="240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4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573" tIns="46286" rIns="92573" bIns="46286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3274368" y="-17847"/>
            <a:ext cx="9072586" cy="7747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4F81BD"/>
              </a:buClr>
              <a:tabLst>
                <a:tab pos="347271" algn="l"/>
              </a:tabLst>
            </a:pPr>
            <a:r>
              <a:rPr lang="ru-RU" sz="1800" b="1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ЕНС. ТРАНСПОРТНЫЙ И ЗЕМЕЛЬНЫЙ НАЛОГИ.</a:t>
            </a:r>
            <a:endParaRPr lang="ru-RU" sz="1800" b="1" dirty="0">
              <a:solidFill>
                <a:prstClr val="black">
                  <a:lumMod val="50000"/>
                </a:prst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69486" y="856908"/>
            <a:ext cx="1636006" cy="502624"/>
          </a:xfrm>
          <a:prstGeom prst="rect">
            <a:avLst/>
          </a:prstGeom>
        </p:spPr>
        <p:txBody>
          <a:bodyPr wrap="none" lIns="96985" tIns="48495" rIns="96985" bIns="48495" anchor="ctr"/>
          <a:lstStyle/>
          <a:p>
            <a:pPr algn="ctr" defTabSz="970303">
              <a:defRPr/>
            </a:pPr>
            <a:endParaRPr lang="ru-RU" sz="17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599573" y="5066545"/>
            <a:ext cx="1170982" cy="4488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08850" tIns="54425" rIns="108850" bIns="54425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502">
              <a:defRPr/>
            </a:pPr>
            <a:endParaRPr lang="ru-RU" sz="1300" b="1" kern="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79" name="Text Box 14"/>
          <p:cNvSpPr txBox="1">
            <a:spLocks noChangeArrowheads="1"/>
          </p:cNvSpPr>
          <p:nvPr/>
        </p:nvSpPr>
        <p:spPr bwMode="auto">
          <a:xfrm>
            <a:off x="626194" y="6071720"/>
            <a:ext cx="11301660" cy="573327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ffectLst/>
        </p:spPr>
        <p:txBody>
          <a:bodyPr wrap="square" lIns="80102" tIns="40051" rIns="80102" bIns="4005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09138"/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</a:rPr>
              <a:t>ВАЖНО! </a:t>
            </a:r>
            <a:r>
              <a:rPr lang="ru-RU" sz="1600" b="1" dirty="0" smtClean="0">
                <a:latin typeface="Arial Narrow" pitchFamily="34" charset="0"/>
              </a:rPr>
              <a:t>За непредставление Уведомления в установленный законодательством срок взыскивается штраф в размере </a:t>
            </a:r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</a:rPr>
              <a:t>200 рублей </a:t>
            </a:r>
            <a:r>
              <a:rPr lang="ru-RU" sz="1600" b="1" dirty="0" smtClean="0">
                <a:latin typeface="Arial Narrow" pitchFamily="34" charset="0"/>
              </a:rPr>
              <a:t>за каждое непредставленное Уведомление!</a:t>
            </a:r>
            <a:endParaRPr lang="ru-RU" sz="1600" b="1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731340" y="5878066"/>
            <a:ext cx="11089232" cy="37848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0">
            <a:extLst>
              <a:ext uri="{FF2B5EF4-FFF2-40B4-BE49-F238E27FC236}">
                <a16:creationId xmlns="" xmlns:a16="http://schemas.microsoft.com/office/drawing/2014/main" id="{1B9D5B92-9DAE-4437-BB26-7F7DA5EB5566}"/>
              </a:ext>
            </a:extLst>
          </p:cNvPr>
          <p:cNvSpPr/>
          <p:nvPr/>
        </p:nvSpPr>
        <p:spPr>
          <a:xfrm>
            <a:off x="4817316" y="145759"/>
            <a:ext cx="5742386" cy="431454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775BC053-094E-73E7-4BAD-ED91DA20FE76}"/>
              </a:ext>
            </a:extLst>
          </p:cNvPr>
          <p:cNvGrpSpPr/>
          <p:nvPr/>
        </p:nvGrpSpPr>
        <p:grpSpPr>
          <a:xfrm>
            <a:off x="87101" y="31753"/>
            <a:ext cx="4729639" cy="557797"/>
            <a:chOff x="1526433" y="586662"/>
            <a:chExt cx="4399824" cy="557797"/>
          </a:xfrm>
        </p:grpSpPr>
        <p:pic>
          <p:nvPicPr>
            <p:cNvPr id="16" name="Graphic 9">
              <a:extLst>
                <a:ext uri="{FF2B5EF4-FFF2-40B4-BE49-F238E27FC236}">
                  <a16:creationId xmlns:a16="http://schemas.microsoft.com/office/drawing/2014/main" xmlns="" id="{CF3FC13D-EE66-6132-207C-4C705AB5A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r="69189"/>
            <a:stretch/>
          </p:blipFill>
          <p:spPr bwMode="auto">
            <a:xfrm>
              <a:off x="1526433" y="586662"/>
              <a:ext cx="540000" cy="557797"/>
            </a:xfrm>
            <a:prstGeom prst="ellipse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5F93EBA-F978-D066-487E-5ED5D1E852A9}"/>
                </a:ext>
              </a:extLst>
            </p:cNvPr>
            <p:cNvSpPr txBox="1"/>
            <p:nvPr/>
          </p:nvSpPr>
          <p:spPr>
            <a:xfrm>
              <a:off x="2066433" y="586663"/>
              <a:ext cx="38598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4F81BD"/>
                </a:buClr>
                <a:tabLst>
                  <a:tab pos="342900" algn="l"/>
                </a:tabLst>
              </a:pPr>
              <a:r>
                <a:rPr lang="ru-RU" sz="1400" kern="800" spc="-13" dirty="0">
                  <a:solidFill>
                    <a:prstClr val="black">
                      <a:lumMod val="50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УФНС России по Ханты-Мансийскому </a:t>
              </a:r>
              <a:endParaRPr lang="ru-RU" sz="1400" kern="800" spc="-13" dirty="0" smtClean="0">
                <a:solidFill>
                  <a:prstClr val="black">
                    <a:lumMod val="50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  <a:p>
              <a:pPr defTabSz="1219170">
                <a:buClr>
                  <a:srgbClr val="4F81BD"/>
                </a:buClr>
                <a:tabLst>
                  <a:tab pos="342900" algn="l"/>
                </a:tabLst>
              </a:pPr>
              <a:r>
                <a:rPr lang="ru-RU" sz="1400" kern="800" spc="-13" dirty="0" smtClean="0">
                  <a:solidFill>
                    <a:prstClr val="black">
                      <a:lumMod val="50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автономному </a:t>
              </a:r>
              <a:r>
                <a:rPr lang="ru-RU" sz="1400" kern="800" spc="-13" dirty="0">
                  <a:solidFill>
                    <a:prstClr val="black">
                      <a:lumMod val="50000"/>
                    </a:prstClr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округу - Югре</a:t>
              </a:r>
            </a:p>
          </p:txBody>
        </p:sp>
      </p:grp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042054" y="1197546"/>
            <a:ext cx="6099888" cy="542549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ffectLst/>
        </p:spPr>
        <p:txBody>
          <a:bodyPr wrap="square" lIns="80102" tIns="40051" rIns="80102" bIns="4005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09138"/>
            <a:r>
              <a:rPr lang="ru-RU" sz="1500" b="1" dirty="0" smtClean="0">
                <a:solidFill>
                  <a:srgbClr val="FF0000"/>
                </a:solidFill>
                <a:latin typeface="Arial Narrow" pitchFamily="34" charset="0"/>
              </a:rPr>
              <a:t>УВЕДОМЛЕНИЕ </a:t>
            </a:r>
            <a:r>
              <a:rPr lang="ru-RU" sz="1500" b="1" dirty="0" smtClean="0">
                <a:solidFill>
                  <a:srgbClr val="EAEAEA">
                    <a:lumMod val="10000"/>
                  </a:srgbClr>
                </a:solidFill>
                <a:latin typeface="Arial Narrow" pitchFamily="34" charset="0"/>
              </a:rPr>
              <a:t>об исчисленных суммах налогов и авансовых платежей по транспортному и земельному налогам</a:t>
            </a:r>
          </a:p>
        </p:txBody>
      </p:sp>
      <p:sp>
        <p:nvSpPr>
          <p:cNvPr id="23" name="Rectangle: Rounded Corners 10">
            <a:extLst>
              <a:ext uri="{FF2B5EF4-FFF2-40B4-BE49-F238E27FC236}">
                <a16:creationId xmlns="" xmlns:a16="http://schemas.microsoft.com/office/drawing/2014/main" id="{1B9D5B92-9DAE-4437-BB26-7F7DA5EB5566}"/>
              </a:ext>
            </a:extLst>
          </p:cNvPr>
          <p:cNvSpPr/>
          <p:nvPr/>
        </p:nvSpPr>
        <p:spPr>
          <a:xfrm>
            <a:off x="406574" y="2365334"/>
            <a:ext cx="5778489" cy="2288595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2B953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300159" y="1908968"/>
            <a:ext cx="6099888" cy="311717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ffectLst/>
        </p:spPr>
        <p:txBody>
          <a:bodyPr wrap="square" lIns="80102" tIns="40051" rIns="80102" bIns="4005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09138"/>
            <a:r>
              <a:rPr lang="ru-RU" sz="1500" b="1" dirty="0" smtClean="0">
                <a:solidFill>
                  <a:srgbClr val="2B953F"/>
                </a:solidFill>
                <a:latin typeface="Arial Narrow" pitchFamily="34" charset="0"/>
              </a:rPr>
              <a:t>ПРЕДСТАВЛЯЕТСЯ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6124327" y="1908968"/>
            <a:ext cx="6099888" cy="311717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ffectLst/>
        </p:spPr>
        <p:txBody>
          <a:bodyPr wrap="square" lIns="80102" tIns="40051" rIns="80102" bIns="4005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09138"/>
            <a:r>
              <a:rPr lang="ru-RU" sz="1500" b="1" dirty="0" smtClean="0">
                <a:solidFill>
                  <a:srgbClr val="FF0000"/>
                </a:solidFill>
                <a:latin typeface="Arial Narrow" pitchFamily="34" charset="0"/>
              </a:rPr>
              <a:t>НЕ ПРЕДСТАВЛЯЕТСЯ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826096" y="2440165"/>
            <a:ext cx="4896544" cy="2389208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ffectLst/>
        </p:spPr>
        <p:txBody>
          <a:bodyPr wrap="square" lIns="80102" tIns="40051" rIns="80102" bIns="4005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defTabSz="909138">
              <a:buFont typeface="Wingdings" panose="05000000000000000000" pitchFamily="2" charset="2"/>
              <a:buChar char="ü"/>
            </a:pPr>
            <a:r>
              <a:rPr lang="ru-RU" sz="1500" b="1" u="sng" dirty="0" smtClean="0">
                <a:latin typeface="Arial Narrow" pitchFamily="34" charset="0"/>
              </a:rPr>
              <a:t>за 2022 год</a:t>
            </a:r>
            <a:r>
              <a:rPr lang="ru-RU" sz="1500" b="1" dirty="0" smtClean="0">
                <a:latin typeface="Arial Narrow" pitchFamily="34" charset="0"/>
              </a:rPr>
              <a:t> на общую сумму налога, подлежащую уплате в бюджет, определенной как разница между исчисленной суммой налога и суммами авансовых платежей по налогу, подлежащих уплате в течение налогового периода </a:t>
            </a:r>
          </a:p>
          <a:p>
            <a:pPr marL="285750" indent="-285750" algn="just" defTabSz="909138">
              <a:buFont typeface="Wingdings" panose="05000000000000000000" pitchFamily="2" charset="2"/>
              <a:buChar char="ü"/>
            </a:pPr>
            <a:r>
              <a:rPr lang="ru-RU" sz="1500" b="1" dirty="0">
                <a:latin typeface="Arial Narrow" pitchFamily="34" charset="0"/>
              </a:rPr>
              <a:t>за </a:t>
            </a:r>
            <a:r>
              <a:rPr lang="en-US" sz="1500" b="1" dirty="0">
                <a:latin typeface="Arial Narrow" pitchFamily="34" charset="0"/>
              </a:rPr>
              <a:t>I</a:t>
            </a:r>
            <a:r>
              <a:rPr lang="ru-RU" sz="1500" b="1" dirty="0">
                <a:latin typeface="Arial Narrow" pitchFamily="34" charset="0"/>
              </a:rPr>
              <a:t> квартал – не позднее 25.04, за </a:t>
            </a:r>
            <a:r>
              <a:rPr lang="en-US" sz="1500" b="1" dirty="0">
                <a:latin typeface="Arial Narrow" pitchFamily="34" charset="0"/>
              </a:rPr>
              <a:t>II</a:t>
            </a:r>
            <a:r>
              <a:rPr lang="ru-RU" sz="1500" b="1" dirty="0">
                <a:latin typeface="Arial Narrow" pitchFamily="34" charset="0"/>
              </a:rPr>
              <a:t> квартал – не позднее 25.07, за </a:t>
            </a:r>
            <a:r>
              <a:rPr lang="en-US" sz="1500" b="1" dirty="0">
                <a:latin typeface="Arial Narrow" pitchFamily="34" charset="0"/>
              </a:rPr>
              <a:t>III </a:t>
            </a:r>
            <a:r>
              <a:rPr lang="ru-RU" sz="1500" b="1" dirty="0">
                <a:latin typeface="Arial Narrow" pitchFamily="34" charset="0"/>
              </a:rPr>
              <a:t>квартал – не позднее 25.10 и за год </a:t>
            </a:r>
            <a:r>
              <a:rPr lang="ru-RU" sz="1500" b="1" dirty="0" smtClean="0">
                <a:latin typeface="Arial Narrow" pitchFamily="34" charset="0"/>
              </a:rPr>
              <a:t>– не позднее 25.02</a:t>
            </a:r>
            <a:r>
              <a:rPr lang="ru-RU" sz="1500" b="1" dirty="0">
                <a:latin typeface="Arial Narrow" pitchFamily="34" charset="0"/>
              </a:rPr>
              <a:t>. года следующего за истекшим налоговым периодом </a:t>
            </a:r>
            <a:endParaRPr lang="ru-RU" sz="1500" b="1" dirty="0" smtClean="0">
              <a:latin typeface="Arial Narrow" pitchFamily="34" charset="0"/>
            </a:endParaRPr>
          </a:p>
          <a:p>
            <a:pPr marL="285750" indent="-285750" algn="just" defTabSz="909138">
              <a:buFont typeface="Wingdings" panose="05000000000000000000" pitchFamily="2" charset="2"/>
              <a:buChar char="ü"/>
            </a:pPr>
            <a:endParaRPr lang="ru-RU" sz="1500" b="1" dirty="0" smtClean="0">
              <a:latin typeface="Arial Narrow" pitchFamily="34" charset="0"/>
            </a:endParaRPr>
          </a:p>
        </p:txBody>
      </p:sp>
      <p:sp>
        <p:nvSpPr>
          <p:cNvPr id="30" name="Rectangle: Rounded Corners 10">
            <a:extLst>
              <a:ext uri="{FF2B5EF4-FFF2-40B4-BE49-F238E27FC236}">
                <a16:creationId xmlns="" xmlns:a16="http://schemas.microsoft.com/office/drawing/2014/main" id="{1B9D5B92-9DAE-4437-BB26-7F7DA5EB5566}"/>
              </a:ext>
            </a:extLst>
          </p:cNvPr>
          <p:cNvSpPr/>
          <p:nvPr/>
        </p:nvSpPr>
        <p:spPr>
          <a:xfrm>
            <a:off x="6383238" y="2365335"/>
            <a:ext cx="5472608" cy="2288594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90550" y="1359532"/>
            <a:ext cx="2851504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90550" y="1359532"/>
            <a:ext cx="0" cy="393144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90550" y="5308299"/>
            <a:ext cx="2086844" cy="0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6700472" y="2563673"/>
            <a:ext cx="4838140" cy="1927544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ffectLst/>
        </p:spPr>
        <p:txBody>
          <a:bodyPr wrap="square" lIns="80102" tIns="40051" rIns="80102" bIns="4005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defTabSz="909138">
              <a:buFont typeface="Wingdings" panose="05000000000000000000" pitchFamily="2" charset="2"/>
              <a:buChar char="ü"/>
            </a:pPr>
            <a:r>
              <a:rPr lang="ru-RU" sz="1500" b="1" u="sng" dirty="0" smtClean="0">
                <a:latin typeface="Arial Narrow" pitchFamily="34" charset="0"/>
              </a:rPr>
              <a:t>за 2022 год</a:t>
            </a:r>
            <a:r>
              <a:rPr lang="ru-RU" sz="1500" b="1" dirty="0" smtClean="0">
                <a:latin typeface="Arial Narrow" pitchFamily="34" charset="0"/>
              </a:rPr>
              <a:t> в случае, если организацией в 2022 году произведена уплата налогов в полном объеме за налоговый период 2022 года</a:t>
            </a:r>
          </a:p>
          <a:p>
            <a:pPr marL="285750" indent="-285750" algn="just" defTabSz="909138">
              <a:buFont typeface="Wingdings" panose="05000000000000000000" pitchFamily="2" charset="2"/>
              <a:buChar char="ü"/>
            </a:pPr>
            <a:r>
              <a:rPr lang="ru-RU" sz="1500" b="1" u="sng" dirty="0" smtClean="0">
                <a:latin typeface="Arial Narrow" pitchFamily="34" charset="0"/>
              </a:rPr>
              <a:t>за </a:t>
            </a:r>
            <a:r>
              <a:rPr lang="en-US" sz="1500" b="1" u="sng" dirty="0">
                <a:latin typeface="Arial Narrow" pitchFamily="34" charset="0"/>
              </a:rPr>
              <a:t>I</a:t>
            </a:r>
            <a:r>
              <a:rPr lang="ru-RU" sz="1500" b="1" u="sng" dirty="0">
                <a:latin typeface="Arial Narrow" pitchFamily="34" charset="0"/>
              </a:rPr>
              <a:t>, </a:t>
            </a:r>
            <a:r>
              <a:rPr lang="en-US" sz="1500" b="1" u="sng" dirty="0">
                <a:latin typeface="Arial Narrow" pitchFamily="34" charset="0"/>
              </a:rPr>
              <a:t>II</a:t>
            </a:r>
            <a:r>
              <a:rPr lang="ru-RU" sz="1500" b="1" u="sng" dirty="0">
                <a:latin typeface="Arial Narrow" pitchFamily="34" charset="0"/>
              </a:rPr>
              <a:t>, </a:t>
            </a:r>
            <a:r>
              <a:rPr lang="en-US" sz="1500" b="1" u="sng" dirty="0">
                <a:latin typeface="Arial Narrow" pitchFamily="34" charset="0"/>
              </a:rPr>
              <a:t>III </a:t>
            </a:r>
            <a:r>
              <a:rPr lang="ru-RU" sz="1500" b="1" u="sng" dirty="0" smtClean="0">
                <a:latin typeface="Arial Narrow" pitchFamily="34" charset="0"/>
              </a:rPr>
              <a:t> кварталы</a:t>
            </a:r>
            <a:r>
              <a:rPr lang="ru-RU" sz="1500" b="1" dirty="0" smtClean="0">
                <a:latin typeface="Arial Narrow" pitchFamily="34" charset="0"/>
              </a:rPr>
              <a:t> при условии, если организация освобождена от уплаты авансовых платежей по налогу </a:t>
            </a:r>
          </a:p>
          <a:p>
            <a:pPr marL="285750" indent="-285750" algn="just" defTabSz="909138">
              <a:buFont typeface="Wingdings" panose="05000000000000000000" pitchFamily="2" charset="2"/>
              <a:buChar char="ü"/>
            </a:pPr>
            <a:r>
              <a:rPr lang="ru-RU" sz="1500" b="1" dirty="0">
                <a:latin typeface="Arial Narrow" pitchFamily="34" charset="0"/>
              </a:rPr>
              <a:t>е</a:t>
            </a:r>
            <a:r>
              <a:rPr lang="ru-RU" sz="1500" b="1" dirty="0" smtClean="0">
                <a:latin typeface="Arial Narrow" pitchFamily="34" charset="0"/>
              </a:rPr>
              <a:t>сли в 2023 году (переходный период) налогоплательщик резервирует сумму налога в виде распоряжений на перевод денежных средств  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2277394" y="5013970"/>
            <a:ext cx="8424936" cy="773382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  <a:effectLst/>
        </p:spPr>
        <p:txBody>
          <a:bodyPr wrap="square" lIns="80102" tIns="40051" rIns="80102" bIns="4005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09138"/>
            <a:r>
              <a:rPr lang="ru-RU" sz="1500" b="1" u="sng" dirty="0" smtClean="0">
                <a:solidFill>
                  <a:srgbClr val="EAEAEA">
                    <a:lumMod val="10000"/>
                  </a:srgbClr>
                </a:solidFill>
                <a:latin typeface="Arial Narrow" pitchFamily="34" charset="0"/>
              </a:rPr>
              <a:t>формирует совокупную обязанность</a:t>
            </a:r>
            <a:r>
              <a:rPr lang="ru-RU" sz="1500" b="1" dirty="0" smtClean="0">
                <a:solidFill>
                  <a:srgbClr val="EAEAEA">
                    <a:lumMod val="10000"/>
                  </a:srgbClr>
                </a:solidFill>
                <a:latin typeface="Arial Narrow" pitchFamily="34" charset="0"/>
              </a:rPr>
              <a:t> на ЕНС по земельному и транспортному налогам до направления </a:t>
            </a:r>
            <a:r>
              <a:rPr lang="ru-RU" sz="1500" b="1" dirty="0" smtClean="0">
                <a:solidFill>
                  <a:srgbClr val="0070C0"/>
                </a:solidFill>
                <a:latin typeface="Arial Narrow" pitchFamily="34" charset="0"/>
              </a:rPr>
              <a:t>Сообщения </a:t>
            </a:r>
            <a:r>
              <a:rPr lang="ru-RU" sz="1500" b="1" dirty="0">
                <a:solidFill>
                  <a:srgbClr val="0070C0"/>
                </a:solidFill>
                <a:latin typeface="Arial Narrow" pitchFamily="34" charset="0"/>
              </a:rPr>
              <a:t>об исчисленных налоговым органом суммах </a:t>
            </a:r>
            <a:r>
              <a:rPr lang="ru-RU" sz="1500" b="1" dirty="0" smtClean="0">
                <a:solidFill>
                  <a:srgbClr val="0070C0"/>
                </a:solidFill>
                <a:latin typeface="Arial Narrow" pitchFamily="34" charset="0"/>
              </a:rPr>
              <a:t>земельного и </a:t>
            </a:r>
            <a:r>
              <a:rPr lang="ru-RU" sz="1500" b="1" smtClean="0">
                <a:solidFill>
                  <a:srgbClr val="0070C0"/>
                </a:solidFill>
                <a:latin typeface="Arial Narrow" pitchFamily="34" charset="0"/>
              </a:rPr>
              <a:t>транспортного налогов</a:t>
            </a:r>
            <a:endParaRPr lang="ru-RU" sz="1500" b="1" dirty="0">
              <a:solidFill>
                <a:srgbClr val="0070C0"/>
              </a:solidFill>
            </a:endParaRPr>
          </a:p>
          <a:p>
            <a:pPr algn="ctr" defTabSz="909138"/>
            <a:r>
              <a:rPr lang="ru-RU" sz="1500" b="1" dirty="0" smtClean="0">
                <a:solidFill>
                  <a:srgbClr val="EAEAEA">
                    <a:lumMod val="10000"/>
                  </a:srgbClr>
                </a:solidFill>
                <a:latin typeface="Arial Narrow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55007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/>
        </p:nvSpPr>
        <p:spPr>
          <a:xfrm>
            <a:off x="1" y="-17773"/>
            <a:ext cx="12190412" cy="68773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45715" y="3"/>
            <a:ext cx="3570270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 defTabSz="1234948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910069" y="-1"/>
            <a:ext cx="2664857" cy="7747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ОБ АКТУАЛЬНЫХ ВОПРОСАХ ВЗАИМОДЕЙСТВИЯ С НАЛОГОПЛАТЕЛЬЩИКАМИ </a:t>
            </a:r>
          </a:p>
          <a:p>
            <a:pPr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В УСЛОВИЯХ ПРИМЕНЕНИЯ ЕДИНОГО НАЛОГОВОГО СЧЕТА 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="" xmlns:a16="http://schemas.microsoft.com/office/drawing/2014/main" id="{F02B7901-3870-49DC-AA5E-49396413A882}"/>
              </a:ext>
            </a:extLst>
          </p:cNvPr>
          <p:cNvSpPr/>
          <p:nvPr/>
        </p:nvSpPr>
        <p:spPr>
          <a:xfrm>
            <a:off x="3615986" y="2116"/>
            <a:ext cx="8580843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ИНФОРМАЦИОННОЕ ОБСЛУЖИВАНИЕ НАЛОГОПЛАТЕЛЬЩИКОВ</a:t>
            </a:r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7" name="Схема 36">
            <a:extLst>
              <a:ext uri="{FF2B5EF4-FFF2-40B4-BE49-F238E27FC236}">
                <a16:creationId xmlns="" xmlns:a16="http://schemas.microsoft.com/office/drawing/2014/main" id="{E30768D4-2EE5-4A20-9D5A-20A9961807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1954502"/>
              </p:ext>
            </p:extLst>
          </p:nvPr>
        </p:nvGraphicFramePr>
        <p:xfrm>
          <a:off x="455835" y="854456"/>
          <a:ext cx="6365778" cy="5274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6" name="Заголовок 2">
            <a:extLst>
              <a:ext uri="{FF2B5EF4-FFF2-40B4-BE49-F238E27FC236}">
                <a16:creationId xmlns="" xmlns:a16="http://schemas.microsoft.com/office/drawing/2014/main" id="{CCA6ED5F-515C-42DA-86A8-83C930708422}"/>
              </a:ext>
            </a:extLst>
          </p:cNvPr>
          <p:cNvSpPr txBox="1">
            <a:spLocks/>
          </p:cNvSpPr>
          <p:nvPr/>
        </p:nvSpPr>
        <p:spPr bwMode="auto">
          <a:xfrm>
            <a:off x="22858" y="6011591"/>
            <a:ext cx="6309113" cy="69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3807" rIns="0" bIns="4380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1230109">
              <a:defRPr/>
            </a:pPr>
            <a:r>
              <a:rPr lang="ru-RU" alt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Форма заявлений (КНД 114237)</a:t>
            </a:r>
            <a:endParaRPr lang="ru-RU" altLang="ru-RU" sz="18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algn="ctr" defTabSz="1230109">
              <a:defRPr/>
            </a:pPr>
            <a:r>
              <a:rPr lang="ru-RU" altLang="ru-RU" sz="18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приказ ФНС России от 14.11.2022 № ЕД-7-19/1086@</a:t>
            </a:r>
            <a:endParaRPr lang="ru-RU" altLang="ru-RU" sz="1800" cap="all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</p:txBody>
      </p:sp>
      <p:sp>
        <p:nvSpPr>
          <p:cNvPr id="47" name="Кольцо 56">
            <a:extLst>
              <a:ext uri="{FF2B5EF4-FFF2-40B4-BE49-F238E27FC236}">
                <a16:creationId xmlns="" xmlns:a16="http://schemas.microsoft.com/office/drawing/2014/main" id="{AD03DFD1-ABDF-43C6-B13C-D365A646A6B4}"/>
              </a:ext>
            </a:extLst>
          </p:cNvPr>
          <p:cNvSpPr/>
          <p:nvPr/>
        </p:nvSpPr>
        <p:spPr>
          <a:xfrm>
            <a:off x="8623186" y="1485578"/>
            <a:ext cx="2751385" cy="2635381"/>
          </a:xfrm>
          <a:prstGeom prst="donu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91" tIns="43845" rIns="87691" bIns="43845" anchor="ctr"/>
          <a:lstStyle/>
          <a:p>
            <a:pPr algn="ctr">
              <a:defRPr/>
            </a:pPr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2EB4DE1B-C6C2-4F8B-873D-8541842F7ACE}"/>
              </a:ext>
            </a:extLst>
          </p:cNvPr>
          <p:cNvSpPr/>
          <p:nvPr/>
        </p:nvSpPr>
        <p:spPr>
          <a:xfrm>
            <a:off x="9021520" y="1867164"/>
            <a:ext cx="1954716" cy="187220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91" tIns="43845" rIns="87691" bIns="43845" anchor="ctr"/>
          <a:lstStyle/>
          <a:p>
            <a:pPr algn="ctr">
              <a:defRPr/>
            </a:pPr>
            <a:r>
              <a:rPr lang="ru-RU" sz="2000" dirty="0"/>
              <a:t>всего поступило </a:t>
            </a:r>
          </a:p>
          <a:p>
            <a:pPr algn="ctr">
              <a:defRPr/>
            </a:pPr>
            <a:r>
              <a:rPr lang="ru-RU" sz="2000" b="1" dirty="0"/>
              <a:t>96 566</a:t>
            </a:r>
            <a:r>
              <a:rPr lang="ru-RU" sz="2000" dirty="0"/>
              <a:t> запроса </a:t>
            </a:r>
          </a:p>
        </p:txBody>
      </p:sp>
      <p:sp>
        <p:nvSpPr>
          <p:cNvPr id="49" name="Заголовок 2">
            <a:extLst>
              <a:ext uri="{FF2B5EF4-FFF2-40B4-BE49-F238E27FC236}">
                <a16:creationId xmlns="" xmlns:a16="http://schemas.microsoft.com/office/drawing/2014/main" id="{C43DA1AA-2658-465B-93EF-9261D1452354}"/>
              </a:ext>
            </a:extLst>
          </p:cNvPr>
          <p:cNvSpPr txBox="1">
            <a:spLocks/>
          </p:cNvSpPr>
          <p:nvPr/>
        </p:nvSpPr>
        <p:spPr bwMode="auto">
          <a:xfrm>
            <a:off x="7290785" y="4356305"/>
            <a:ext cx="4494754" cy="234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3807" rIns="0" bIns="4380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 kern="1200">
                <a:solidFill>
                  <a:srgbClr val="104E7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76245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5248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428733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904978" algn="l" rtl="0" fontAlgn="base">
              <a:spcBef>
                <a:spcPct val="0"/>
              </a:spcBef>
              <a:spcAft>
                <a:spcPct val="0"/>
              </a:spcAft>
              <a:defRPr sz="3336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230109">
              <a:defRPr/>
            </a:pPr>
            <a:r>
              <a:rPr lang="ru-RU" altLang="ru-RU" sz="2000" cap="all" dirty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Особенности:</a:t>
            </a:r>
            <a:endParaRPr lang="en-US" altLang="ru-RU" sz="2000" cap="all" dirty="0">
              <a:solidFill>
                <a:schemeClr val="tx1"/>
              </a:solidFill>
              <a:latin typeface="Arial Narrow" panose="020B0606020202030204" pitchFamily="34" charset="0"/>
              <a:cs typeface="+mj-cs"/>
            </a:endParaRPr>
          </a:p>
          <a:p>
            <a:pPr defTabSz="1230109">
              <a:defRPr/>
            </a:pPr>
            <a:endParaRPr lang="ru-RU" altLang="ru-RU" sz="1600" cap="all" dirty="0">
              <a:solidFill>
                <a:schemeClr val="tx1"/>
              </a:solidFill>
              <a:latin typeface="Arial Narrow" panose="020B0606020202030204" pitchFamily="34" charset="0"/>
              <a:cs typeface="+mj-cs"/>
            </a:endParaRPr>
          </a:p>
          <a:p>
            <a:pPr marL="285750" indent="-285750" defTabSz="1230109">
              <a:buFont typeface="Arial" panose="020B0604020202020204" pitchFamily="34" charset="0"/>
              <a:buChar char="•"/>
              <a:defRPr/>
            </a:pPr>
            <a:r>
              <a:rPr lang="ru-RU" altLang="ru-RU" sz="1600" cap="all" dirty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утратили актуальность</a:t>
            </a:r>
            <a:r>
              <a:rPr lang="ru-RU" altLang="ru-RU" sz="1600" cap="al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: справка о состоянии расчетов и акт сверки</a:t>
            </a:r>
          </a:p>
          <a:p>
            <a:pPr marL="285750" indent="-285750" defTabSz="1230109">
              <a:buFont typeface="Arial" panose="020B0604020202020204" pitchFamily="34" charset="0"/>
              <a:buChar char="•"/>
              <a:defRPr/>
            </a:pPr>
            <a:endParaRPr lang="en-US" altLang="ru-RU" sz="1600" cap="all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  <a:p>
            <a:pPr marL="285750" indent="-285750" defTabSz="1230109">
              <a:buFont typeface="Arial" panose="020B0604020202020204" pitchFamily="34" charset="0"/>
              <a:buChar char="•"/>
              <a:defRPr/>
            </a:pPr>
            <a:r>
              <a:rPr lang="ru-RU" altLang="ru-RU" sz="1600" cap="all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+mj-cs"/>
              </a:rPr>
              <a:t>справки формируются не на конкретную дату (как ранее), а </a:t>
            </a:r>
            <a:r>
              <a:rPr lang="ru-RU" altLang="ru-RU" sz="1600" cap="all" dirty="0">
                <a:solidFill>
                  <a:schemeClr val="tx1"/>
                </a:solidFill>
                <a:latin typeface="Arial Narrow" panose="020B0606020202030204" pitchFamily="34" charset="0"/>
                <a:cs typeface="+mj-cs"/>
              </a:rPr>
              <a:t>на дату формирования справки</a:t>
            </a:r>
          </a:p>
          <a:p>
            <a:pPr algn="ctr" defTabSz="1230109">
              <a:defRPr/>
            </a:pPr>
            <a:endParaRPr lang="ru-RU" altLang="ru-RU" sz="1600" cap="all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  <a:p>
            <a:pPr algn="ctr" defTabSz="1230109">
              <a:defRPr/>
            </a:pPr>
            <a:endParaRPr lang="ru-RU" altLang="ru-RU" sz="1600" cap="all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+mj-cs"/>
            </a:endParaRPr>
          </a:p>
        </p:txBody>
      </p:sp>
      <p:pic>
        <p:nvPicPr>
          <p:cNvPr id="5" name="Рисунок 4" descr="Запрещено">
            <a:extLst>
              <a:ext uri="{FF2B5EF4-FFF2-40B4-BE49-F238E27FC236}">
                <a16:creationId xmlns="" xmlns:a16="http://schemas.microsoft.com/office/drawing/2014/main" id="{525C20AF-F746-4EAB-BD46-8AC73A0B62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6654" y="3717826"/>
            <a:ext cx="792088" cy="792088"/>
          </a:xfrm>
          <a:prstGeom prst="rect">
            <a:avLst/>
          </a:prstGeom>
        </p:spPr>
      </p:pic>
      <p:pic>
        <p:nvPicPr>
          <p:cNvPr id="50" name="Рисунок 49" descr="Запрещено">
            <a:extLst>
              <a:ext uri="{FF2B5EF4-FFF2-40B4-BE49-F238E27FC236}">
                <a16:creationId xmlns="" xmlns:a16="http://schemas.microsoft.com/office/drawing/2014/main" id="{7D5A600E-F968-4F23-ACCA-E1AB366486A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2598" y="4869954"/>
            <a:ext cx="864096" cy="864096"/>
          </a:xfrm>
          <a:prstGeom prst="rect">
            <a:avLst/>
          </a:prstGeom>
        </p:spPr>
      </p:pic>
      <p:pic>
        <p:nvPicPr>
          <p:cNvPr id="51" name="Рисунок 50" descr="Маркеры-галочки">
            <a:extLst>
              <a:ext uri="{FF2B5EF4-FFF2-40B4-BE49-F238E27FC236}">
                <a16:creationId xmlns="" xmlns:a16="http://schemas.microsoft.com/office/drawing/2014/main" id="{445A9C63-9403-4A54-9364-E5BB7DA4440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21687" y="2524607"/>
            <a:ext cx="697055" cy="697055"/>
          </a:xfrm>
          <a:prstGeom prst="rect">
            <a:avLst/>
          </a:prstGeom>
        </p:spPr>
      </p:pic>
      <p:pic>
        <p:nvPicPr>
          <p:cNvPr id="52" name="Рисунок 51" descr="Маркеры-галочки">
            <a:extLst>
              <a:ext uri="{FF2B5EF4-FFF2-40B4-BE49-F238E27FC236}">
                <a16:creationId xmlns="" xmlns:a16="http://schemas.microsoft.com/office/drawing/2014/main" id="{72AC3A78-BFB6-4EE5-B31E-6C0AEAE2EE2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5285" y="1300681"/>
            <a:ext cx="697056" cy="697056"/>
          </a:xfrm>
          <a:prstGeom prst="rect">
            <a:avLst/>
          </a:prstGeom>
        </p:spPr>
      </p:pic>
      <p:sp>
        <p:nvSpPr>
          <p:cNvPr id="54" name="Равнобедренный треугольник 53">
            <a:extLst>
              <a:ext uri="{FF2B5EF4-FFF2-40B4-BE49-F238E27FC236}">
                <a16:creationId xmlns="" xmlns:a16="http://schemas.microsoft.com/office/drawing/2014/main" id="{83F5718A-F512-43E7-A045-9B24B2396358}"/>
              </a:ext>
            </a:extLst>
          </p:cNvPr>
          <p:cNvSpPr/>
          <p:nvPr/>
        </p:nvSpPr>
        <p:spPr>
          <a:xfrm rot="6883857">
            <a:off x="8343941" y="1751393"/>
            <a:ext cx="533858" cy="508747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91" tIns="43845" rIns="87691" bIns="4384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="" xmlns:a16="http://schemas.microsoft.com/office/drawing/2014/main" id="{1F37248C-B688-494E-A31B-CD281DCF43E7}"/>
              </a:ext>
            </a:extLst>
          </p:cNvPr>
          <p:cNvSpPr/>
          <p:nvPr/>
        </p:nvSpPr>
        <p:spPr>
          <a:xfrm rot="4966998">
            <a:off x="8126499" y="2746439"/>
            <a:ext cx="533858" cy="508747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91" tIns="43845" rIns="87691" bIns="43845"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477ADC83-E124-42FF-818E-F079AB2A7BBC}"/>
              </a:ext>
            </a:extLst>
          </p:cNvPr>
          <p:cNvCxnSpPr>
            <a:cxnSpLocks/>
            <a:endCxn id="54" idx="3"/>
          </p:cNvCxnSpPr>
          <p:nvPr/>
        </p:nvCxnSpPr>
        <p:spPr>
          <a:xfrm>
            <a:off x="6754650" y="1262173"/>
            <a:ext cx="1625177" cy="637174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="" xmlns:a16="http://schemas.microsoft.com/office/drawing/2014/main" id="{66E9250F-72D0-47D4-80AF-FE0D604E2A20}"/>
              </a:ext>
            </a:extLst>
          </p:cNvPr>
          <p:cNvCxnSpPr>
            <a:cxnSpLocks/>
            <a:endCxn id="55" idx="3"/>
          </p:cNvCxnSpPr>
          <p:nvPr/>
        </p:nvCxnSpPr>
        <p:spPr>
          <a:xfrm flipV="1">
            <a:off x="6754650" y="3032768"/>
            <a:ext cx="1386420" cy="108994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0A747F0-EB4A-41DA-AC88-5DCAF5F824DE}"/>
              </a:ext>
            </a:extLst>
          </p:cNvPr>
          <p:cNvSpPr txBox="1"/>
          <p:nvPr/>
        </p:nvSpPr>
        <p:spPr>
          <a:xfrm>
            <a:off x="7036529" y="1604714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20 009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BE19271-9595-46D4-8C38-D47B8B9DF60E}"/>
              </a:ext>
            </a:extLst>
          </p:cNvPr>
          <p:cNvSpPr txBox="1"/>
          <p:nvPr/>
        </p:nvSpPr>
        <p:spPr>
          <a:xfrm>
            <a:off x="6947837" y="274608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76 557 </a:t>
            </a:r>
          </a:p>
        </p:txBody>
      </p:sp>
    </p:spTree>
    <p:extLst>
      <p:ext uri="{BB962C8B-B14F-4D97-AF65-F5344CB8AC3E}">
        <p14:creationId xmlns:p14="http://schemas.microsoft.com/office/powerpoint/2010/main" val="2328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/>
        </p:nvSpPr>
        <p:spPr>
          <a:xfrm>
            <a:off x="1" y="-17773"/>
            <a:ext cx="12190412" cy="68773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45715" y="3"/>
            <a:ext cx="3570270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 defTabSz="1234948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910069" y="-1"/>
            <a:ext cx="2664857" cy="7747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ОБ АКТУАЛЬНЫХ ВОПРОСАХ ВЗАИМОДЕЙСТВИЯ С НАЛОГОПЛАТЕЛЬЩИКАМИ </a:t>
            </a:r>
          </a:p>
          <a:p>
            <a:pPr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В УСЛОВИЯХ ПРИМЕНЕНИЯ ЕДИНОГО НАЛОГОВОГО СЧЕТА 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="" xmlns:a16="http://schemas.microsoft.com/office/drawing/2014/main" id="{F02B7901-3870-49DC-AA5E-49396413A882}"/>
              </a:ext>
            </a:extLst>
          </p:cNvPr>
          <p:cNvSpPr/>
          <p:nvPr/>
        </p:nvSpPr>
        <p:spPr>
          <a:xfrm>
            <a:off x="3615986" y="2116"/>
            <a:ext cx="8580843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СПОСОБЫ ОБРАЩЕНИЯ ПО ВОПРОСАМ ЕДИНОГО НАЛОГОВОГО СЧЕТА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D039248-A68C-4009-A147-903C2A161FDE}"/>
              </a:ext>
            </a:extLst>
          </p:cNvPr>
          <p:cNvSpPr/>
          <p:nvPr/>
        </p:nvSpPr>
        <p:spPr>
          <a:xfrm>
            <a:off x="123650" y="3238147"/>
            <a:ext cx="6092825" cy="46339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337820" algn="l"/>
                <a:tab pos="99568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3E14CA64-FC13-4CE9-9886-67891F0A57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2216627"/>
              </p:ext>
            </p:extLst>
          </p:nvPr>
        </p:nvGraphicFramePr>
        <p:xfrm>
          <a:off x="262558" y="1125538"/>
          <a:ext cx="741764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AF44DC3-4D05-43FB-A8AD-EDBBD48C925B}"/>
              </a:ext>
            </a:extLst>
          </p:cNvPr>
          <p:cNvSpPr/>
          <p:nvPr/>
        </p:nvSpPr>
        <p:spPr>
          <a:xfrm>
            <a:off x="7103318" y="1341562"/>
            <a:ext cx="4752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Официальный сайт ФНС России</a:t>
            </a:r>
          </a:p>
          <a:p>
            <a:pPr lvl="0"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NALOG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GOV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RU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24DF0B6-833C-4863-881A-7FBAC921C5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577" y="2709714"/>
            <a:ext cx="2534010" cy="253401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Телефонная трубка">
            <a:extLst>
              <a:ext uri="{FF2B5EF4-FFF2-40B4-BE49-F238E27FC236}">
                <a16:creationId xmlns="" xmlns:a16="http://schemas.microsoft.com/office/drawing/2014/main" id="{731FDD84-1D15-473A-824F-ABCC836E7C5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16293" y="1329973"/>
            <a:ext cx="914400" cy="914400"/>
          </a:xfrm>
          <a:prstGeom prst="rect">
            <a:avLst/>
          </a:prstGeom>
        </p:spPr>
      </p:pic>
      <p:pic>
        <p:nvPicPr>
          <p:cNvPr id="15" name="Рисунок 14" descr="Центр обработки вызовов">
            <a:extLst>
              <a:ext uri="{FF2B5EF4-FFF2-40B4-BE49-F238E27FC236}">
                <a16:creationId xmlns="" xmlns:a16="http://schemas.microsoft.com/office/drawing/2014/main" id="{48187D7F-D405-4105-9E0F-0316F82C780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89474" y="1267443"/>
            <a:ext cx="914400" cy="914400"/>
          </a:xfrm>
          <a:prstGeom prst="rect">
            <a:avLst/>
          </a:prstGeom>
        </p:spPr>
      </p:pic>
      <p:pic>
        <p:nvPicPr>
          <p:cNvPr id="18" name="Рисунок 17" descr="Собрание">
            <a:extLst>
              <a:ext uri="{FF2B5EF4-FFF2-40B4-BE49-F238E27FC236}">
                <a16:creationId xmlns="" xmlns:a16="http://schemas.microsoft.com/office/drawing/2014/main" id="{417C321C-FAE7-481F-B45C-7470C960464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16293" y="5214078"/>
            <a:ext cx="914400" cy="914400"/>
          </a:xfrm>
          <a:prstGeom prst="rect">
            <a:avLst/>
          </a:prstGeom>
        </p:spPr>
      </p:pic>
      <p:pic>
        <p:nvPicPr>
          <p:cNvPr id="22" name="Рисунок 21" descr="Интернет">
            <a:extLst>
              <a:ext uri="{FF2B5EF4-FFF2-40B4-BE49-F238E27FC236}">
                <a16:creationId xmlns="" xmlns:a16="http://schemas.microsoft.com/office/drawing/2014/main" id="{250A2419-C8FF-4FE3-A3F7-04B1B110C44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51100" y="535695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/>
        </p:nvSpPr>
        <p:spPr>
          <a:xfrm>
            <a:off x="1" y="-17773"/>
            <a:ext cx="12190412" cy="68773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EABBF177-B906-4130-81D0-CDC9F01E8134}"/>
              </a:ext>
            </a:extLst>
          </p:cNvPr>
          <p:cNvSpPr/>
          <p:nvPr/>
        </p:nvSpPr>
        <p:spPr>
          <a:xfrm>
            <a:off x="45715" y="3"/>
            <a:ext cx="3570270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algn="ctr" defTabSz="1234948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1" y="-17777"/>
            <a:ext cx="45714" cy="792504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77E5FB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2623" tIns="46312" rIns="92623" bIns="46312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23" name="Picture 28" descr="https://img-fotki.yandex.ru/get/5505/200418627.78/0_11df9f_c6cae5c0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2" y="116663"/>
            <a:ext cx="673026" cy="5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910069" y="-1"/>
            <a:ext cx="2664857" cy="7747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indent="0" defTabSz="121917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tabLst>
                <a:tab pos="342900" algn="l"/>
              </a:tabLst>
              <a:defRPr sz="1100" kern="800" spc="-13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609585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 defTabSz="121917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 defTabSz="1219170">
              <a:spcBef>
                <a:spcPct val="20000"/>
              </a:spcBef>
              <a:buFont typeface="Arial" panose="020B0604020202020204" pitchFamily="34" charset="0"/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ОБ АКТУАЛЬНЫХ ВОПРОСАХ ВЗАИМОДЕЙСТВИЯ С НАЛОГОПЛАТЕЛЬЩИКАМИ </a:t>
            </a:r>
          </a:p>
          <a:p>
            <a:pPr defTabSz="1218936"/>
            <a:r>
              <a:rPr lang="ru-RU" sz="1050" dirty="0">
                <a:solidFill>
                  <a:srgbClr val="485068">
                    <a:lumMod val="75000"/>
                  </a:srgbClr>
                </a:solidFill>
                <a:latin typeface="Arial Narrow" panose="020B0606020202030204" pitchFamily="34" charset="0"/>
              </a:rPr>
              <a:t>В УСЛОВИЯХ ПРИМЕНЕНИЯ ЕДИНОГО НАЛОГОВОГО СЧЕТА 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="" xmlns:a16="http://schemas.microsoft.com/office/drawing/2014/main" id="{F02B7901-3870-49DC-AA5E-49396413A882}"/>
              </a:ext>
            </a:extLst>
          </p:cNvPr>
          <p:cNvSpPr/>
          <p:nvPr/>
        </p:nvSpPr>
        <p:spPr>
          <a:xfrm>
            <a:off x="3615986" y="2116"/>
            <a:ext cx="8580843" cy="77472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711">
              <a:defRPr/>
            </a:pP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ОБРАЩЕНИЯ НАЛОГОПЛАТЕЛЬЩИКОВ ПО ТЕМАТИКЕ</a:t>
            </a:r>
          </a:p>
          <a:p>
            <a:pPr algn="ctr" defTabSz="1234711">
              <a:defRPr/>
            </a:pP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ЕДИНОГО НАЛОГОВОГО СЧЕТА</a:t>
            </a:r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57EA0AA-7D62-44B5-A91F-D668BADDFA31}"/>
              </a:ext>
            </a:extLst>
          </p:cNvPr>
          <p:cNvSpPr txBox="1"/>
          <p:nvPr/>
        </p:nvSpPr>
        <p:spPr>
          <a:xfrm>
            <a:off x="3286894" y="1269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9BAD9A7B-C90B-4037-8C8D-DE42CD902497}"/>
              </a:ext>
            </a:extLst>
          </p:cNvPr>
          <p:cNvGrpSpPr/>
          <p:nvPr/>
        </p:nvGrpSpPr>
        <p:grpSpPr>
          <a:xfrm>
            <a:off x="3934966" y="1480538"/>
            <a:ext cx="2088232" cy="2071777"/>
            <a:chOff x="1912587" y="2726169"/>
            <a:chExt cx="2526436" cy="2503825"/>
          </a:xfrm>
        </p:grpSpPr>
        <p:sp>
          <p:nvSpPr>
            <p:cNvPr id="47" name="Кольцо 56">
              <a:extLst>
                <a:ext uri="{FF2B5EF4-FFF2-40B4-BE49-F238E27FC236}">
                  <a16:creationId xmlns="" xmlns:a16="http://schemas.microsoft.com/office/drawing/2014/main" id="{AD03DFD1-ABDF-43C6-B13C-D365A646A6B4}"/>
                </a:ext>
              </a:extLst>
            </p:cNvPr>
            <p:cNvSpPr/>
            <p:nvPr/>
          </p:nvSpPr>
          <p:spPr>
            <a:xfrm>
              <a:off x="1912587" y="2726169"/>
              <a:ext cx="2526436" cy="2503825"/>
            </a:xfrm>
            <a:prstGeom prst="donu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7691" tIns="43845" rIns="87691" bIns="43845" anchor="ctr"/>
            <a:lstStyle/>
            <a:p>
              <a:pPr algn="ctr">
                <a:defRPr/>
              </a:pPr>
              <a:endParaRPr lang="ru-RU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4E24B85C-50B3-406D-993E-29DAFD8DC196}"/>
                </a:ext>
              </a:extLst>
            </p:cNvPr>
            <p:cNvSpPr txBox="1"/>
            <p:nvPr/>
          </p:nvSpPr>
          <p:spPr>
            <a:xfrm>
              <a:off x="2617763" y="3475933"/>
              <a:ext cx="1116084" cy="100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accent5">
                      <a:lumMod val="75000"/>
                    </a:schemeClr>
                  </a:solidFill>
                  <a:latin typeface="Arial Narrow" panose="020B0606020202030204" pitchFamily="34" charset="0"/>
                </a:rPr>
                <a:t>Всего 7688</a:t>
              </a:r>
            </a:p>
          </p:txBody>
        </p:sp>
      </p:grpSp>
      <p:graphicFrame>
        <p:nvGraphicFramePr>
          <p:cNvPr id="26" name="Chart 18">
            <a:extLst>
              <a:ext uri="{FF2B5EF4-FFF2-40B4-BE49-F238E27FC236}">
                <a16:creationId xmlns="" xmlns:a16="http://schemas.microsoft.com/office/drawing/2014/main" id="{E51A4CF7-CAA8-4552-B1C5-41F0F78E47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4869373"/>
              </p:ext>
            </p:extLst>
          </p:nvPr>
        </p:nvGraphicFramePr>
        <p:xfrm>
          <a:off x="263725" y="1701602"/>
          <a:ext cx="5903491" cy="4948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870AC48-A81E-4ED2-95C3-568F4CEDA56D}"/>
              </a:ext>
            </a:extLst>
          </p:cNvPr>
          <p:cNvSpPr txBox="1"/>
          <p:nvPr/>
        </p:nvSpPr>
        <p:spPr>
          <a:xfrm>
            <a:off x="455835" y="1088456"/>
            <a:ext cx="3049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с 1 января 2023 года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072DEB6-B8C5-4BA6-AE39-36D28B733840}"/>
              </a:ext>
            </a:extLst>
          </p:cNvPr>
          <p:cNvSpPr txBox="1"/>
          <p:nvPr/>
        </p:nvSpPr>
        <p:spPr>
          <a:xfrm>
            <a:off x="6643430" y="1131430"/>
            <a:ext cx="5268433" cy="1938992"/>
          </a:xfrm>
          <a:prstGeom prst="rect">
            <a:avLst/>
          </a:prstGeom>
          <a:solidFill>
            <a:schemeClr val="accent5">
              <a:alpha val="27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cs typeface="Calibri" panose="020F0502020204030204" pitchFamily="34" charset="0"/>
              </a:rPr>
              <a:t>ТОП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cs typeface="Calibri" panose="020F0502020204030204" pitchFamily="34" charset="0"/>
              </a:rPr>
              <a:t>вопросов: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cs typeface="Calibri" panose="020F0502020204030204" pitchFamily="34" charset="0"/>
              </a:rPr>
              <a:t>Уведомления: сроки подачи, способ предоставления, порядок заполнения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cs typeface="Calibri" panose="020F0502020204030204" pitchFamily="34" charset="0"/>
              </a:rPr>
              <a:t>Уменьшение суммы УСН и ПСН на величину</a:t>
            </a:r>
            <a:r>
              <a:rPr kumimoji="0" lang="ru-RU" sz="2000" b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cs typeface="Calibri" panose="020F0502020204030204" pitchFamily="34" charset="0"/>
              </a:rPr>
              <a:t> страховых взносов</a:t>
            </a:r>
            <a:endParaRPr kumimoji="0" lang="ru-RU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cs typeface="Calibri" panose="020F0502020204030204" pitchFamily="34" charset="0"/>
              </a:rPr>
              <a:t>Работоспособность сервисов ФНС России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09581CB-C335-4A95-BB26-033330E38276}"/>
              </a:ext>
            </a:extLst>
          </p:cNvPr>
          <p:cNvSpPr/>
          <p:nvPr/>
        </p:nvSpPr>
        <p:spPr>
          <a:xfrm>
            <a:off x="6643430" y="3435224"/>
            <a:ext cx="5268432" cy="7078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Центр «Оперативная помощь по разблокировке счета и вопросы ЕНС»</a:t>
            </a:r>
            <a:endParaRPr lang="ru-RU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Равнобедренный треугольник 31">
            <a:extLst>
              <a:ext uri="{FF2B5EF4-FFF2-40B4-BE49-F238E27FC236}">
                <a16:creationId xmlns="" xmlns:a16="http://schemas.microsoft.com/office/drawing/2014/main" id="{E8167DAF-F6B6-49BD-A276-154331D88D98}"/>
              </a:ext>
            </a:extLst>
          </p:cNvPr>
          <p:cNvSpPr/>
          <p:nvPr/>
        </p:nvSpPr>
        <p:spPr>
          <a:xfrm>
            <a:off x="10683076" y="4069494"/>
            <a:ext cx="1222970" cy="498155"/>
          </a:xfrm>
          <a:prstGeom prst="triangle">
            <a:avLst/>
          </a:prstGeom>
          <a:solidFill>
            <a:srgbClr val="F68D36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91" tIns="43845" rIns="87691" bIns="43845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374</a:t>
            </a:r>
          </a:p>
        </p:txBody>
      </p:sp>
      <p:pic>
        <p:nvPicPr>
          <p:cNvPr id="33" name="Рисунок 32" descr="http://qrcoder.ru/code/?https%3A%2F%2Fwww.nalog.gov.ru%2Frn77%2Fservice%2Funblock%2F%3Fysclid%3Dl9586b23iw58049074&amp;4&amp;0">
            <a:extLst>
              <a:ext uri="{FF2B5EF4-FFF2-40B4-BE49-F238E27FC236}">
                <a16:creationId xmlns="" xmlns:a16="http://schemas.microsoft.com/office/drawing/2014/main" id="{46785415-327B-425D-9A6E-9095A4118EF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430" y="4287322"/>
            <a:ext cx="2183948" cy="218394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8A53E9D-80B7-4F49-A5D6-A6B1A275C2C1}"/>
              </a:ext>
            </a:extLst>
          </p:cNvPr>
          <p:cNvSpPr txBox="1"/>
          <p:nvPr/>
        </p:nvSpPr>
        <p:spPr>
          <a:xfrm>
            <a:off x="9303592" y="4917631"/>
            <a:ext cx="2356570" cy="92333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По всем обращениям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предоставлены исчерпывающие ответы  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6BE0EFEE-20E2-490C-9E31-4E0EC1735A49}"/>
              </a:ext>
            </a:extLst>
          </p:cNvPr>
          <p:cNvCxnSpPr>
            <a:cxnSpLocks/>
          </p:cNvCxnSpPr>
          <p:nvPr/>
        </p:nvCxnSpPr>
        <p:spPr>
          <a:xfrm>
            <a:off x="6311230" y="1088456"/>
            <a:ext cx="0" cy="5365674"/>
          </a:xfrm>
          <a:prstGeom prst="line">
            <a:avLst/>
          </a:prstGeom>
          <a:ln w="12700" cap="flat" cmpd="sng" algn="ctr">
            <a:solidFill>
              <a:schemeClr val="accent5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="" xmlns:a16="http://schemas.microsoft.com/office/drawing/2014/main" id="{3A7A3093-ECE4-43E0-97D0-7CC3834171BF}"/>
              </a:ext>
            </a:extLst>
          </p:cNvPr>
          <p:cNvCxnSpPr>
            <a:cxnSpLocks/>
            <a:stCxn id="10" idx="0"/>
            <a:endCxn id="32" idx="3"/>
          </p:cNvCxnSpPr>
          <p:nvPr/>
        </p:nvCxnSpPr>
        <p:spPr>
          <a:xfrm flipV="1">
            <a:off x="10481877" y="4567649"/>
            <a:ext cx="812684" cy="349982"/>
          </a:xfrm>
          <a:prstGeom prst="line">
            <a:avLst/>
          </a:prstGeom>
          <a:ln w="28575" cap="flat" cmpd="sng" algn="ctr">
            <a:solidFill>
              <a:schemeClr val="accent5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95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FNS">
      <a:dk1>
        <a:srgbClr val="F2F5FB"/>
      </a:dk1>
      <a:lt1>
        <a:srgbClr val="485068"/>
      </a:lt1>
      <a:dk2>
        <a:srgbClr val="1275BC"/>
      </a:dk2>
      <a:lt2>
        <a:srgbClr val="0066B3"/>
      </a:lt2>
      <a:accent1>
        <a:srgbClr val="EF435A"/>
      </a:accent1>
      <a:accent2>
        <a:srgbClr val="F15A22"/>
      </a:accent2>
      <a:accent3>
        <a:srgbClr val="F9A01B"/>
      </a:accent3>
      <a:accent4>
        <a:srgbClr val="39BB9D"/>
      </a:accent4>
      <a:accent5>
        <a:srgbClr val="34AB8F"/>
      </a:accent5>
      <a:accent6>
        <a:srgbClr val="197585"/>
      </a:accent6>
      <a:hlink>
        <a:srgbClr val="44C8F5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25801</TotalTime>
  <Words>1226</Words>
  <Application>Microsoft Office PowerPoint</Application>
  <PresentationFormat>Произвольный</PresentationFormat>
  <Paragraphs>205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Специальное оформление</vt:lpstr>
      <vt:lpstr>2_Тема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Филипенко Айгуль Эльдаровна</dc:creator>
  <cp:lastModifiedBy>Зиновьева Ольга Николаевна</cp:lastModifiedBy>
  <cp:revision>1882</cp:revision>
  <cp:lastPrinted>2023-04-13T06:17:15Z</cp:lastPrinted>
  <dcterms:modified xsi:type="dcterms:W3CDTF">2023-04-17T12:05:28Z</dcterms:modified>
</cp:coreProperties>
</file>