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8" r:id="rId3"/>
    <p:sldId id="374" r:id="rId4"/>
    <p:sldId id="359" r:id="rId5"/>
    <p:sldId id="371" r:id="rId6"/>
    <p:sldId id="383" r:id="rId7"/>
    <p:sldId id="378" r:id="rId8"/>
    <p:sldId id="380" r:id="rId9"/>
    <p:sldId id="269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A8B"/>
    <a:srgbClr val="F72332"/>
    <a:srgbClr val="92A8DA"/>
    <a:srgbClr val="388084"/>
    <a:srgbClr val="F92126"/>
    <a:srgbClr val="96A4A0"/>
    <a:srgbClr val="859591"/>
    <a:srgbClr val="938C87"/>
    <a:srgbClr val="A29378"/>
    <a:srgbClr val="62B8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DA235-4EBE-4A08-AF49-AC55F874CFCC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3F469-2E81-4E91-B9D7-77EC9C335D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156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28EB3-A118-40C4-898F-7276007139A8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53D79-7FCE-4190-8201-33CFE7F6A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8752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>
            <a:spLocks noChangeArrowheads="1"/>
          </p:cNvSpPr>
          <p:nvPr userDrawn="1"/>
        </p:nvSpPr>
        <p:spPr bwMode="auto">
          <a:xfrm>
            <a:off x="239099" y="16459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dirty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51435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7242" userDrawn="1">
          <p15:clr>
            <a:srgbClr val="FBAE40"/>
          </p15:clr>
        </p15:guide>
        <p15:guide id="2" pos="438" userDrawn="1">
          <p15:clr>
            <a:srgbClr val="FBAE40"/>
          </p15:clr>
        </p15:guide>
        <p15:guide id="3" orient="horz" pos="3748" userDrawn="1">
          <p15:clr>
            <a:srgbClr val="FBAE40"/>
          </p15:clr>
        </p15:guide>
        <p15:guide id="4" orient="horz" pos="57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‹#›‹#›‹#›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6FB5D6-6AF1-4BE6-9B51-0F9D0C81058D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3068960"/>
            <a:ext cx="9433048" cy="122413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РЕЖИМ В ЗАКУПКАХ </a:t>
            </a:r>
            <a:b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ЗАКОНУ № 223-ФЗ С 01.01.2025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4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whoosh.wav"/>
          </p:stSnd>
        </p:sndAc>
      </p:transition>
    </mc:Choice>
    <mc:Fallback xmlns="">
      <p:transition spd="slow"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230" y="4943408"/>
            <a:ext cx="1439748" cy="143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49330" y="4157678"/>
            <a:ext cx="11521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38163" algn="l"/>
              </a:tabLst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Внимание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!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применяются к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правоотношениям,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возникшим с 01.01.2025 – извещения должны быть размещены после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01.01.2025 и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распространяются на все закупки, проводимые заказчиком, включая закупки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единственного поставщика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Постановление Правительства РФ от 16.06.2016 № 925 утратит силу.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4541" y="103662"/>
            <a:ext cx="114445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Статьи 3.1 – 4. Закона № 223-ФЗ (в редакции Закона от 08.08.2024 № 318-ФЗ). 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335" y="521422"/>
            <a:ext cx="1141326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общему правилу, товарам, работам, услугам, происходящим из иностранного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государства, предоставляются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равные условия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товаром российского происхождения, работой,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услугой, соответственно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выполняемой, оказываемой российским гражданином или российским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юридическим лицом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исключением случаев установления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Правительством РФ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запрета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товаров (в том числе поставляемых при выполнении закупаемых работ, оказании закупаемых услуг), происходящих из иностранных государств, работ, услуг, соответственно выполняемых, оказываемых иностранными лицами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ограничение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товаров (в том числе поставляемых при выполнении закупаемых работ, оказании закупаемых услуг), происходящих из иностранных государств, работ, услуг, соответственно выполняемых, оказываемых иностранными лицами,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 числе минимальную обязательную долю закупок товаров российского происхождения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преимущества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отношении товаров российского происхождения (в том числе поставляемых при выполнении закупаемых работ, оказании закупаемых услуг), работ, услуг, соответственно выполняемых, оказываемых российскими лицами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случае принятия перечисленных мер, Правительство РФ определяет информацию 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документов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 подтверждают страну происхождения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товара.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681" y="4943409"/>
            <a:ext cx="1926423" cy="143974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200" y="4920445"/>
            <a:ext cx="2304256" cy="1404156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49330" y="44221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5308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227348" y="52683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79376" y="189766"/>
            <a:ext cx="11161240" cy="337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НОВЫХ МЕХАНИЗМОВ</a:t>
            </a:r>
            <a:endParaRPr lang="ru-RU" sz="21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364" y="588297"/>
            <a:ext cx="113772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Правительство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установило: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ЗАПРЕТ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иностранного товара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не допускается заключение договора на поставку такого товара;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не допускается при исполнении договора замена такого товара на происходящий из иностранного государства товар,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отношении которого установлен данный запрет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ОГРАНИЧЕНИЕ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иностранного товара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не допускается заключение договора на поставку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иностранного товара,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подана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заявка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предложением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российского товара и такая заявка соответствует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требованиям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(механизм «второй лишний»);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не допускается при исполнении договора замена товара на происходящий из иностранного государства товар, в отношении которого установлено данное ограничение, если договор предусматривает поставку товара российского происхождения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ПРЕИМУЩЕСТВО</a:t>
            </a:r>
            <a:r>
              <a:rPr lang="ru-RU" sz="16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отношении товара российского происхождения: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при рассмотрении, оценке, сопоставлении заявок на участие в закупке, окончательных предложений осуществляется снижение на 15% ценового предложения, поданного участником закупки, предлагающим к поставке товар только российского происхождения, либо увеличение на 15% ценового предложения этого участника закупки в случае подачи им предложения о размере платы, подлежащей внесению за заключение договора;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6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sz="16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УЧЕТА снижения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либо увеличения ценового </a:t>
            </a:r>
            <a:r>
              <a:rPr lang="ru-RU" sz="16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предложения;</a:t>
            </a:r>
            <a:endParaRPr lang="ru-RU" sz="1600" b="1" u="sng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при исполнении договора допускается замена товара исключительно на товар российского происхождения, если договор предусматривает поставку товара российского происхождения.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227348" y="52683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79376" y="189766"/>
            <a:ext cx="11161240" cy="337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2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 </a:t>
            </a:r>
            <a:r>
              <a:rPr lang="ru-RU" sz="2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364" y="535775"/>
            <a:ext cx="1137726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Правительство РФ установило:</a:t>
            </a:r>
          </a:p>
          <a:p>
            <a:pPr algn="just"/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ЗАПРЕТ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иностранных РАБОТ, УСЛУГ: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не допускается заключение договора на выполнение такой работы, оказание такой услуги с подрядчиком (исполнителем), являющимся иностранным лицом;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не допускается перемена подрядчика (исполнителя) (в случае, если эта перемена допускается гражданским законодательством), с которым заключен указанный договор, на иностранное лицо,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которое зарегистрировано на территории иностранного государства, в отношении которого установлен данный запрет;</a:t>
            </a:r>
          </a:p>
          <a:p>
            <a:pPr algn="just"/>
            <a:endParaRPr lang="ru-RU" sz="1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ОГРАНИЧЕНИЕ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иностранных РАБОТ, УСЛУГ,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выполняемой, оказываемой иностранным лицом: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не допускается заключение договора с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иностранным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лицом, если российским лицом поданы заявка на участие в закупке, окончательное предложение, признанные по результатам их рассмотрения соответствующими требованиям положения о закупке,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извещения, документации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(механизм «второй лишний»);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не допускается перемена подрядчика (исполнителя) (в случае, если эта перемена допускается гражданским законодательством), с которым заключен договор, на иностранное лицо, которое зарегистрировано на территории иностранного государства, в отношении которого установлено данное ограничение, если договор заключен с российским лицом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ПРЕИМУЩЕСТВО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РАБОТ, УСЛУГ,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выполняемых российскими лицами: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при рассмотрении, оценке, сопоставлении заявок осуществляется снижение на 15 % ценового предложения, поданного участником закупки, являющимся российским лицом, либо увеличение на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15 % ценового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 этого участника закупки в случае подачи им предложения о размере платы, подлежащей внесению за заключение с ним договора;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договор заключается </a:t>
            </a:r>
            <a:r>
              <a:rPr lang="ru-RU" sz="16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УЧЕТА снижения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либо увеличения ценового предложения;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перемена подрядчика (исполнителя) (в случае, если эта перемена допускается гражданским законодательством), с которым заключен договор, допускается исключительно на российское лицо, если договор заключен с российским лицом.</a:t>
            </a:r>
          </a:p>
          <a:p>
            <a:pPr algn="just"/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9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227348" y="52683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79376" y="189766"/>
            <a:ext cx="11161240" cy="337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НОВОВВЕДЕНИЯ</a:t>
            </a:r>
            <a:endParaRPr lang="ru-RU" sz="21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549893"/>
            <a:ext cx="1170129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Проектом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РФ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мерах по применению национального режима при осуществлении закупок товаров, работ, услуг для обеспечения государственных и муниципальных нужд, закупок товаров, работ, услуг отдельными видами юридических лиц, об изменении и признании утратившими силу некоторых актов Правительства Российской Федерации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вводится: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товаров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 числе поставляемых при выполнении закупаемых работ, оказании закупаемых услуг), происходящих из иностранных государств, работ, услуг, соответственно выполняемых, оказываемых иностранными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лицами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Перечню согласно приложению №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(151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позиция, включая 5 видов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ограничение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закупок товаров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 числе поставляемых при выполнении закупаемых работ, оказании закупаемых услуг), происходящих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иностранных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государств, работ, услуг, соответственно выполняемых, оказываемых иностранными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лицами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Перечню согласно приложению №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465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позиций – только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товары).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600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Преимущество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российским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товарам, работам,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услугам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предоставляется, если они не включены в первый и второй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перечни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есть допущенная заявка с российским товаром и допущенная с иностранным товаром .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Проект размещен на сайте Минфина и будет принят с возможными незначительными корректировками до 01.01.2025.  </a:t>
            </a:r>
            <a:r>
              <a:rPr lang="ru-RU" sz="16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6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fin.gov.ru/ru/perfomance/contracts/norm-setting?id_57=308523-proekt_postanovleniya_pravitelstva_rossiiskoi_federatsii_o_merakh_po_predostavleniyu_natsionalnogo_rezhima_pri_osushchestvlenii_zakupok_tovarov_rabot_uslug_dlya_obespecheniya_gosudarstvennykh_i_munitsipalnykh_nuzhd_zakupok_tovarov_rabot_uslug_otdelnymi_vidami_yuridicheskikh_lits_ob_izmenenii_i_priznanii_utrativshimi_silu_nekotorykh_aktov_pravitelstva_rossiiskoi_federatsii</a:t>
            </a:r>
            <a:r>
              <a:rPr lang="ru-RU" sz="16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000" dirty="0" smtClean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227348" y="52683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79376" y="189766"/>
            <a:ext cx="11161240" cy="337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НОВОВВЕДЕНИЯ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549893"/>
            <a:ext cx="117012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Проектом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РФ «О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мерах по применению национального режима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осуществлении закупок товаров, работ, услуг для обеспечения государственных и муниципальных нужд, закупок товаров, работ, услуг отдельными видами юридических лиц, об изменении и признании утратившими силу некоторых актов Правительства Российской Федерации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кроме прочего предлагается установить: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информацию и документы, подтверждающие страну происхождения;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случаи, при которых возможно объединение в одной закупке товаров, работ, услуг из Перечня № 1 и товаров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Перечня № 2, случаи, когда различные позиции Перечня № 1 и Перечня № 2 не могут быть включены в предмет одного договора (одного лота), случаи, при наступлении которых запреты и ограничения могут не применяться при осуществлении закупок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требования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форме и содержанию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отчёта об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объеме российских товаров, работ и услуг, порядок формирования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размещения в ЕИС, на официальном сайте, порядок предоставления Минфину доступа к информации в отчётах, порядок рассмотрения Минфином таких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отчётов;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возможность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представления дополнительной поддержки товару российского происхождения с более высоким технологическим уровнем локализации производства 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РФ.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наличии одновременно заявок о поставке российского товара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низким и высоким уровнем локализации производства в стране, приоритет будет отдан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последней.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792" y="4366322"/>
            <a:ext cx="4137833" cy="202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4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4221088"/>
            <a:ext cx="3291283" cy="2188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27348" y="52683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79376" y="189766"/>
            <a:ext cx="11161240" cy="337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ОТЧЁТ НУЖНО БУДЕТ СДАВАТЬ</a:t>
            </a:r>
            <a:endParaRPr lang="ru-RU" sz="21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4004" y="585788"/>
            <a:ext cx="117193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D1634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от 08.08.2024 № 318-ФЗ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ввел понятие отчета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объеме российских товаров, работ и услуг,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проектом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Российской Федерации «О мерах по применению национального режима при осуществлении закупок товаров, работ, услуг для обеспечения государственных и муниципальных нужд, закупок товаров, работ, услуг отдельными видами юридических лиц, об изменении и признании утратившими силу некоторых актов Правительства Российской Федерации» планируют установить 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минимальную обязательную долю закупок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товаров российского происхождения.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Отчет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объеме закупок товаров российского происхождения, работ, услуг, соответственно выполняемых, оказываемых российскими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лицами будет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формироваться на основе информации из реестра договоров в ЕИС. Часть отчета, которая отражает информацию о закупках для обеспечения обороны страны и безопасности государства, не будет размещаться в ЕИС. Ее нужно будет направлять для оценки в федеральный орган исполнительной власти.</a:t>
            </a:r>
          </a:p>
          <a:p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достижения минимальной обязательной доли объема закупок товаров российского происхождения товары из ЕАЭС будут учитываться на равных условиях с товарами российского происхождения. Срок сдачи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отчета – до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февраля года, который следует за отчетным годом.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отчет по новым правилам нужно будет сдавать в 2026 году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Отчёт об объеме закупок российских товаров, осуществленных в 2024 году, обоснование невозможности достижения минимальной доли закупок российских товаров составляются по старым правилам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(часть 7 статьи 5 Закона № 318-ФЗ).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8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227348" y="526836"/>
            <a:ext cx="11737303" cy="0"/>
          </a:xfrm>
          <a:prstGeom prst="line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79376" y="189766"/>
            <a:ext cx="11161240" cy="337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ПОЛОЖЕНИИ О ЗАКУПКЕ</a:t>
            </a:r>
            <a:endParaRPr lang="ru-RU" sz="21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5D6-6AF1-4BE6-9B51-0F9D0C81058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1383" y="854509"/>
            <a:ext cx="114132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Положении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закупке (Заказчики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определяют порядок реализации требований статьи 3.1 – 4 Закона №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223-ФЗ):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Предусмотреть исключения из правил о предоставлении национального режима, которые  могут быть установлены Правительством РФ, а также порядок их применения;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Предусмотреть, что информация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запрете или ограничении закупок иностранных товаров, работ, услуг,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предоставлении преимуществ российским товарам, работам, услугам должна быть указана в извещении об осуществлении закупки;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Предусмотреть, что при проведении закупок среди СМСП, Заказчик вправе требовать подтверждения страны происхождения товаров, в порядке, установленном Правительством РФ (пункт 12 часть 19.1 статьи 3.4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Закона № 223-ФЗ);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Исключите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ссылки на Постановления Правительства № 925 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2013 – они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утратят силу. 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8366" y="3982948"/>
            <a:ext cx="113952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Несвоевременное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внесение корректировок в Положения о закупке чревато переходом на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№ 44-ФЗ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существенными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штрафами по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 3 статьи 7.32.3 КоАП.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2060"/>
              </a:buClr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вопросам применения обновленной редакции Закона № 223-ФЗ Минфин уже дал первые разъяснения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(письмо от 10.12.2024 № 24-07-08/124512)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Рекомендуем ознакомиться!!!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1D7D17B-F140-45F8-8C66-CDCCAC1C3AE7}"/>
              </a:ext>
            </a:extLst>
          </p:cNvPr>
          <p:cNvSpPr/>
          <p:nvPr/>
        </p:nvSpPr>
        <p:spPr>
          <a:xfrm>
            <a:off x="191344" y="154363"/>
            <a:ext cx="11737304" cy="29317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66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3024" y="1700809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sp>
        <p:nvSpPr>
          <p:cNvPr id="4" name="Google Shape;88;p12"/>
          <p:cNvSpPr txBox="1">
            <a:spLocks/>
          </p:cNvSpPr>
          <p:nvPr/>
        </p:nvSpPr>
        <p:spPr>
          <a:xfrm>
            <a:off x="1524000" y="6335195"/>
            <a:ext cx="9144000" cy="407436"/>
          </a:xfrm>
          <a:prstGeom prst="rect">
            <a:avLst/>
          </a:prstGeom>
          <a:effectLst/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ctr" defTabSz="457200" rtl="0" eaLnBrk="1" latinLnBrk="0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 kern="1200" cap="none">
                <a:ln w="3175" cmpd="sng">
                  <a:noFill/>
                </a:ln>
                <a:solidFill>
                  <a:srgbClr val="2185C5"/>
                </a:solidFill>
                <a:effectLst/>
                <a:latin typeface="+mj-lt"/>
                <a:ea typeface="+mj-ea"/>
                <a:cs typeface="+mj-cs"/>
              </a:defRPr>
            </a:lvl1pPr>
            <a:lvl2pPr lvl="1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2pPr>
            <a:lvl3pPr lvl="2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3pPr>
            <a:lvl4pPr lvl="3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4pPr>
            <a:lvl5pPr lvl="4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5pPr>
            <a:lvl6pPr lvl="5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6pPr>
            <a:lvl7pPr lvl="6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7pPr>
            <a:lvl8pPr lvl="7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8pPr>
            <a:lvl9pPr lvl="8" eaLnBrk="1" hangingPunct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9pPr>
          </a:lstStyle>
          <a:p>
            <a:pPr>
              <a:buFontTx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муниципальных закупок Администрации города Сургута, 2024 г.</a:t>
            </a:r>
          </a:p>
        </p:txBody>
      </p:sp>
    </p:spTree>
    <p:extLst>
      <p:ext uri="{BB962C8B-B14F-4D97-AF65-F5344CB8AC3E}">
        <p14:creationId xmlns:p14="http://schemas.microsoft.com/office/powerpoint/2010/main" val="23404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2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19724</TotalTime>
  <Words>1641</Words>
  <Application>Microsoft Office PowerPoint</Application>
  <PresentationFormat>Широкоэкранный</PresentationFormat>
  <Paragraphs>82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Georgia</vt:lpstr>
      <vt:lpstr>Times New Roman</vt:lpstr>
      <vt:lpstr>Wingdings</vt:lpstr>
      <vt:lpstr>Wingdings 2</vt:lpstr>
      <vt:lpstr>Официальная</vt:lpstr>
      <vt:lpstr>НАЦИОНАЛЬНЫЙ РЕЖИМ В ЗАКУПКАХ  ПО ЗАКОНУ № 223-ФЗ С 01.01.2025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мониторинга осуществления закупок для муниципальных нужд города Сургута за 2017 год</dc:title>
  <dc:creator>Чернышова Наталья Ивановна</dc:creator>
  <cp:lastModifiedBy>Чернышова Наталья Ивановна</cp:lastModifiedBy>
  <cp:revision>1385</cp:revision>
  <cp:lastPrinted>2024-11-20T06:48:17Z</cp:lastPrinted>
  <dcterms:created xsi:type="dcterms:W3CDTF">2018-02-27T07:28:44Z</dcterms:created>
  <dcterms:modified xsi:type="dcterms:W3CDTF">2024-12-23T04:47:53Z</dcterms:modified>
</cp:coreProperties>
</file>