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16"/>
  </p:notesMasterIdLst>
  <p:handoutMasterIdLst>
    <p:handoutMasterId r:id="rId17"/>
  </p:handoutMasterIdLst>
  <p:sldIdLst>
    <p:sldId id="433" r:id="rId2"/>
    <p:sldId id="417" r:id="rId3"/>
    <p:sldId id="423" r:id="rId4"/>
    <p:sldId id="424" r:id="rId5"/>
    <p:sldId id="429" r:id="rId6"/>
    <p:sldId id="430" r:id="rId7"/>
    <p:sldId id="425" r:id="rId8"/>
    <p:sldId id="427" r:id="rId9"/>
    <p:sldId id="436" r:id="rId10"/>
    <p:sldId id="431" r:id="rId11"/>
    <p:sldId id="435" r:id="rId12"/>
    <p:sldId id="432" r:id="rId13"/>
    <p:sldId id="434" r:id="rId14"/>
    <p:sldId id="412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0C9"/>
    <a:srgbClr val="FFFFFF"/>
    <a:srgbClr val="3C64A9"/>
    <a:srgbClr val="8590BE"/>
    <a:srgbClr val="99A1C8"/>
    <a:srgbClr val="990000"/>
    <a:srgbClr val="F8F8F8"/>
    <a:srgbClr val="D9E7F0"/>
    <a:srgbClr val="E9ECF3"/>
    <a:srgbClr val="5A6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101" d="100"/>
          <a:sy n="101" d="100"/>
        </p:scale>
        <p:origin x="150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E57CD-418D-49C3-B9E5-2DF2675FBC14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502C0-249C-49F1-8903-A131D3E3F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693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E2736-0F9C-4452-AC3B-DF5D036A4474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09128-CC9F-46C5-9641-793C7CBC85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2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6F592-5947-4401-A8DD-36543C00AD0A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32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2333-F48E-4D36-870F-38FBE42D2404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3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B906-6D5E-46FD-AEB9-BCB852A16BA7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96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 светлы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60F7E1-4C48-475C-8FD7-8907801E4294}"/>
              </a:ext>
            </a:extLst>
          </p:cNvPr>
          <p:cNvGrpSpPr/>
          <p:nvPr userDrawn="1"/>
        </p:nvGrpSpPr>
        <p:grpSpPr>
          <a:xfrm>
            <a:off x="6493680" y="-170530"/>
            <a:ext cx="5884891" cy="5314018"/>
            <a:chOff x="6493680" y="-170530"/>
            <a:chExt cx="5884891" cy="5314018"/>
          </a:xfrm>
        </p:grpSpPr>
        <p:sp>
          <p:nvSpPr>
            <p:cNvPr id="15" name="Полилиния 10">
              <a:extLst>
                <a:ext uri="{FF2B5EF4-FFF2-40B4-BE49-F238E27FC236}">
                  <a16:creationId xmlns:a16="http://schemas.microsoft.com/office/drawing/2014/main" id="{B4C21A7E-52C7-4F65-BFEA-8AF07F44F7B9}"/>
                </a:ext>
              </a:extLst>
            </p:cNvPr>
            <p:cNvSpPr/>
            <p:nvPr/>
          </p:nvSpPr>
          <p:spPr>
            <a:xfrm>
              <a:off x="6493680" y="2425785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 11">
              <a:extLst>
                <a:ext uri="{FF2B5EF4-FFF2-40B4-BE49-F238E27FC236}">
                  <a16:creationId xmlns:a16="http://schemas.microsoft.com/office/drawing/2014/main" id="{5A7878D2-DF01-4098-B913-3F0668216BFF}"/>
                </a:ext>
              </a:extLst>
            </p:cNvPr>
            <p:cNvSpPr/>
            <p:nvPr/>
          </p:nvSpPr>
          <p:spPr>
            <a:xfrm>
              <a:off x="6818316" y="2670343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 12">
              <a:extLst>
                <a:ext uri="{FF2B5EF4-FFF2-40B4-BE49-F238E27FC236}">
                  <a16:creationId xmlns:a16="http://schemas.microsoft.com/office/drawing/2014/main" id="{7176BE4A-AD11-498E-B93B-FBCB7AB4352E}"/>
                </a:ext>
              </a:extLst>
            </p:cNvPr>
            <p:cNvSpPr/>
            <p:nvPr/>
          </p:nvSpPr>
          <p:spPr>
            <a:xfrm>
              <a:off x="7142954" y="2914901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 13">
              <a:extLst>
                <a:ext uri="{FF2B5EF4-FFF2-40B4-BE49-F238E27FC236}">
                  <a16:creationId xmlns:a16="http://schemas.microsoft.com/office/drawing/2014/main" id="{BC544501-18A3-40F1-8FEB-3EC04DBEDEC0}"/>
                </a:ext>
              </a:extLst>
            </p:cNvPr>
            <p:cNvSpPr/>
            <p:nvPr/>
          </p:nvSpPr>
          <p:spPr>
            <a:xfrm>
              <a:off x="7467592" y="3159458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 14">
              <a:extLst>
                <a:ext uri="{FF2B5EF4-FFF2-40B4-BE49-F238E27FC236}">
                  <a16:creationId xmlns:a16="http://schemas.microsoft.com/office/drawing/2014/main" id="{131F6C61-7D47-45A4-A80C-0DB0757AE8B9}"/>
                </a:ext>
              </a:extLst>
            </p:cNvPr>
            <p:cNvSpPr/>
            <p:nvPr/>
          </p:nvSpPr>
          <p:spPr>
            <a:xfrm>
              <a:off x="7798377" y="3410163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7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6" y="21875"/>
                    <a:pt x="162567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568E8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Полилиния 15">
              <a:extLst>
                <a:ext uri="{FF2B5EF4-FFF2-40B4-BE49-F238E27FC236}">
                  <a16:creationId xmlns:a16="http://schemas.microsoft.com/office/drawing/2014/main" id="{CB5F24FC-6E13-4750-8790-083336E4B406}"/>
                </a:ext>
              </a:extLst>
            </p:cNvPr>
            <p:cNvSpPr/>
            <p:nvPr/>
          </p:nvSpPr>
          <p:spPr>
            <a:xfrm>
              <a:off x="8116866" y="3648575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 16">
              <a:extLst>
                <a:ext uri="{FF2B5EF4-FFF2-40B4-BE49-F238E27FC236}">
                  <a16:creationId xmlns:a16="http://schemas.microsoft.com/office/drawing/2014/main" id="{EB47CFF2-3A11-42AB-9B82-F57329B82D0B}"/>
                </a:ext>
              </a:extLst>
            </p:cNvPr>
            <p:cNvSpPr/>
            <p:nvPr/>
          </p:nvSpPr>
          <p:spPr>
            <a:xfrm>
              <a:off x="8441503" y="3893133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Полилиния 17">
              <a:extLst>
                <a:ext uri="{FF2B5EF4-FFF2-40B4-BE49-F238E27FC236}">
                  <a16:creationId xmlns:a16="http://schemas.microsoft.com/office/drawing/2014/main" id="{C6A98CB0-78F1-4F32-B158-E3B0D75948D4}"/>
                </a:ext>
              </a:extLst>
            </p:cNvPr>
            <p:cNvSpPr/>
            <p:nvPr/>
          </p:nvSpPr>
          <p:spPr>
            <a:xfrm>
              <a:off x="8766141" y="4137690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Полилиния 18">
              <a:extLst>
                <a:ext uri="{FF2B5EF4-FFF2-40B4-BE49-F238E27FC236}">
                  <a16:creationId xmlns:a16="http://schemas.microsoft.com/office/drawing/2014/main" id="{C96BFAFB-22E2-4E11-9B48-53850292C7F7}"/>
                </a:ext>
              </a:extLst>
            </p:cNvPr>
            <p:cNvSpPr/>
            <p:nvPr/>
          </p:nvSpPr>
          <p:spPr>
            <a:xfrm>
              <a:off x="9090779" y="4382248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 19">
              <a:extLst>
                <a:ext uri="{FF2B5EF4-FFF2-40B4-BE49-F238E27FC236}">
                  <a16:creationId xmlns:a16="http://schemas.microsoft.com/office/drawing/2014/main" id="{C74A90DB-0557-4F05-8E7C-CC3066AAFDB6}"/>
                </a:ext>
              </a:extLst>
            </p:cNvPr>
            <p:cNvSpPr/>
            <p:nvPr/>
          </p:nvSpPr>
          <p:spPr>
            <a:xfrm>
              <a:off x="9415415" y="4626806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 20">
              <a:extLst>
                <a:ext uri="{FF2B5EF4-FFF2-40B4-BE49-F238E27FC236}">
                  <a16:creationId xmlns:a16="http://schemas.microsoft.com/office/drawing/2014/main" id="{54F9D64B-6898-4338-90A9-F6376585CCF0}"/>
                </a:ext>
              </a:extLst>
            </p:cNvPr>
            <p:cNvSpPr/>
            <p:nvPr/>
          </p:nvSpPr>
          <p:spPr>
            <a:xfrm>
              <a:off x="9740053" y="4871365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 21">
              <a:extLst>
                <a:ext uri="{FF2B5EF4-FFF2-40B4-BE49-F238E27FC236}">
                  <a16:creationId xmlns:a16="http://schemas.microsoft.com/office/drawing/2014/main" id="{69D6618F-ABA9-4656-85F7-D24352826613}"/>
                </a:ext>
              </a:extLst>
            </p:cNvPr>
            <p:cNvSpPr/>
            <p:nvPr/>
          </p:nvSpPr>
          <p:spPr>
            <a:xfrm>
              <a:off x="6738312" y="210124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 22">
              <a:extLst>
                <a:ext uri="{FF2B5EF4-FFF2-40B4-BE49-F238E27FC236}">
                  <a16:creationId xmlns:a16="http://schemas.microsoft.com/office/drawing/2014/main" id="{66AA1FB2-705C-44E0-B8D6-C5ECE99DE423}"/>
                </a:ext>
              </a:extLst>
            </p:cNvPr>
            <p:cNvSpPr/>
            <p:nvPr/>
          </p:nvSpPr>
          <p:spPr>
            <a:xfrm>
              <a:off x="7062948" y="234580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 23">
              <a:extLst>
                <a:ext uri="{FF2B5EF4-FFF2-40B4-BE49-F238E27FC236}">
                  <a16:creationId xmlns:a16="http://schemas.microsoft.com/office/drawing/2014/main" id="{ED9AC542-5908-4768-822D-9E8327676FF6}"/>
                </a:ext>
              </a:extLst>
            </p:cNvPr>
            <p:cNvSpPr/>
            <p:nvPr/>
          </p:nvSpPr>
          <p:spPr>
            <a:xfrm>
              <a:off x="7387586" y="259036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1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 24">
              <a:extLst>
                <a:ext uri="{FF2B5EF4-FFF2-40B4-BE49-F238E27FC236}">
                  <a16:creationId xmlns:a16="http://schemas.microsoft.com/office/drawing/2014/main" id="{5341C435-C565-4131-A14A-AA656CA54377}"/>
                </a:ext>
              </a:extLst>
            </p:cNvPr>
            <p:cNvSpPr/>
            <p:nvPr/>
          </p:nvSpPr>
          <p:spPr>
            <a:xfrm>
              <a:off x="7712224" y="283491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 25">
              <a:extLst>
                <a:ext uri="{FF2B5EF4-FFF2-40B4-BE49-F238E27FC236}">
                  <a16:creationId xmlns:a16="http://schemas.microsoft.com/office/drawing/2014/main" id="{5BB55851-EE02-415A-ABF0-F2628FCF792F}"/>
                </a:ext>
              </a:extLst>
            </p:cNvPr>
            <p:cNvSpPr/>
            <p:nvPr/>
          </p:nvSpPr>
          <p:spPr>
            <a:xfrm>
              <a:off x="8036861" y="307947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 26">
              <a:extLst>
                <a:ext uri="{FF2B5EF4-FFF2-40B4-BE49-F238E27FC236}">
                  <a16:creationId xmlns:a16="http://schemas.microsoft.com/office/drawing/2014/main" id="{736C9EE4-45AD-4306-A97E-BB8BEFA9B19D}"/>
                </a:ext>
              </a:extLst>
            </p:cNvPr>
            <p:cNvSpPr/>
            <p:nvPr/>
          </p:nvSpPr>
          <p:spPr>
            <a:xfrm>
              <a:off x="8361499" y="332403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1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 27">
              <a:extLst>
                <a:ext uri="{FF2B5EF4-FFF2-40B4-BE49-F238E27FC236}">
                  <a16:creationId xmlns:a16="http://schemas.microsoft.com/office/drawing/2014/main" id="{8DC84185-D295-44CB-A724-86486D1F704C}"/>
                </a:ext>
              </a:extLst>
            </p:cNvPr>
            <p:cNvSpPr/>
            <p:nvPr/>
          </p:nvSpPr>
          <p:spPr>
            <a:xfrm>
              <a:off x="8686135" y="356859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 28">
              <a:extLst>
                <a:ext uri="{FF2B5EF4-FFF2-40B4-BE49-F238E27FC236}">
                  <a16:creationId xmlns:a16="http://schemas.microsoft.com/office/drawing/2014/main" id="{3FEB89A7-7F8D-4100-AD81-3C4EE827E67A}"/>
                </a:ext>
              </a:extLst>
            </p:cNvPr>
            <p:cNvSpPr/>
            <p:nvPr/>
          </p:nvSpPr>
          <p:spPr>
            <a:xfrm>
              <a:off x="9010773" y="381315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29">
              <a:extLst>
                <a:ext uri="{FF2B5EF4-FFF2-40B4-BE49-F238E27FC236}">
                  <a16:creationId xmlns:a16="http://schemas.microsoft.com/office/drawing/2014/main" id="{F467C1CD-360F-49F5-8F70-B4944909D809}"/>
                </a:ext>
              </a:extLst>
            </p:cNvPr>
            <p:cNvSpPr/>
            <p:nvPr/>
          </p:nvSpPr>
          <p:spPr>
            <a:xfrm>
              <a:off x="9335411" y="405770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0">
              <a:extLst>
                <a:ext uri="{FF2B5EF4-FFF2-40B4-BE49-F238E27FC236}">
                  <a16:creationId xmlns:a16="http://schemas.microsoft.com/office/drawing/2014/main" id="{09FC6F47-362D-412E-ADA4-D38AF43BB619}"/>
                </a:ext>
              </a:extLst>
            </p:cNvPr>
            <p:cNvSpPr/>
            <p:nvPr/>
          </p:nvSpPr>
          <p:spPr>
            <a:xfrm>
              <a:off x="9660048" y="430226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31">
              <a:extLst>
                <a:ext uri="{FF2B5EF4-FFF2-40B4-BE49-F238E27FC236}">
                  <a16:creationId xmlns:a16="http://schemas.microsoft.com/office/drawing/2014/main" id="{59AA44BE-368B-4F0A-B697-27E0183563AD}"/>
                </a:ext>
              </a:extLst>
            </p:cNvPr>
            <p:cNvSpPr/>
            <p:nvPr/>
          </p:nvSpPr>
          <p:spPr>
            <a:xfrm>
              <a:off x="9984685" y="454682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32">
              <a:extLst>
                <a:ext uri="{FF2B5EF4-FFF2-40B4-BE49-F238E27FC236}">
                  <a16:creationId xmlns:a16="http://schemas.microsoft.com/office/drawing/2014/main" id="{EF71F73D-5DEF-4728-A093-8723DABEBEA6}"/>
                </a:ext>
              </a:extLst>
            </p:cNvPr>
            <p:cNvSpPr/>
            <p:nvPr/>
          </p:nvSpPr>
          <p:spPr>
            <a:xfrm>
              <a:off x="6989091" y="1782852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7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6" y="21875"/>
                    <a:pt x="162567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1E9BA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33">
              <a:extLst>
                <a:ext uri="{FF2B5EF4-FFF2-40B4-BE49-F238E27FC236}">
                  <a16:creationId xmlns:a16="http://schemas.microsoft.com/office/drawing/2014/main" id="{07B7E907-F2BB-46F6-A75D-F2251D59B9DE}"/>
                </a:ext>
              </a:extLst>
            </p:cNvPr>
            <p:cNvSpPr/>
            <p:nvPr/>
          </p:nvSpPr>
          <p:spPr>
            <a:xfrm>
              <a:off x="7307581" y="2021264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34">
              <a:extLst>
                <a:ext uri="{FF2B5EF4-FFF2-40B4-BE49-F238E27FC236}">
                  <a16:creationId xmlns:a16="http://schemas.microsoft.com/office/drawing/2014/main" id="{FB67A0E2-03E4-4FF8-A222-18DBD8E74931}"/>
                </a:ext>
              </a:extLst>
            </p:cNvPr>
            <p:cNvSpPr/>
            <p:nvPr/>
          </p:nvSpPr>
          <p:spPr>
            <a:xfrm>
              <a:off x="7632217" y="2265822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35">
              <a:extLst>
                <a:ext uri="{FF2B5EF4-FFF2-40B4-BE49-F238E27FC236}">
                  <a16:creationId xmlns:a16="http://schemas.microsoft.com/office/drawing/2014/main" id="{F1B4C49E-D485-477D-8D28-01D1523AE9CF}"/>
                </a:ext>
              </a:extLst>
            </p:cNvPr>
            <p:cNvSpPr/>
            <p:nvPr/>
          </p:nvSpPr>
          <p:spPr>
            <a:xfrm>
              <a:off x="7956855" y="2510380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36">
              <a:extLst>
                <a:ext uri="{FF2B5EF4-FFF2-40B4-BE49-F238E27FC236}">
                  <a16:creationId xmlns:a16="http://schemas.microsoft.com/office/drawing/2014/main" id="{85B476C0-A962-4696-AA6C-8719460B6E7B}"/>
                </a:ext>
              </a:extLst>
            </p:cNvPr>
            <p:cNvSpPr/>
            <p:nvPr/>
          </p:nvSpPr>
          <p:spPr>
            <a:xfrm>
              <a:off x="8281493" y="2754937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37">
              <a:extLst>
                <a:ext uri="{FF2B5EF4-FFF2-40B4-BE49-F238E27FC236}">
                  <a16:creationId xmlns:a16="http://schemas.microsoft.com/office/drawing/2014/main" id="{7CE84C2D-8C59-4C06-80B5-A9C8EA925BA7}"/>
                </a:ext>
              </a:extLst>
            </p:cNvPr>
            <p:cNvSpPr/>
            <p:nvPr/>
          </p:nvSpPr>
          <p:spPr>
            <a:xfrm>
              <a:off x="8606130" y="2999496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38">
              <a:extLst>
                <a:ext uri="{FF2B5EF4-FFF2-40B4-BE49-F238E27FC236}">
                  <a16:creationId xmlns:a16="http://schemas.microsoft.com/office/drawing/2014/main" id="{979EB758-0F3D-4D9C-A0B2-35D468C223DC}"/>
                </a:ext>
              </a:extLst>
            </p:cNvPr>
            <p:cNvSpPr/>
            <p:nvPr/>
          </p:nvSpPr>
          <p:spPr>
            <a:xfrm>
              <a:off x="8930767" y="3244054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39">
              <a:extLst>
                <a:ext uri="{FF2B5EF4-FFF2-40B4-BE49-F238E27FC236}">
                  <a16:creationId xmlns:a16="http://schemas.microsoft.com/office/drawing/2014/main" id="{0E8286FA-386F-4C90-9D41-859061F7CCD4}"/>
                </a:ext>
              </a:extLst>
            </p:cNvPr>
            <p:cNvSpPr/>
            <p:nvPr/>
          </p:nvSpPr>
          <p:spPr>
            <a:xfrm>
              <a:off x="9261554" y="3494759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7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EF9718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40">
              <a:extLst>
                <a:ext uri="{FF2B5EF4-FFF2-40B4-BE49-F238E27FC236}">
                  <a16:creationId xmlns:a16="http://schemas.microsoft.com/office/drawing/2014/main" id="{72A3A88D-7EAA-4C8D-9100-7C18FBEFD0E2}"/>
                </a:ext>
              </a:extLst>
            </p:cNvPr>
            <p:cNvSpPr/>
            <p:nvPr/>
          </p:nvSpPr>
          <p:spPr>
            <a:xfrm>
              <a:off x="9580042" y="3733169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Полилиния 41">
              <a:extLst>
                <a:ext uri="{FF2B5EF4-FFF2-40B4-BE49-F238E27FC236}">
                  <a16:creationId xmlns:a16="http://schemas.microsoft.com/office/drawing/2014/main" id="{03F0CD15-ABC2-4A43-9A8E-7A19F94F2566}"/>
                </a:ext>
              </a:extLst>
            </p:cNvPr>
            <p:cNvSpPr/>
            <p:nvPr/>
          </p:nvSpPr>
          <p:spPr>
            <a:xfrm>
              <a:off x="9904680" y="3977727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Полилиния 42">
              <a:extLst>
                <a:ext uri="{FF2B5EF4-FFF2-40B4-BE49-F238E27FC236}">
                  <a16:creationId xmlns:a16="http://schemas.microsoft.com/office/drawing/2014/main" id="{D3F818D7-1783-4DA0-87B9-7F59E5D83556}"/>
                </a:ext>
              </a:extLst>
            </p:cNvPr>
            <p:cNvSpPr/>
            <p:nvPr/>
          </p:nvSpPr>
          <p:spPr>
            <a:xfrm>
              <a:off x="10229316" y="4222286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43">
              <a:extLst>
                <a:ext uri="{FF2B5EF4-FFF2-40B4-BE49-F238E27FC236}">
                  <a16:creationId xmlns:a16="http://schemas.microsoft.com/office/drawing/2014/main" id="{973B9DD1-8D5A-49E5-9E92-FA34875AC554}"/>
                </a:ext>
              </a:extLst>
            </p:cNvPr>
            <p:cNvSpPr/>
            <p:nvPr/>
          </p:nvSpPr>
          <p:spPr>
            <a:xfrm>
              <a:off x="7227575" y="145216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Полилиния 44">
              <a:extLst>
                <a:ext uri="{FF2B5EF4-FFF2-40B4-BE49-F238E27FC236}">
                  <a16:creationId xmlns:a16="http://schemas.microsoft.com/office/drawing/2014/main" id="{1D52C529-3878-4028-9948-7B83CABE847D}"/>
                </a:ext>
              </a:extLst>
            </p:cNvPr>
            <p:cNvSpPr/>
            <p:nvPr/>
          </p:nvSpPr>
          <p:spPr>
            <a:xfrm>
              <a:off x="7552213" y="169672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Полилиния 45">
              <a:extLst>
                <a:ext uri="{FF2B5EF4-FFF2-40B4-BE49-F238E27FC236}">
                  <a16:creationId xmlns:a16="http://schemas.microsoft.com/office/drawing/2014/main" id="{3AFF76E0-0118-47E6-BBB0-776812C66EA5}"/>
                </a:ext>
              </a:extLst>
            </p:cNvPr>
            <p:cNvSpPr/>
            <p:nvPr/>
          </p:nvSpPr>
          <p:spPr>
            <a:xfrm>
              <a:off x="7876849" y="194128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Полилиния 46">
              <a:extLst>
                <a:ext uri="{FF2B5EF4-FFF2-40B4-BE49-F238E27FC236}">
                  <a16:creationId xmlns:a16="http://schemas.microsoft.com/office/drawing/2014/main" id="{8D1A3F2B-C9ED-4758-9D42-8FE47D43E757}"/>
                </a:ext>
              </a:extLst>
            </p:cNvPr>
            <p:cNvSpPr/>
            <p:nvPr/>
          </p:nvSpPr>
          <p:spPr>
            <a:xfrm>
              <a:off x="8201487" y="218584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Полилиния 47">
              <a:extLst>
                <a:ext uri="{FF2B5EF4-FFF2-40B4-BE49-F238E27FC236}">
                  <a16:creationId xmlns:a16="http://schemas.microsoft.com/office/drawing/2014/main" id="{CE53F9CC-25E1-4A41-BBD1-EC100DADB669}"/>
                </a:ext>
              </a:extLst>
            </p:cNvPr>
            <p:cNvSpPr/>
            <p:nvPr/>
          </p:nvSpPr>
          <p:spPr>
            <a:xfrm>
              <a:off x="8526125" y="243039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 48">
              <a:extLst>
                <a:ext uri="{FF2B5EF4-FFF2-40B4-BE49-F238E27FC236}">
                  <a16:creationId xmlns:a16="http://schemas.microsoft.com/office/drawing/2014/main" id="{85E54B5D-ADB6-4C79-B86A-A4094F7F82E3}"/>
                </a:ext>
              </a:extLst>
            </p:cNvPr>
            <p:cNvSpPr/>
            <p:nvPr/>
          </p:nvSpPr>
          <p:spPr>
            <a:xfrm>
              <a:off x="8850762" y="267495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 49">
              <a:extLst>
                <a:ext uri="{FF2B5EF4-FFF2-40B4-BE49-F238E27FC236}">
                  <a16:creationId xmlns:a16="http://schemas.microsoft.com/office/drawing/2014/main" id="{095CCEC6-3E55-403B-901F-11FDC44594EA}"/>
                </a:ext>
              </a:extLst>
            </p:cNvPr>
            <p:cNvSpPr/>
            <p:nvPr/>
          </p:nvSpPr>
          <p:spPr>
            <a:xfrm>
              <a:off x="9175399" y="291951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 50">
              <a:extLst>
                <a:ext uri="{FF2B5EF4-FFF2-40B4-BE49-F238E27FC236}">
                  <a16:creationId xmlns:a16="http://schemas.microsoft.com/office/drawing/2014/main" id="{E1928443-0D4B-4A92-90D7-0568CE180E74}"/>
                </a:ext>
              </a:extLst>
            </p:cNvPr>
            <p:cNvSpPr/>
            <p:nvPr/>
          </p:nvSpPr>
          <p:spPr>
            <a:xfrm>
              <a:off x="9500037" y="316407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Полилиния 51">
              <a:extLst>
                <a:ext uri="{FF2B5EF4-FFF2-40B4-BE49-F238E27FC236}">
                  <a16:creationId xmlns:a16="http://schemas.microsoft.com/office/drawing/2014/main" id="{75D3F36E-3EF2-453E-9CE4-0C1AD491B692}"/>
                </a:ext>
              </a:extLst>
            </p:cNvPr>
            <p:cNvSpPr/>
            <p:nvPr/>
          </p:nvSpPr>
          <p:spPr>
            <a:xfrm>
              <a:off x="9824674" y="340863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Полилиния 52">
              <a:extLst>
                <a:ext uri="{FF2B5EF4-FFF2-40B4-BE49-F238E27FC236}">
                  <a16:creationId xmlns:a16="http://schemas.microsoft.com/office/drawing/2014/main" id="{35193501-FE6B-459F-9BF4-02C05FB13B71}"/>
                </a:ext>
              </a:extLst>
            </p:cNvPr>
            <p:cNvSpPr/>
            <p:nvPr/>
          </p:nvSpPr>
          <p:spPr>
            <a:xfrm>
              <a:off x="10149312" y="365318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Полилиния 53">
              <a:extLst>
                <a:ext uri="{FF2B5EF4-FFF2-40B4-BE49-F238E27FC236}">
                  <a16:creationId xmlns:a16="http://schemas.microsoft.com/office/drawing/2014/main" id="{8907D87C-AD2C-4666-ADA4-6F01E41602BF}"/>
                </a:ext>
              </a:extLst>
            </p:cNvPr>
            <p:cNvSpPr/>
            <p:nvPr/>
          </p:nvSpPr>
          <p:spPr>
            <a:xfrm>
              <a:off x="10473950" y="389774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 54">
              <a:extLst>
                <a:ext uri="{FF2B5EF4-FFF2-40B4-BE49-F238E27FC236}">
                  <a16:creationId xmlns:a16="http://schemas.microsoft.com/office/drawing/2014/main" id="{AAF52E81-CB9D-4B91-ABD1-7D3619A6E3E5}"/>
                </a:ext>
              </a:extLst>
            </p:cNvPr>
            <p:cNvSpPr/>
            <p:nvPr/>
          </p:nvSpPr>
          <p:spPr>
            <a:xfrm>
              <a:off x="7472207" y="112762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55">
              <a:extLst>
                <a:ext uri="{FF2B5EF4-FFF2-40B4-BE49-F238E27FC236}">
                  <a16:creationId xmlns:a16="http://schemas.microsoft.com/office/drawing/2014/main" id="{38457482-AAF7-4C22-8034-D09C787DEF13}"/>
                </a:ext>
              </a:extLst>
            </p:cNvPr>
            <p:cNvSpPr/>
            <p:nvPr/>
          </p:nvSpPr>
          <p:spPr>
            <a:xfrm>
              <a:off x="7796844" y="137218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56">
              <a:extLst>
                <a:ext uri="{FF2B5EF4-FFF2-40B4-BE49-F238E27FC236}">
                  <a16:creationId xmlns:a16="http://schemas.microsoft.com/office/drawing/2014/main" id="{7A8DB95D-716B-425A-AB26-36D61CC24976}"/>
                </a:ext>
              </a:extLst>
            </p:cNvPr>
            <p:cNvSpPr/>
            <p:nvPr/>
          </p:nvSpPr>
          <p:spPr>
            <a:xfrm>
              <a:off x="8121481" y="161674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57">
              <a:extLst>
                <a:ext uri="{FF2B5EF4-FFF2-40B4-BE49-F238E27FC236}">
                  <a16:creationId xmlns:a16="http://schemas.microsoft.com/office/drawing/2014/main" id="{86AE762E-3E4E-4CE1-BB9E-3452602993AE}"/>
                </a:ext>
              </a:extLst>
            </p:cNvPr>
            <p:cNvSpPr/>
            <p:nvPr/>
          </p:nvSpPr>
          <p:spPr>
            <a:xfrm>
              <a:off x="8446119" y="186130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 58">
              <a:extLst>
                <a:ext uri="{FF2B5EF4-FFF2-40B4-BE49-F238E27FC236}">
                  <a16:creationId xmlns:a16="http://schemas.microsoft.com/office/drawing/2014/main" id="{55E18504-D1E1-49C7-AA04-5A9EBABAC754}"/>
                </a:ext>
              </a:extLst>
            </p:cNvPr>
            <p:cNvSpPr/>
            <p:nvPr/>
          </p:nvSpPr>
          <p:spPr>
            <a:xfrm>
              <a:off x="8770756" y="210586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59">
              <a:extLst>
                <a:ext uri="{FF2B5EF4-FFF2-40B4-BE49-F238E27FC236}">
                  <a16:creationId xmlns:a16="http://schemas.microsoft.com/office/drawing/2014/main" id="{F4F26367-C03C-45C4-8DA3-8C10752012B9}"/>
                </a:ext>
              </a:extLst>
            </p:cNvPr>
            <p:cNvSpPr/>
            <p:nvPr/>
          </p:nvSpPr>
          <p:spPr>
            <a:xfrm>
              <a:off x="9095394" y="235041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60">
              <a:extLst>
                <a:ext uri="{FF2B5EF4-FFF2-40B4-BE49-F238E27FC236}">
                  <a16:creationId xmlns:a16="http://schemas.microsoft.com/office/drawing/2014/main" id="{14423454-BAC3-465F-AC7C-C9FBF7B4F757}"/>
                </a:ext>
              </a:extLst>
            </p:cNvPr>
            <p:cNvSpPr/>
            <p:nvPr/>
          </p:nvSpPr>
          <p:spPr>
            <a:xfrm>
              <a:off x="9420030" y="259497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61">
              <a:extLst>
                <a:ext uri="{FF2B5EF4-FFF2-40B4-BE49-F238E27FC236}">
                  <a16:creationId xmlns:a16="http://schemas.microsoft.com/office/drawing/2014/main" id="{3D920027-79A3-4E0A-99E1-0ED0D7093875}"/>
                </a:ext>
              </a:extLst>
            </p:cNvPr>
            <p:cNvSpPr/>
            <p:nvPr/>
          </p:nvSpPr>
          <p:spPr>
            <a:xfrm>
              <a:off x="9744668" y="283953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Полилиния 62">
              <a:extLst>
                <a:ext uri="{FF2B5EF4-FFF2-40B4-BE49-F238E27FC236}">
                  <a16:creationId xmlns:a16="http://schemas.microsoft.com/office/drawing/2014/main" id="{4249E75A-2CD2-4752-98D5-299D8818143A}"/>
                </a:ext>
              </a:extLst>
            </p:cNvPr>
            <p:cNvSpPr/>
            <p:nvPr/>
          </p:nvSpPr>
          <p:spPr>
            <a:xfrm>
              <a:off x="10069306" y="308409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63">
              <a:extLst>
                <a:ext uri="{FF2B5EF4-FFF2-40B4-BE49-F238E27FC236}">
                  <a16:creationId xmlns:a16="http://schemas.microsoft.com/office/drawing/2014/main" id="{BE1A74C0-75E1-4246-B872-E2F726E4877E}"/>
                </a:ext>
              </a:extLst>
            </p:cNvPr>
            <p:cNvSpPr/>
            <p:nvPr/>
          </p:nvSpPr>
          <p:spPr>
            <a:xfrm>
              <a:off x="10400091" y="3334795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6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771BCD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Полилиния 64">
              <a:extLst>
                <a:ext uri="{FF2B5EF4-FFF2-40B4-BE49-F238E27FC236}">
                  <a16:creationId xmlns:a16="http://schemas.microsoft.com/office/drawing/2014/main" id="{AD500CBE-1D6A-43C7-8C4E-47CBFF5335EF}"/>
                </a:ext>
              </a:extLst>
            </p:cNvPr>
            <p:cNvSpPr/>
            <p:nvPr/>
          </p:nvSpPr>
          <p:spPr>
            <a:xfrm>
              <a:off x="10718581" y="357320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Полилиния 65">
              <a:extLst>
                <a:ext uri="{FF2B5EF4-FFF2-40B4-BE49-F238E27FC236}">
                  <a16:creationId xmlns:a16="http://schemas.microsoft.com/office/drawing/2014/main" id="{B19CA718-4EA9-4E81-AEC1-59628D55EF1D}"/>
                </a:ext>
              </a:extLst>
            </p:cNvPr>
            <p:cNvSpPr/>
            <p:nvPr/>
          </p:nvSpPr>
          <p:spPr>
            <a:xfrm>
              <a:off x="7716838" y="80308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 66">
              <a:extLst>
                <a:ext uri="{FF2B5EF4-FFF2-40B4-BE49-F238E27FC236}">
                  <a16:creationId xmlns:a16="http://schemas.microsoft.com/office/drawing/2014/main" id="{E6BA0C16-31DA-4F6A-8256-20B10009FA1B}"/>
                </a:ext>
              </a:extLst>
            </p:cNvPr>
            <p:cNvSpPr/>
            <p:nvPr/>
          </p:nvSpPr>
          <p:spPr>
            <a:xfrm>
              <a:off x="8041476" y="104764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67">
              <a:extLst>
                <a:ext uri="{FF2B5EF4-FFF2-40B4-BE49-F238E27FC236}">
                  <a16:creationId xmlns:a16="http://schemas.microsoft.com/office/drawing/2014/main" id="{D395C95A-15C1-48C4-ABE5-083C4EC527DD}"/>
                </a:ext>
              </a:extLst>
            </p:cNvPr>
            <p:cNvSpPr/>
            <p:nvPr/>
          </p:nvSpPr>
          <p:spPr>
            <a:xfrm>
              <a:off x="8366114" y="129220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 68">
              <a:extLst>
                <a:ext uri="{FF2B5EF4-FFF2-40B4-BE49-F238E27FC236}">
                  <a16:creationId xmlns:a16="http://schemas.microsoft.com/office/drawing/2014/main" id="{C54EF9B7-821D-410D-B400-1405CD6A9BC1}"/>
                </a:ext>
              </a:extLst>
            </p:cNvPr>
            <p:cNvSpPr/>
            <p:nvPr/>
          </p:nvSpPr>
          <p:spPr>
            <a:xfrm>
              <a:off x="8696899" y="1542909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7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6" y="21875"/>
                    <a:pt x="162567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D61B76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Полилиния 69">
              <a:extLst>
                <a:ext uri="{FF2B5EF4-FFF2-40B4-BE49-F238E27FC236}">
                  <a16:creationId xmlns:a16="http://schemas.microsoft.com/office/drawing/2014/main" id="{ED3EE8ED-D476-4E4E-BD4C-07044EA382BE}"/>
                </a:ext>
              </a:extLst>
            </p:cNvPr>
            <p:cNvSpPr/>
            <p:nvPr/>
          </p:nvSpPr>
          <p:spPr>
            <a:xfrm>
              <a:off x="9015388" y="178132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70">
              <a:extLst>
                <a:ext uri="{FF2B5EF4-FFF2-40B4-BE49-F238E27FC236}">
                  <a16:creationId xmlns:a16="http://schemas.microsoft.com/office/drawing/2014/main" id="{9875CFCA-ECF9-4AC4-AA5C-628891F430ED}"/>
                </a:ext>
              </a:extLst>
            </p:cNvPr>
            <p:cNvSpPr/>
            <p:nvPr/>
          </p:nvSpPr>
          <p:spPr>
            <a:xfrm>
              <a:off x="9340026" y="202587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71">
              <a:extLst>
                <a:ext uri="{FF2B5EF4-FFF2-40B4-BE49-F238E27FC236}">
                  <a16:creationId xmlns:a16="http://schemas.microsoft.com/office/drawing/2014/main" id="{B7BEFCF6-7B99-4CE4-BD82-E292C426335A}"/>
                </a:ext>
              </a:extLst>
            </p:cNvPr>
            <p:cNvSpPr/>
            <p:nvPr/>
          </p:nvSpPr>
          <p:spPr>
            <a:xfrm>
              <a:off x="9664663" y="227043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72">
              <a:extLst>
                <a:ext uri="{FF2B5EF4-FFF2-40B4-BE49-F238E27FC236}">
                  <a16:creationId xmlns:a16="http://schemas.microsoft.com/office/drawing/2014/main" id="{B49467FE-0D2C-453C-8374-073691295FB9}"/>
                </a:ext>
              </a:extLst>
            </p:cNvPr>
            <p:cNvSpPr/>
            <p:nvPr/>
          </p:nvSpPr>
          <p:spPr>
            <a:xfrm>
              <a:off x="9989300" y="251499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73">
              <a:extLst>
                <a:ext uri="{FF2B5EF4-FFF2-40B4-BE49-F238E27FC236}">
                  <a16:creationId xmlns:a16="http://schemas.microsoft.com/office/drawing/2014/main" id="{9C3048C6-0335-4365-8214-A03C12CDC0B5}"/>
                </a:ext>
              </a:extLst>
            </p:cNvPr>
            <p:cNvSpPr/>
            <p:nvPr/>
          </p:nvSpPr>
          <p:spPr>
            <a:xfrm>
              <a:off x="10313937" y="275955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74">
              <a:extLst>
                <a:ext uri="{FF2B5EF4-FFF2-40B4-BE49-F238E27FC236}">
                  <a16:creationId xmlns:a16="http://schemas.microsoft.com/office/drawing/2014/main" id="{A23F140C-3458-4E23-9072-D6255A35B00D}"/>
                </a:ext>
              </a:extLst>
            </p:cNvPr>
            <p:cNvSpPr/>
            <p:nvPr/>
          </p:nvSpPr>
          <p:spPr>
            <a:xfrm>
              <a:off x="10638575" y="300410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75">
              <a:extLst>
                <a:ext uri="{FF2B5EF4-FFF2-40B4-BE49-F238E27FC236}">
                  <a16:creationId xmlns:a16="http://schemas.microsoft.com/office/drawing/2014/main" id="{C3F9FF9B-7154-48DB-B464-2986922F2351}"/>
                </a:ext>
              </a:extLst>
            </p:cNvPr>
            <p:cNvSpPr/>
            <p:nvPr/>
          </p:nvSpPr>
          <p:spPr>
            <a:xfrm>
              <a:off x="10963213" y="324866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76">
              <a:extLst>
                <a:ext uri="{FF2B5EF4-FFF2-40B4-BE49-F238E27FC236}">
                  <a16:creationId xmlns:a16="http://schemas.microsoft.com/office/drawing/2014/main" id="{067206D3-D6B4-4E61-B243-A612D02AA076}"/>
                </a:ext>
              </a:extLst>
            </p:cNvPr>
            <p:cNvSpPr/>
            <p:nvPr/>
          </p:nvSpPr>
          <p:spPr>
            <a:xfrm>
              <a:off x="7961470" y="47854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77">
              <a:extLst>
                <a:ext uri="{FF2B5EF4-FFF2-40B4-BE49-F238E27FC236}">
                  <a16:creationId xmlns:a16="http://schemas.microsoft.com/office/drawing/2014/main" id="{17B8CEB6-6F4F-4577-B3A9-183F6BDFCA33}"/>
                </a:ext>
              </a:extLst>
            </p:cNvPr>
            <p:cNvSpPr/>
            <p:nvPr/>
          </p:nvSpPr>
          <p:spPr>
            <a:xfrm>
              <a:off x="8286108" y="72310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3" name="Полилиния 78">
              <a:extLst>
                <a:ext uri="{FF2B5EF4-FFF2-40B4-BE49-F238E27FC236}">
                  <a16:creationId xmlns:a16="http://schemas.microsoft.com/office/drawing/2014/main" id="{4590F4FB-2884-438C-8EBD-A391C5DFBD7E}"/>
                </a:ext>
              </a:extLst>
            </p:cNvPr>
            <p:cNvSpPr/>
            <p:nvPr/>
          </p:nvSpPr>
          <p:spPr>
            <a:xfrm>
              <a:off x="8610745" y="96766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4" name="Полилиния 79">
              <a:extLst>
                <a:ext uri="{FF2B5EF4-FFF2-40B4-BE49-F238E27FC236}">
                  <a16:creationId xmlns:a16="http://schemas.microsoft.com/office/drawing/2014/main" id="{E9C99E74-9258-4A6E-A2EC-5FE2E309A806}"/>
                </a:ext>
              </a:extLst>
            </p:cNvPr>
            <p:cNvSpPr/>
            <p:nvPr/>
          </p:nvSpPr>
          <p:spPr>
            <a:xfrm>
              <a:off x="8935382" y="121222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Полилиния 80">
              <a:extLst>
                <a:ext uri="{FF2B5EF4-FFF2-40B4-BE49-F238E27FC236}">
                  <a16:creationId xmlns:a16="http://schemas.microsoft.com/office/drawing/2014/main" id="{6A7FC5C0-417C-401E-B875-65DC00BA9713}"/>
                </a:ext>
              </a:extLst>
            </p:cNvPr>
            <p:cNvSpPr/>
            <p:nvPr/>
          </p:nvSpPr>
          <p:spPr>
            <a:xfrm>
              <a:off x="9260020" y="145678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Полилиния 81">
              <a:extLst>
                <a:ext uri="{FF2B5EF4-FFF2-40B4-BE49-F238E27FC236}">
                  <a16:creationId xmlns:a16="http://schemas.microsoft.com/office/drawing/2014/main" id="{C1AF1F77-E8F9-4EA7-9DA6-C863E002C754}"/>
                </a:ext>
              </a:extLst>
            </p:cNvPr>
            <p:cNvSpPr/>
            <p:nvPr/>
          </p:nvSpPr>
          <p:spPr>
            <a:xfrm>
              <a:off x="9584657" y="170133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 82">
              <a:extLst>
                <a:ext uri="{FF2B5EF4-FFF2-40B4-BE49-F238E27FC236}">
                  <a16:creationId xmlns:a16="http://schemas.microsoft.com/office/drawing/2014/main" id="{D0D936A9-7AE4-48C7-B89D-E3F86BBB6846}"/>
                </a:ext>
              </a:extLst>
            </p:cNvPr>
            <p:cNvSpPr/>
            <p:nvPr/>
          </p:nvSpPr>
          <p:spPr>
            <a:xfrm>
              <a:off x="9915443" y="1952042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7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ECAE4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Полилиния 83">
              <a:extLst>
                <a:ext uri="{FF2B5EF4-FFF2-40B4-BE49-F238E27FC236}">
                  <a16:creationId xmlns:a16="http://schemas.microsoft.com/office/drawing/2014/main" id="{9DF748CB-3866-4D84-B094-F186B9027A0D}"/>
                </a:ext>
              </a:extLst>
            </p:cNvPr>
            <p:cNvSpPr/>
            <p:nvPr/>
          </p:nvSpPr>
          <p:spPr>
            <a:xfrm>
              <a:off x="10233932" y="219045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Полилиния 84">
              <a:extLst>
                <a:ext uri="{FF2B5EF4-FFF2-40B4-BE49-F238E27FC236}">
                  <a16:creationId xmlns:a16="http://schemas.microsoft.com/office/drawing/2014/main" id="{31FB4C2D-5831-4B7F-B49B-80B539EA09EF}"/>
                </a:ext>
              </a:extLst>
            </p:cNvPr>
            <p:cNvSpPr/>
            <p:nvPr/>
          </p:nvSpPr>
          <p:spPr>
            <a:xfrm>
              <a:off x="10558569" y="243501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0" name="Полилиния 85">
              <a:extLst>
                <a:ext uri="{FF2B5EF4-FFF2-40B4-BE49-F238E27FC236}">
                  <a16:creationId xmlns:a16="http://schemas.microsoft.com/office/drawing/2014/main" id="{CB87C596-D2DD-42BB-9B09-07B19248C64E}"/>
                </a:ext>
              </a:extLst>
            </p:cNvPr>
            <p:cNvSpPr/>
            <p:nvPr/>
          </p:nvSpPr>
          <p:spPr>
            <a:xfrm>
              <a:off x="10883207" y="267957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86">
              <a:extLst>
                <a:ext uri="{FF2B5EF4-FFF2-40B4-BE49-F238E27FC236}">
                  <a16:creationId xmlns:a16="http://schemas.microsoft.com/office/drawing/2014/main" id="{65F90557-2221-4A05-B9F9-BC6B9D9D869E}"/>
                </a:ext>
              </a:extLst>
            </p:cNvPr>
            <p:cNvSpPr/>
            <p:nvPr/>
          </p:nvSpPr>
          <p:spPr>
            <a:xfrm>
              <a:off x="11207844" y="292412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87">
              <a:extLst>
                <a:ext uri="{FF2B5EF4-FFF2-40B4-BE49-F238E27FC236}">
                  <a16:creationId xmlns:a16="http://schemas.microsoft.com/office/drawing/2014/main" id="{CB0D3666-DFE7-470C-9C84-CB42E556B9D7}"/>
                </a:ext>
              </a:extLst>
            </p:cNvPr>
            <p:cNvSpPr/>
            <p:nvPr/>
          </p:nvSpPr>
          <p:spPr>
            <a:xfrm>
              <a:off x="8206102" y="15400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3" name="Полилиния 88">
              <a:extLst>
                <a:ext uri="{FF2B5EF4-FFF2-40B4-BE49-F238E27FC236}">
                  <a16:creationId xmlns:a16="http://schemas.microsoft.com/office/drawing/2014/main" id="{23ECF4D2-A846-42C8-9CC6-EE087B252F5B}"/>
                </a:ext>
              </a:extLst>
            </p:cNvPr>
            <p:cNvSpPr/>
            <p:nvPr/>
          </p:nvSpPr>
          <p:spPr>
            <a:xfrm>
              <a:off x="8530740" y="39856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4" name="Полилиния 89">
              <a:extLst>
                <a:ext uri="{FF2B5EF4-FFF2-40B4-BE49-F238E27FC236}">
                  <a16:creationId xmlns:a16="http://schemas.microsoft.com/office/drawing/2014/main" id="{9E8F5038-6D65-4E1D-B8C8-822A230A42DE}"/>
                </a:ext>
              </a:extLst>
            </p:cNvPr>
            <p:cNvSpPr/>
            <p:nvPr/>
          </p:nvSpPr>
          <p:spPr>
            <a:xfrm>
              <a:off x="8855377" y="64312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5" name="Полилиния 90">
              <a:extLst>
                <a:ext uri="{FF2B5EF4-FFF2-40B4-BE49-F238E27FC236}">
                  <a16:creationId xmlns:a16="http://schemas.microsoft.com/office/drawing/2014/main" id="{FAA402CE-7E90-46B8-922A-0A02CE127E23}"/>
                </a:ext>
              </a:extLst>
            </p:cNvPr>
            <p:cNvSpPr/>
            <p:nvPr/>
          </p:nvSpPr>
          <p:spPr>
            <a:xfrm>
              <a:off x="9180014" y="88768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6" name="Полилиния 91">
              <a:extLst>
                <a:ext uri="{FF2B5EF4-FFF2-40B4-BE49-F238E27FC236}">
                  <a16:creationId xmlns:a16="http://schemas.microsoft.com/office/drawing/2014/main" id="{4E92DDE1-C8AC-40BA-AD6B-F8C8771466E8}"/>
                </a:ext>
              </a:extLst>
            </p:cNvPr>
            <p:cNvSpPr/>
            <p:nvPr/>
          </p:nvSpPr>
          <p:spPr>
            <a:xfrm>
              <a:off x="9504651" y="113224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7" name="Полилиния 92">
              <a:extLst>
                <a:ext uri="{FF2B5EF4-FFF2-40B4-BE49-F238E27FC236}">
                  <a16:creationId xmlns:a16="http://schemas.microsoft.com/office/drawing/2014/main" id="{68A03116-CCB9-4BF6-959F-615BE08121BC}"/>
                </a:ext>
              </a:extLst>
            </p:cNvPr>
            <p:cNvSpPr/>
            <p:nvPr/>
          </p:nvSpPr>
          <p:spPr>
            <a:xfrm>
              <a:off x="9829289" y="137679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8" name="Полилиния 93">
              <a:extLst>
                <a:ext uri="{FF2B5EF4-FFF2-40B4-BE49-F238E27FC236}">
                  <a16:creationId xmlns:a16="http://schemas.microsoft.com/office/drawing/2014/main" id="{B2BAC724-35DB-4F0E-B8FC-4A561EBEEA9F}"/>
                </a:ext>
              </a:extLst>
            </p:cNvPr>
            <p:cNvSpPr/>
            <p:nvPr/>
          </p:nvSpPr>
          <p:spPr>
            <a:xfrm>
              <a:off x="10153927" y="162135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9" name="Полилиния 94">
              <a:extLst>
                <a:ext uri="{FF2B5EF4-FFF2-40B4-BE49-F238E27FC236}">
                  <a16:creationId xmlns:a16="http://schemas.microsoft.com/office/drawing/2014/main" id="{7B9C357D-9651-43E3-B31C-5BDF90D2200D}"/>
                </a:ext>
              </a:extLst>
            </p:cNvPr>
            <p:cNvSpPr/>
            <p:nvPr/>
          </p:nvSpPr>
          <p:spPr>
            <a:xfrm>
              <a:off x="10478563" y="186591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0" name="Полилиния 95">
              <a:extLst>
                <a:ext uri="{FF2B5EF4-FFF2-40B4-BE49-F238E27FC236}">
                  <a16:creationId xmlns:a16="http://schemas.microsoft.com/office/drawing/2014/main" id="{28F36904-90E8-42A7-B660-C98273A987F7}"/>
                </a:ext>
              </a:extLst>
            </p:cNvPr>
            <p:cNvSpPr/>
            <p:nvPr/>
          </p:nvSpPr>
          <p:spPr>
            <a:xfrm>
              <a:off x="10803201" y="211047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1" name="Полилиния 96">
              <a:extLst>
                <a:ext uri="{FF2B5EF4-FFF2-40B4-BE49-F238E27FC236}">
                  <a16:creationId xmlns:a16="http://schemas.microsoft.com/office/drawing/2014/main" id="{256330A8-0BDD-4615-BB7B-6B139D32DDA6}"/>
                </a:ext>
              </a:extLst>
            </p:cNvPr>
            <p:cNvSpPr/>
            <p:nvPr/>
          </p:nvSpPr>
          <p:spPr>
            <a:xfrm>
              <a:off x="11127839" y="235503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2" name="Полилиния 97">
              <a:extLst>
                <a:ext uri="{FF2B5EF4-FFF2-40B4-BE49-F238E27FC236}">
                  <a16:creationId xmlns:a16="http://schemas.microsoft.com/office/drawing/2014/main" id="{17DE8AE7-A88A-4818-BC45-1FB90965A5F5}"/>
                </a:ext>
              </a:extLst>
            </p:cNvPr>
            <p:cNvSpPr/>
            <p:nvPr/>
          </p:nvSpPr>
          <p:spPr>
            <a:xfrm>
              <a:off x="11452476" y="259958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3" name="Полилиния 98">
              <a:extLst>
                <a:ext uri="{FF2B5EF4-FFF2-40B4-BE49-F238E27FC236}">
                  <a16:creationId xmlns:a16="http://schemas.microsoft.com/office/drawing/2014/main" id="{881C51D6-9959-4BAC-96A4-A67619D9D146}"/>
                </a:ext>
              </a:extLst>
            </p:cNvPr>
            <p:cNvSpPr/>
            <p:nvPr/>
          </p:nvSpPr>
          <p:spPr>
            <a:xfrm>
              <a:off x="8450734" y="-17053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4" name="Полилиния 99">
              <a:extLst>
                <a:ext uri="{FF2B5EF4-FFF2-40B4-BE49-F238E27FC236}">
                  <a16:creationId xmlns:a16="http://schemas.microsoft.com/office/drawing/2014/main" id="{ED411C79-E153-45E7-AB51-145FF6326F22}"/>
                </a:ext>
              </a:extLst>
            </p:cNvPr>
            <p:cNvSpPr/>
            <p:nvPr/>
          </p:nvSpPr>
          <p:spPr>
            <a:xfrm>
              <a:off x="8775371" y="7402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5" name="Полилиния 100">
              <a:extLst>
                <a:ext uri="{FF2B5EF4-FFF2-40B4-BE49-F238E27FC236}">
                  <a16:creationId xmlns:a16="http://schemas.microsoft.com/office/drawing/2014/main" id="{0BADE944-7FD2-4CEA-AB21-311466A502E8}"/>
                </a:ext>
              </a:extLst>
            </p:cNvPr>
            <p:cNvSpPr/>
            <p:nvPr/>
          </p:nvSpPr>
          <p:spPr>
            <a:xfrm>
              <a:off x="9106157" y="324733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7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8" y="198311"/>
                    <a:pt x="100664" y="205483"/>
                    <a:pt x="64839" y="178496"/>
                  </a:cubicBezTo>
                  <a:cubicBezTo>
                    <a:pt x="29038" y="151526"/>
                    <a:pt x="21888" y="100613"/>
                    <a:pt x="48864" y="64825"/>
                  </a:cubicBezTo>
                  <a:cubicBezTo>
                    <a:pt x="75849" y="29027"/>
                    <a:pt x="126766" y="21875"/>
                    <a:pt x="162567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1E9BA"/>
            </a:solidFill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6" name="Полилиния 101">
              <a:extLst>
                <a:ext uri="{FF2B5EF4-FFF2-40B4-BE49-F238E27FC236}">
                  <a16:creationId xmlns:a16="http://schemas.microsoft.com/office/drawing/2014/main" id="{1F9F3F4E-B286-4D25-987D-7EC3EB8EDC57}"/>
                </a:ext>
              </a:extLst>
            </p:cNvPr>
            <p:cNvSpPr/>
            <p:nvPr/>
          </p:nvSpPr>
          <p:spPr>
            <a:xfrm>
              <a:off x="9424647" y="56314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7" name="Полилиния 102">
              <a:extLst>
                <a:ext uri="{FF2B5EF4-FFF2-40B4-BE49-F238E27FC236}">
                  <a16:creationId xmlns:a16="http://schemas.microsoft.com/office/drawing/2014/main" id="{1CD468A7-507F-4575-89D4-CCE2A27CBEDC}"/>
                </a:ext>
              </a:extLst>
            </p:cNvPr>
            <p:cNvSpPr/>
            <p:nvPr/>
          </p:nvSpPr>
          <p:spPr>
            <a:xfrm>
              <a:off x="9749283" y="80770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8" name="Полилиния 103">
              <a:extLst>
                <a:ext uri="{FF2B5EF4-FFF2-40B4-BE49-F238E27FC236}">
                  <a16:creationId xmlns:a16="http://schemas.microsoft.com/office/drawing/2014/main" id="{A7F26F16-1D95-49C3-A775-5FE5CC1AE9B9}"/>
                </a:ext>
              </a:extLst>
            </p:cNvPr>
            <p:cNvSpPr/>
            <p:nvPr/>
          </p:nvSpPr>
          <p:spPr>
            <a:xfrm>
              <a:off x="10073921" y="105226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9" name="Полилиния 104">
              <a:extLst>
                <a:ext uri="{FF2B5EF4-FFF2-40B4-BE49-F238E27FC236}">
                  <a16:creationId xmlns:a16="http://schemas.microsoft.com/office/drawing/2014/main" id="{B0B329C5-C248-4188-8E61-FB6351EBDDBB}"/>
                </a:ext>
              </a:extLst>
            </p:cNvPr>
            <p:cNvSpPr/>
            <p:nvPr/>
          </p:nvSpPr>
          <p:spPr>
            <a:xfrm>
              <a:off x="10398558" y="129681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0" name="Полилиния 105">
              <a:extLst>
                <a:ext uri="{FF2B5EF4-FFF2-40B4-BE49-F238E27FC236}">
                  <a16:creationId xmlns:a16="http://schemas.microsoft.com/office/drawing/2014/main" id="{7D1E3725-1447-4992-8D62-6DBF4312688E}"/>
                </a:ext>
              </a:extLst>
            </p:cNvPr>
            <p:cNvSpPr/>
            <p:nvPr/>
          </p:nvSpPr>
          <p:spPr>
            <a:xfrm>
              <a:off x="10723196" y="154137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1" name="Полилиния 106">
              <a:extLst>
                <a:ext uri="{FF2B5EF4-FFF2-40B4-BE49-F238E27FC236}">
                  <a16:creationId xmlns:a16="http://schemas.microsoft.com/office/drawing/2014/main" id="{C2CB31C8-C820-4FB3-9963-DC33FF78D89D}"/>
                </a:ext>
              </a:extLst>
            </p:cNvPr>
            <p:cNvSpPr/>
            <p:nvPr/>
          </p:nvSpPr>
          <p:spPr>
            <a:xfrm>
              <a:off x="11047833" y="178593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2" name="Полилиния 107">
              <a:extLst>
                <a:ext uri="{FF2B5EF4-FFF2-40B4-BE49-F238E27FC236}">
                  <a16:creationId xmlns:a16="http://schemas.microsoft.com/office/drawing/2014/main" id="{16DB0C51-4510-4772-ABCF-9039CFF1BA5F}"/>
                </a:ext>
              </a:extLst>
            </p:cNvPr>
            <p:cNvSpPr/>
            <p:nvPr/>
          </p:nvSpPr>
          <p:spPr>
            <a:xfrm>
              <a:off x="11372470" y="203049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3" name="Полилиния 108">
              <a:extLst>
                <a:ext uri="{FF2B5EF4-FFF2-40B4-BE49-F238E27FC236}">
                  <a16:creationId xmlns:a16="http://schemas.microsoft.com/office/drawing/2014/main" id="{F3E4C0CE-A0F6-4DEC-B460-446261874C14}"/>
                </a:ext>
              </a:extLst>
            </p:cNvPr>
            <p:cNvSpPr/>
            <p:nvPr/>
          </p:nvSpPr>
          <p:spPr>
            <a:xfrm>
              <a:off x="11697108" y="227505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111">
              <a:extLst>
                <a:ext uri="{FF2B5EF4-FFF2-40B4-BE49-F238E27FC236}">
                  <a16:creationId xmlns:a16="http://schemas.microsoft.com/office/drawing/2014/main" id="{DD8E4DFC-ECC7-4BA5-BFAD-E83501D63098}"/>
                </a:ext>
              </a:extLst>
            </p:cNvPr>
            <p:cNvSpPr/>
            <p:nvPr/>
          </p:nvSpPr>
          <p:spPr>
            <a:xfrm>
              <a:off x="9344641" y="-595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112">
              <a:extLst>
                <a:ext uri="{FF2B5EF4-FFF2-40B4-BE49-F238E27FC236}">
                  <a16:creationId xmlns:a16="http://schemas.microsoft.com/office/drawing/2014/main" id="{4DAEF535-8498-4463-A14B-5480586E7D72}"/>
                </a:ext>
              </a:extLst>
            </p:cNvPr>
            <p:cNvSpPr/>
            <p:nvPr/>
          </p:nvSpPr>
          <p:spPr>
            <a:xfrm>
              <a:off x="9669278" y="23860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113">
              <a:extLst>
                <a:ext uri="{FF2B5EF4-FFF2-40B4-BE49-F238E27FC236}">
                  <a16:creationId xmlns:a16="http://schemas.microsoft.com/office/drawing/2014/main" id="{E1B4316C-3120-420D-A43E-FD72873258FC}"/>
                </a:ext>
              </a:extLst>
            </p:cNvPr>
            <p:cNvSpPr/>
            <p:nvPr/>
          </p:nvSpPr>
          <p:spPr>
            <a:xfrm>
              <a:off x="9993915" y="48316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114">
              <a:extLst>
                <a:ext uri="{FF2B5EF4-FFF2-40B4-BE49-F238E27FC236}">
                  <a16:creationId xmlns:a16="http://schemas.microsoft.com/office/drawing/2014/main" id="{A81BD6A4-76C9-434E-B85D-7ACEF20FDB81}"/>
                </a:ext>
              </a:extLst>
            </p:cNvPr>
            <p:cNvSpPr/>
            <p:nvPr/>
          </p:nvSpPr>
          <p:spPr>
            <a:xfrm>
              <a:off x="10318553" y="72772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115">
              <a:extLst>
                <a:ext uri="{FF2B5EF4-FFF2-40B4-BE49-F238E27FC236}">
                  <a16:creationId xmlns:a16="http://schemas.microsoft.com/office/drawing/2014/main" id="{ED2762EF-0C48-4664-ACBA-2B0AB4225D03}"/>
                </a:ext>
              </a:extLst>
            </p:cNvPr>
            <p:cNvSpPr/>
            <p:nvPr/>
          </p:nvSpPr>
          <p:spPr>
            <a:xfrm>
              <a:off x="10643190" y="97227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116">
              <a:extLst>
                <a:ext uri="{FF2B5EF4-FFF2-40B4-BE49-F238E27FC236}">
                  <a16:creationId xmlns:a16="http://schemas.microsoft.com/office/drawing/2014/main" id="{F663150B-BAD3-433F-B917-687F5A237C7E}"/>
                </a:ext>
              </a:extLst>
            </p:cNvPr>
            <p:cNvSpPr/>
            <p:nvPr/>
          </p:nvSpPr>
          <p:spPr>
            <a:xfrm>
              <a:off x="10973976" y="1222983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8" y="198311"/>
                    <a:pt x="100664" y="205483"/>
                    <a:pt x="64839" y="178496"/>
                  </a:cubicBezTo>
                  <a:cubicBezTo>
                    <a:pt x="29038" y="151526"/>
                    <a:pt x="21888" y="100613"/>
                    <a:pt x="48864" y="64825"/>
                  </a:cubicBezTo>
                  <a:cubicBezTo>
                    <a:pt x="75849" y="29027"/>
                    <a:pt x="126767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EF9718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2" name="Полилиния 117">
              <a:extLst>
                <a:ext uri="{FF2B5EF4-FFF2-40B4-BE49-F238E27FC236}">
                  <a16:creationId xmlns:a16="http://schemas.microsoft.com/office/drawing/2014/main" id="{44B2C071-5BAE-4488-8D8D-221376DD2A44}"/>
                </a:ext>
              </a:extLst>
            </p:cNvPr>
            <p:cNvSpPr/>
            <p:nvPr/>
          </p:nvSpPr>
          <p:spPr>
            <a:xfrm>
              <a:off x="11292464" y="146139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3" name="Полилиния 118">
              <a:extLst>
                <a:ext uri="{FF2B5EF4-FFF2-40B4-BE49-F238E27FC236}">
                  <a16:creationId xmlns:a16="http://schemas.microsoft.com/office/drawing/2014/main" id="{D4713E2A-5181-4192-8330-F7B05A831891}"/>
                </a:ext>
              </a:extLst>
            </p:cNvPr>
            <p:cNvSpPr/>
            <p:nvPr/>
          </p:nvSpPr>
          <p:spPr>
            <a:xfrm>
              <a:off x="11617102" y="170595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Полилиния 119">
              <a:extLst>
                <a:ext uri="{FF2B5EF4-FFF2-40B4-BE49-F238E27FC236}">
                  <a16:creationId xmlns:a16="http://schemas.microsoft.com/office/drawing/2014/main" id="{5A0F0636-A567-4860-8338-AF7AA1A6959E}"/>
                </a:ext>
              </a:extLst>
            </p:cNvPr>
            <p:cNvSpPr/>
            <p:nvPr/>
          </p:nvSpPr>
          <p:spPr>
            <a:xfrm>
              <a:off x="11941740" y="195051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8" name="Полилиния 123">
              <a:extLst>
                <a:ext uri="{FF2B5EF4-FFF2-40B4-BE49-F238E27FC236}">
                  <a16:creationId xmlns:a16="http://schemas.microsoft.com/office/drawing/2014/main" id="{59C113AF-B009-4E85-974B-B7C7EDA26121}"/>
                </a:ext>
              </a:extLst>
            </p:cNvPr>
            <p:cNvSpPr/>
            <p:nvPr/>
          </p:nvSpPr>
          <p:spPr>
            <a:xfrm>
              <a:off x="9913910" y="-8593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9" name="Полилиния 124">
              <a:extLst>
                <a:ext uri="{FF2B5EF4-FFF2-40B4-BE49-F238E27FC236}">
                  <a16:creationId xmlns:a16="http://schemas.microsoft.com/office/drawing/2014/main" id="{A3D599BD-BCF4-4524-9FC0-A17197516D4E}"/>
                </a:ext>
              </a:extLst>
            </p:cNvPr>
            <p:cNvSpPr/>
            <p:nvPr/>
          </p:nvSpPr>
          <p:spPr>
            <a:xfrm>
              <a:off x="10238547" y="15862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0" name="Полилиния 125">
              <a:extLst>
                <a:ext uri="{FF2B5EF4-FFF2-40B4-BE49-F238E27FC236}">
                  <a16:creationId xmlns:a16="http://schemas.microsoft.com/office/drawing/2014/main" id="{BE0E8A1F-36C1-4027-BDBE-B61DAEF82F33}"/>
                </a:ext>
              </a:extLst>
            </p:cNvPr>
            <p:cNvSpPr/>
            <p:nvPr/>
          </p:nvSpPr>
          <p:spPr>
            <a:xfrm>
              <a:off x="10563184" y="40318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1" name="Полилиния 126">
              <a:extLst>
                <a:ext uri="{FF2B5EF4-FFF2-40B4-BE49-F238E27FC236}">
                  <a16:creationId xmlns:a16="http://schemas.microsoft.com/office/drawing/2014/main" id="{E46A6425-8CD4-489A-9660-480C018CDFBB}"/>
                </a:ext>
              </a:extLst>
            </p:cNvPr>
            <p:cNvSpPr/>
            <p:nvPr/>
          </p:nvSpPr>
          <p:spPr>
            <a:xfrm>
              <a:off x="10887822" y="64773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2" name="Полилиния 127">
              <a:extLst>
                <a:ext uri="{FF2B5EF4-FFF2-40B4-BE49-F238E27FC236}">
                  <a16:creationId xmlns:a16="http://schemas.microsoft.com/office/drawing/2014/main" id="{AA99D616-9773-4CB8-99FF-0E502217B8FF}"/>
                </a:ext>
              </a:extLst>
            </p:cNvPr>
            <p:cNvSpPr/>
            <p:nvPr/>
          </p:nvSpPr>
          <p:spPr>
            <a:xfrm>
              <a:off x="11212460" y="89229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3" name="Полилиния 128">
              <a:extLst>
                <a:ext uri="{FF2B5EF4-FFF2-40B4-BE49-F238E27FC236}">
                  <a16:creationId xmlns:a16="http://schemas.microsoft.com/office/drawing/2014/main" id="{8BB42E23-594F-4B3C-B04A-59DDBF1EAAA8}"/>
                </a:ext>
              </a:extLst>
            </p:cNvPr>
            <p:cNvSpPr/>
            <p:nvPr/>
          </p:nvSpPr>
          <p:spPr>
            <a:xfrm>
              <a:off x="11537096" y="113685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4" name="Полилиния 129">
              <a:extLst>
                <a:ext uri="{FF2B5EF4-FFF2-40B4-BE49-F238E27FC236}">
                  <a16:creationId xmlns:a16="http://schemas.microsoft.com/office/drawing/2014/main" id="{59CB4886-CEEB-4E8B-9647-C07B5A62C01F}"/>
                </a:ext>
              </a:extLst>
            </p:cNvPr>
            <p:cNvSpPr/>
            <p:nvPr/>
          </p:nvSpPr>
          <p:spPr>
            <a:xfrm>
              <a:off x="11867883" y="1387559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8" y="198311"/>
                    <a:pt x="100664" y="205483"/>
                    <a:pt x="64839" y="178496"/>
                  </a:cubicBezTo>
                  <a:cubicBezTo>
                    <a:pt x="29038" y="151526"/>
                    <a:pt x="21888" y="100613"/>
                    <a:pt x="48864" y="64825"/>
                  </a:cubicBezTo>
                  <a:cubicBezTo>
                    <a:pt x="75849" y="29027"/>
                    <a:pt x="126766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ECAE4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0" name="Полилиния 135">
              <a:extLst>
                <a:ext uri="{FF2B5EF4-FFF2-40B4-BE49-F238E27FC236}">
                  <a16:creationId xmlns:a16="http://schemas.microsoft.com/office/drawing/2014/main" id="{1F89C06C-C6D3-46FE-989E-560FCD7111A6}"/>
                </a:ext>
              </a:extLst>
            </p:cNvPr>
            <p:cNvSpPr/>
            <p:nvPr/>
          </p:nvSpPr>
          <p:spPr>
            <a:xfrm>
              <a:off x="10483178" y="-16591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1" name="Полилиния 136">
              <a:extLst>
                <a:ext uri="{FF2B5EF4-FFF2-40B4-BE49-F238E27FC236}">
                  <a16:creationId xmlns:a16="http://schemas.microsoft.com/office/drawing/2014/main" id="{0DF25F92-E276-41CB-AD58-BBD9B7DA6E05}"/>
                </a:ext>
              </a:extLst>
            </p:cNvPr>
            <p:cNvSpPr/>
            <p:nvPr/>
          </p:nvSpPr>
          <p:spPr>
            <a:xfrm>
              <a:off x="10807816" y="7864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2" name="Полилиния 137">
              <a:extLst>
                <a:ext uri="{FF2B5EF4-FFF2-40B4-BE49-F238E27FC236}">
                  <a16:creationId xmlns:a16="http://schemas.microsoft.com/office/drawing/2014/main" id="{65F7E3FE-863E-48D9-AEC7-BF4395C7C325}"/>
                </a:ext>
              </a:extLst>
            </p:cNvPr>
            <p:cNvSpPr/>
            <p:nvPr/>
          </p:nvSpPr>
          <p:spPr>
            <a:xfrm>
              <a:off x="11132454" y="32319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3" name="Полилиния 138">
              <a:extLst>
                <a:ext uri="{FF2B5EF4-FFF2-40B4-BE49-F238E27FC236}">
                  <a16:creationId xmlns:a16="http://schemas.microsoft.com/office/drawing/2014/main" id="{0DD0439C-AF4C-4C79-8F6F-55C3719E3C92}"/>
                </a:ext>
              </a:extLst>
            </p:cNvPr>
            <p:cNvSpPr/>
            <p:nvPr/>
          </p:nvSpPr>
          <p:spPr>
            <a:xfrm>
              <a:off x="11457091" y="56775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4" name="Полилиния 139">
              <a:extLst>
                <a:ext uri="{FF2B5EF4-FFF2-40B4-BE49-F238E27FC236}">
                  <a16:creationId xmlns:a16="http://schemas.microsoft.com/office/drawing/2014/main" id="{7E3ADE76-4507-411D-9802-EFE7FA6F89FF}"/>
                </a:ext>
              </a:extLst>
            </p:cNvPr>
            <p:cNvSpPr/>
            <p:nvPr/>
          </p:nvSpPr>
          <p:spPr>
            <a:xfrm>
              <a:off x="11781729" y="81231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5" name="Полилиния 140">
              <a:extLst>
                <a:ext uri="{FF2B5EF4-FFF2-40B4-BE49-F238E27FC236}">
                  <a16:creationId xmlns:a16="http://schemas.microsoft.com/office/drawing/2014/main" id="{200CDC63-202C-4DF2-9A13-A17B842D5E01}"/>
                </a:ext>
              </a:extLst>
            </p:cNvPr>
            <p:cNvSpPr/>
            <p:nvPr/>
          </p:nvSpPr>
          <p:spPr>
            <a:xfrm>
              <a:off x="12106366" y="105687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3" name="Полилиния 148">
              <a:extLst>
                <a:ext uri="{FF2B5EF4-FFF2-40B4-BE49-F238E27FC236}">
                  <a16:creationId xmlns:a16="http://schemas.microsoft.com/office/drawing/2014/main" id="{F45F78EA-6D28-4112-A299-4D3A71A582CF}"/>
                </a:ext>
              </a:extLst>
            </p:cNvPr>
            <p:cNvSpPr/>
            <p:nvPr/>
          </p:nvSpPr>
          <p:spPr>
            <a:xfrm>
              <a:off x="11377085" y="-134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4" name="Полилиния 149">
              <a:extLst>
                <a:ext uri="{FF2B5EF4-FFF2-40B4-BE49-F238E27FC236}">
                  <a16:creationId xmlns:a16="http://schemas.microsoft.com/office/drawing/2014/main" id="{247BFA7D-DD79-46E7-ADB4-3CCEFA137BCF}"/>
                </a:ext>
              </a:extLst>
            </p:cNvPr>
            <p:cNvSpPr/>
            <p:nvPr/>
          </p:nvSpPr>
          <p:spPr>
            <a:xfrm>
              <a:off x="11701723" y="24321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5" name="Полилиния 150">
              <a:extLst>
                <a:ext uri="{FF2B5EF4-FFF2-40B4-BE49-F238E27FC236}">
                  <a16:creationId xmlns:a16="http://schemas.microsoft.com/office/drawing/2014/main" id="{F93EF7BD-9F0B-4DD8-AD4E-D627A18787D2}"/>
                </a:ext>
              </a:extLst>
            </p:cNvPr>
            <p:cNvSpPr/>
            <p:nvPr/>
          </p:nvSpPr>
          <p:spPr>
            <a:xfrm>
              <a:off x="12026361" y="48777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5" name="Полилиния 160">
              <a:extLst>
                <a:ext uri="{FF2B5EF4-FFF2-40B4-BE49-F238E27FC236}">
                  <a16:creationId xmlns:a16="http://schemas.microsoft.com/office/drawing/2014/main" id="{7997280E-4A78-4998-AA1F-C3D078DC1372}"/>
                </a:ext>
              </a:extLst>
            </p:cNvPr>
            <p:cNvSpPr/>
            <p:nvPr/>
          </p:nvSpPr>
          <p:spPr>
            <a:xfrm>
              <a:off x="11946355" y="-8132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" name="Title 2">
            <a:extLst>
              <a:ext uri="{FF2B5EF4-FFF2-40B4-BE49-F238E27FC236}">
                <a16:creationId xmlns:a16="http://schemas.microsoft.com/office/drawing/2014/main" id="{AF9FD453-4FDB-0745-9667-CD20360EA02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50863" y="1637758"/>
            <a:ext cx="5303554" cy="1661993"/>
          </a:xfrm>
        </p:spPr>
        <p:txBody>
          <a:bodyPr wrap="square">
            <a:spAutoFit/>
          </a:bodyPr>
          <a:lstStyle>
            <a:lvl1pPr>
              <a:defRPr sz="6000" b="1" i="0">
                <a:solidFill>
                  <a:schemeClr val="tx1"/>
                </a:solidFill>
                <a:latin typeface="+mj-lt"/>
                <a:cs typeface="Gotham Pro Bold" panose="02000503040000020004" pitchFamily="2" charset="0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220" name="Text Placeholder 219">
            <a:extLst>
              <a:ext uri="{FF2B5EF4-FFF2-40B4-BE49-F238E27FC236}">
                <a16:creationId xmlns:a16="http://schemas.microsoft.com/office/drawing/2014/main" id="{9297EC30-9121-430B-8E67-5BC4B890CA38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50863" y="4568243"/>
            <a:ext cx="5303554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Имя Фамилия</a:t>
            </a:r>
            <a:endParaRPr lang="en-US" dirty="0"/>
          </a:p>
        </p:txBody>
      </p:sp>
      <p:sp>
        <p:nvSpPr>
          <p:cNvPr id="221" name="Text Placeholder 219">
            <a:extLst>
              <a:ext uri="{FF2B5EF4-FFF2-40B4-BE49-F238E27FC236}">
                <a16:creationId xmlns:a16="http://schemas.microsoft.com/office/drawing/2014/main" id="{69E6748D-5EE7-45A6-BDC0-4FFB319F4B9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50863" y="6151102"/>
            <a:ext cx="5303554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Дата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0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C86E-80A5-45BB-8837-04A64A8ED472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0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BE96-6572-4FFB-BE28-A97023D2FA41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74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9502-3AB4-45E6-8C55-86E463354B6F}" type="datetime1">
              <a:rPr lang="ru-RU" smtClean="0"/>
              <a:t>01.04.2025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8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5FEF-C22A-469C-AE1A-134FCDABD4F8}" type="datetime1">
              <a:rPr lang="ru-RU" smtClean="0"/>
              <a:t>01.04.2025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02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6BF9-C0E4-45A0-8292-59FB6FC859A5}" type="datetime1">
              <a:rPr lang="ru-RU" smtClean="0"/>
              <a:t>01.04.2025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04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F862-5C4A-40E3-BC35-77D37C2B9626}" type="datetime1">
              <a:rPr lang="ru-RU" smtClean="0"/>
              <a:t>01.04.2025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43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C04-1D1E-4EC4-B63B-4AF6376A3DBC}" type="datetime1">
              <a:rPr lang="ru-RU" smtClean="0"/>
              <a:t>01.04.2025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AC30-7BDF-4DDA-8CA8-E41398574C96}" type="datetime1">
              <a:rPr lang="ru-RU" smtClean="0"/>
              <a:t>01.04.2025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21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B9D63-FBE5-4457-81D1-C455753E0BF5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67" b="66248"/>
          <a:stretch/>
        </p:blipFill>
        <p:spPr>
          <a:xfrm rot="16200000">
            <a:off x="-2271643" y="2271643"/>
            <a:ext cx="6858000" cy="23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1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11.png"/><Relationship Id="rId131" Type="http://schemas.openxmlformats.org/officeDocument/2006/relationships/image" Target="../media/image590.svg"/><Relationship Id="rId5" Type="http://schemas.openxmlformats.org/officeDocument/2006/relationships/image" Target="../media/image10.png"/><Relationship Id="rId31" Type="http://schemas.openxmlformats.org/officeDocument/2006/relationships/image" Target="../media/image490.sv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Title 625">
            <a:extLst>
              <a:ext uri="{FF2B5EF4-FFF2-40B4-BE49-F238E27FC236}">
                <a16:creationId xmlns:a16="http://schemas.microsoft.com/office/drawing/2014/main" id="{2616B31E-23CD-4E16-8D29-BE0C4FAD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33500"/>
            <a:ext cx="8302851" cy="2086725"/>
          </a:xfrm>
        </p:spPr>
        <p:txBody>
          <a:bodyPr/>
          <a:lstStyle/>
          <a:p>
            <a:pPr lvl="0" algn="ctr">
              <a:defRPr/>
            </a:pPr>
            <a:r>
              <a:rPr lang="ru-RU" sz="32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Предоставление финансовой поддержки </a:t>
            </a:r>
            <a:r>
              <a:rPr lang="ru-RU" sz="3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субъектам МСП в 2025 году</a:t>
            </a:r>
            <a:r>
              <a:rPr lang="ru-RU" sz="32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муниципальная программа </a:t>
            </a:r>
            <a:r>
              <a:rPr lang="ru-RU" sz="2400" b="0" dirty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2400" b="0" dirty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400" b="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«Развитие малого и среднего предпринимательства в городе </a:t>
            </a:r>
            <a:r>
              <a:rPr lang="ru-RU" sz="2400" b="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Сургуте»</a:t>
            </a:r>
            <a:endParaRPr lang="ru-RU" sz="2400" b="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9" y="100784"/>
            <a:ext cx="551227" cy="76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15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83" y="167080"/>
            <a:ext cx="6002547" cy="66079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Основания для возврата заявок на доработку</a:t>
            </a:r>
            <a:endParaRPr lang="ru-RU" sz="32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6314448" y="219846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692913" y="2198463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6685701" y="2113815"/>
            <a:ext cx="4197878" cy="1938992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Наличие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недостатков технического характера (плохое качество изображения символов, букв и цифр, не позволяющее их прочитать), технических неточностей, несоответствий, допущенных при заполнении заявки и деклараций</a:t>
            </a:r>
          </a:p>
        </p:txBody>
      </p:sp>
      <p:sp>
        <p:nvSpPr>
          <p:cNvPr id="172" name="Прямоугольник 171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2223819" y="2146582"/>
            <a:ext cx="3676985" cy="1323439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Незаполнение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(частичное заполнение) форм документов, установленных в объявлении о проведении отбора в соответствии с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порядком</a:t>
            </a:r>
          </a:p>
        </p:txBody>
      </p:sp>
      <p:sp>
        <p:nvSpPr>
          <p:cNvPr id="111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10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41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7C492062-CC3E-8249-AB45-CF21536F4126}"/>
              </a:ext>
            </a:extLst>
          </p:cNvPr>
          <p:cNvSpPr txBox="1"/>
          <p:nvPr/>
        </p:nvSpPr>
        <p:spPr>
          <a:xfrm>
            <a:off x="2043681" y="4784748"/>
            <a:ext cx="9609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Внесение изменений в заявку после возврата на доработку осуществляется в течение </a:t>
            </a:r>
          </a:p>
          <a:p>
            <a:pPr algn="ctr" defTabSz="457200">
              <a:defRPr/>
            </a:pPr>
            <a:r>
              <a:rPr lang="ru-RU" sz="24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2 рабочих дней</a:t>
            </a: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31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83" y="167080"/>
            <a:ext cx="6002547" cy="6607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Основания для отклонения заявок</a:t>
            </a:r>
            <a:endParaRPr lang="ru-RU" sz="32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4746366" y="866627"/>
            <a:ext cx="0" cy="569129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1793994" y="2050821"/>
            <a:ext cx="10126594" cy="702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1901411" y="2733203"/>
            <a:ext cx="2697063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Несоответствие категориям, критериям и требованиям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 участникам отбора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1823660" y="5239111"/>
            <a:ext cx="296240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Несоответствие заявки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документов требованиям Порядка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4924817" y="5244010"/>
            <a:ext cx="3046814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Ранее получена аналогичная поддержка (заявка отклоняется полностью)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8143131" y="2737344"/>
            <a:ext cx="275024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Признание победителя отбора уклонившимся от подписания соглашения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941933" y="831781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784707" y="2144021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8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754556" y="814327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22" name="Группа 12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843434" y="2157492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2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8008045" y="827876"/>
            <a:ext cx="0" cy="57300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107062" y="78264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58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064457" y="2139629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69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8270220" y="5250814"/>
            <a:ext cx="275024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Отсутствие лимитов бюджетных обязательств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 15 декабря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4870966" y="1056062"/>
            <a:ext cx="3105089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Несоответствие представленных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 возмещению затрат требованиям Порядка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1769233" y="4493010"/>
            <a:ext cx="10126594" cy="702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Группа 140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823660" y="4712957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42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3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4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5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6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7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8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9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0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8143131" y="1062644"/>
            <a:ext cx="296240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Установление факта недостоверности предоставленной информации</a:t>
            </a:r>
          </a:p>
        </p:txBody>
      </p:sp>
      <p:grpSp>
        <p:nvGrpSpPr>
          <p:cNvPr id="162" name="Группа 16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910156" y="469628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6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72" name="Прямоугольник 171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1820589" y="1065897"/>
            <a:ext cx="296240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Подача заявки после даты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времени окончания приема заявок</a:t>
            </a:r>
          </a:p>
        </p:txBody>
      </p:sp>
      <p:grpSp>
        <p:nvGrpSpPr>
          <p:cNvPr id="173" name="Группа 17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158800" y="471172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4850666" y="2447878"/>
            <a:ext cx="2962408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Представление неполного пакета документов</a:t>
            </a:r>
          </a:p>
        </p:txBody>
      </p:sp>
      <p:sp>
        <p:nvSpPr>
          <p:cNvPr id="111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11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41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4850666" y="3591975"/>
            <a:ext cx="296240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Устранение замечаний в срок более 2 рабочих дней после возврата заявки на доработку</a:t>
            </a:r>
          </a:p>
        </p:txBody>
      </p:sp>
      <p:grpSp>
        <p:nvGrpSpPr>
          <p:cNvPr id="132" name="Группа 13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790052" y="3268215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3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9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1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2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3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4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155" name="Прямая соединительная линия 154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4746366" y="3164339"/>
            <a:ext cx="3261679" cy="221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36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5E59BDA-885C-EE41-BA2B-9B4E0711ED58}"/>
              </a:ext>
            </a:extLst>
          </p:cNvPr>
          <p:cNvSpPr/>
          <p:nvPr/>
        </p:nvSpPr>
        <p:spPr>
          <a:xfrm>
            <a:off x="1878165" y="945266"/>
            <a:ext cx="4956681" cy="53940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4D3D6D9-4C7B-DA45-B148-4339E9B605A1}"/>
              </a:ext>
            </a:extLst>
          </p:cNvPr>
          <p:cNvSpPr/>
          <p:nvPr/>
        </p:nvSpPr>
        <p:spPr>
          <a:xfrm>
            <a:off x="6995890" y="959968"/>
            <a:ext cx="4786249" cy="2675241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E133BA-C364-AD4D-BDF4-C6F49F9A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202481"/>
            <a:ext cx="10515600" cy="64900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Отчетность и результаты предоставления поддержки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DA8DFB0-0D3C-1E4E-AA24-22A3449132EF}"/>
              </a:ext>
            </a:extLst>
          </p:cNvPr>
          <p:cNvSpPr/>
          <p:nvPr/>
        </p:nvSpPr>
        <p:spPr>
          <a:xfrm>
            <a:off x="2161530" y="1882496"/>
            <a:ext cx="4655607" cy="4524315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1.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течение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0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календарных дней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по истечении трех месяцев (квартала) со дня получения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субсидии 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дату достижения результата предоставления субсидии (дата по истечении трех месяцев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 дня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получения субсидии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 smtClean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 smtClean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2.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ежеквартально по состоянию на первое число месяца, следующего за отчетным,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до 10-го числа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месяца, следующего за отчетным (промежуточный</a:t>
            </a:r>
          </a:p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отчет), а также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не позднее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10-го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рабочего дня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после достижения конечного</a:t>
            </a:r>
          </a:p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значения результата предоставления субсидии (итоговый отчет)</a:t>
            </a:r>
          </a:p>
          <a:p>
            <a:pPr defTabSz="457200"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B2B31F94-84C4-7546-9099-7F87665FAF32}"/>
              </a:ext>
            </a:extLst>
          </p:cNvPr>
          <p:cNvGrpSpPr/>
          <p:nvPr/>
        </p:nvGrpSpPr>
        <p:grpSpPr>
          <a:xfrm>
            <a:off x="2161530" y="1129437"/>
            <a:ext cx="629730" cy="605231"/>
            <a:chOff x="982109" y="3382234"/>
            <a:chExt cx="369613" cy="369613"/>
          </a:xfrm>
          <a:solidFill>
            <a:schemeClr val="accent5">
              <a:lumMod val="50000"/>
            </a:schemeClr>
          </a:solidFill>
        </p:grpSpPr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BEF15DA0-8376-4041-82DD-395E01C3F54A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F0A2E5A5-E472-E643-ABB4-A3CD3F76BAA7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9E94FA8B-41AC-5546-B038-D63437236D17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08279A85-5F46-6645-9EA0-C177CC642AE1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:a16="http://schemas.microsoft.com/office/drawing/2014/main" id="{D11C8AF3-14E7-AE43-B5AE-81B03BF638EE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:a16="http://schemas.microsoft.com/office/drawing/2014/main" id="{C6C5B1AB-FEDE-5D40-98CC-AE9263282E37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07D1961-004B-4C43-8640-987BB91D5919}"/>
              </a:ext>
            </a:extLst>
          </p:cNvPr>
          <p:cNvSpPr/>
          <p:nvPr/>
        </p:nvSpPr>
        <p:spPr>
          <a:xfrm>
            <a:off x="7519263" y="1092654"/>
            <a:ext cx="3658600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Отчет о достижении </a:t>
            </a:r>
            <a:r>
              <a:rPr lang="ru-RU" sz="16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результатов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предоставления субсидии</a:t>
            </a:r>
          </a:p>
          <a:p>
            <a:pPr defTabSz="457200">
              <a:spcAft>
                <a:spcPts val="1200"/>
              </a:spcAft>
            </a:pP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790A71F-92CC-442E-9A55-14487BDF2785}"/>
              </a:ext>
            </a:extLst>
          </p:cNvPr>
          <p:cNvSpPr/>
          <p:nvPr/>
        </p:nvSpPr>
        <p:spPr>
          <a:xfrm>
            <a:off x="7102977" y="1896053"/>
            <a:ext cx="4650061" cy="2123658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lvl="0" defTabSz="457200">
              <a:spcAft>
                <a:spcPts val="1200"/>
              </a:spcAft>
              <a:buFontTx/>
              <a:buChar char="-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сохранение рабочих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мест 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течение </a:t>
            </a:r>
            <a:r>
              <a:rPr lang="ru-RU" sz="16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3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месяцев с даты получения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субсидии;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неосуществление производства и (или) реализации подакцизных товаров до окончания календарного квартала, в котором истекает срок оказания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поддержки (перечисление средств субсидии)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285750" lvl="0" indent="-285750" defTabSz="457200">
              <a:spcAft>
                <a:spcPts val="1200"/>
              </a:spcAft>
              <a:buFontTx/>
              <a:buChar char="-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7014735" y="3743695"/>
            <a:ext cx="4775552" cy="2631227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050571" y="1126913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3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071689" y="4150915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47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6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12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327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790A71F-92CC-442E-9A55-14487BDF2785}"/>
              </a:ext>
            </a:extLst>
          </p:cNvPr>
          <p:cNvSpPr/>
          <p:nvPr/>
        </p:nvSpPr>
        <p:spPr>
          <a:xfrm>
            <a:off x="7229099" y="4935612"/>
            <a:ext cx="4650061" cy="584775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lvl="0">
              <a:spcAft>
                <a:spcPts val="1200"/>
              </a:spcAft>
              <a:buFontTx/>
              <a:buChar char="-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сохранение рабочих мест  в течение </a:t>
            </a:r>
            <a:r>
              <a:rPr lang="ru-RU" sz="16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3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месяцев с даты получения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субсидии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007D1961-004B-4C43-8640-987BB91D5919}"/>
              </a:ext>
            </a:extLst>
          </p:cNvPr>
          <p:cNvSpPr/>
          <p:nvPr/>
        </p:nvSpPr>
        <p:spPr>
          <a:xfrm>
            <a:off x="7554034" y="4070820"/>
            <a:ext cx="4095730" cy="584775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Отчет о </a:t>
            </a:r>
            <a:r>
              <a:rPr lang="ru-RU" sz="1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реализации плана мероприятий по достижению результатов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предоставления субсидии</a:t>
            </a:r>
          </a:p>
        </p:txBody>
      </p:sp>
    </p:spTree>
    <p:extLst>
      <p:ext uri="{BB962C8B-B14F-4D97-AF65-F5344CB8AC3E}">
        <p14:creationId xmlns:p14="http://schemas.microsoft.com/office/powerpoint/2010/main" val="1029505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5E59BDA-885C-EE41-BA2B-9B4E0711ED58}"/>
              </a:ext>
            </a:extLst>
          </p:cNvPr>
          <p:cNvSpPr/>
          <p:nvPr/>
        </p:nvSpPr>
        <p:spPr>
          <a:xfrm>
            <a:off x="1878165" y="945267"/>
            <a:ext cx="4956681" cy="2650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E133BA-C364-AD4D-BDF4-C6F49F9A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202481"/>
            <a:ext cx="10515600" cy="64900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Отчетность и результаты предоставления поддержки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DA8DFB0-0D3C-1E4E-AA24-22A3449132EF}"/>
              </a:ext>
            </a:extLst>
          </p:cNvPr>
          <p:cNvSpPr/>
          <p:nvPr/>
        </p:nvSpPr>
        <p:spPr>
          <a:xfrm>
            <a:off x="2161530" y="1882496"/>
            <a:ext cx="4655607" cy="2031325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3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. годовая отчетность – в течение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10 календарных дней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 истечении одного года со дня получения субсидии</a:t>
            </a:r>
          </a:p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 smtClean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B2B31F94-84C4-7546-9099-7F87665FAF32}"/>
              </a:ext>
            </a:extLst>
          </p:cNvPr>
          <p:cNvGrpSpPr/>
          <p:nvPr/>
        </p:nvGrpSpPr>
        <p:grpSpPr>
          <a:xfrm>
            <a:off x="2161530" y="1129437"/>
            <a:ext cx="629730" cy="605231"/>
            <a:chOff x="982109" y="3382234"/>
            <a:chExt cx="369613" cy="369613"/>
          </a:xfrm>
          <a:solidFill>
            <a:schemeClr val="accent5">
              <a:lumMod val="50000"/>
            </a:schemeClr>
          </a:solidFill>
        </p:grpSpPr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BEF15DA0-8376-4041-82DD-395E01C3F54A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F0A2E5A5-E472-E643-ABB4-A3CD3F76BAA7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9E94FA8B-41AC-5546-B038-D63437236D17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08279A85-5F46-6645-9EA0-C177CC642AE1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:a16="http://schemas.microsoft.com/office/drawing/2014/main" id="{D11C8AF3-14E7-AE43-B5AE-81B03BF638EE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:a16="http://schemas.microsoft.com/office/drawing/2014/main" id="{C6C5B1AB-FEDE-5D40-98CC-AE9263282E37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56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13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327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7006587" y="965025"/>
            <a:ext cx="4775552" cy="2631227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007D1961-004B-4C43-8640-987BB91D5919}"/>
              </a:ext>
            </a:extLst>
          </p:cNvPr>
          <p:cNvSpPr/>
          <p:nvPr/>
        </p:nvSpPr>
        <p:spPr>
          <a:xfrm>
            <a:off x="7590425" y="1093498"/>
            <a:ext cx="3658600" cy="338554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Отчет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об исполнении </a:t>
            </a:r>
            <a:r>
              <a:rPr lang="ru-RU" sz="1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обязательств</a:t>
            </a: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118211" y="1090778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3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790A71F-92CC-442E-9A55-14487BDF2785}"/>
              </a:ext>
            </a:extLst>
          </p:cNvPr>
          <p:cNvSpPr/>
          <p:nvPr/>
        </p:nvSpPr>
        <p:spPr>
          <a:xfrm>
            <a:off x="7139140" y="1550810"/>
            <a:ext cx="4650061" cy="206210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lvl="0" defTabSz="457200">
              <a:spcAft>
                <a:spcPts val="120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информация о показателях работы;</a:t>
            </a:r>
          </a:p>
          <a:p>
            <a:pPr lvl="0" defTabSz="457200">
              <a:spcAft>
                <a:spcPts val="120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осуществление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деятельности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(наличие в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РСМП)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течение </a:t>
            </a:r>
            <a:r>
              <a:rPr lang="ru-RU" sz="16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12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месяцев с даты получения субсидии;</a:t>
            </a:r>
          </a:p>
          <a:p>
            <a:pPr lvl="0" defTabSz="457200">
              <a:spcAft>
                <a:spcPts val="1200"/>
              </a:spcAft>
              <a:buFontTx/>
              <a:buChar char="-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сохранение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или увеличение количества рабочих мест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течение </a:t>
            </a:r>
            <a:r>
              <a:rPr lang="ru-RU" sz="16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12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месяцев с даты получения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субсидии</a:t>
            </a:r>
          </a:p>
          <a:p>
            <a:pPr marL="285750" lvl="0" indent="-285750" defTabSz="457200">
              <a:spcAft>
                <a:spcPts val="1200"/>
              </a:spcAft>
              <a:buFontTx/>
              <a:buChar char="-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007D1961-004B-4C43-8640-987BB91D5919}"/>
              </a:ext>
            </a:extLst>
          </p:cNvPr>
          <p:cNvSpPr/>
          <p:nvPr/>
        </p:nvSpPr>
        <p:spPr>
          <a:xfrm>
            <a:off x="2685124" y="4932585"/>
            <a:ext cx="9384956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случае нарушения сроков представления отчетности субсидия подлежит </a:t>
            </a:r>
            <a:r>
              <a:rPr lang="ru-RU" sz="20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возврату в полном объеме</a:t>
            </a:r>
            <a:endParaRPr lang="ru-RU" sz="2000" b="1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007D1961-004B-4C43-8640-987BB91D5919}"/>
              </a:ext>
            </a:extLst>
          </p:cNvPr>
          <p:cNvSpPr/>
          <p:nvPr/>
        </p:nvSpPr>
        <p:spPr>
          <a:xfrm>
            <a:off x="2685125" y="4072694"/>
            <a:ext cx="7816923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Отчеты представляются на электронную почту Администратора</a:t>
            </a:r>
            <a:endParaRPr lang="ru-RU" sz="2000" b="1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15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755552" y="1643896"/>
            <a:ext cx="75152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200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endParaRPr lang="ru-RU" sz="2200" b="1" dirty="0">
              <a:solidFill>
                <a:srgbClr val="002060"/>
              </a:solidFill>
            </a:endParaRPr>
          </a:p>
          <a:p>
            <a:pPr algn="ctr"/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7325" y="143762"/>
            <a:ext cx="10719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Отдел аналитики и поддержки предпринимательства</a:t>
            </a:r>
            <a:endParaRPr lang="ru-RU" sz="3200" dirty="0">
              <a:solidFill>
                <a:srgbClr val="C00000"/>
              </a:solidFill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2006278" y="2982006"/>
            <a:ext cx="4070672" cy="164762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0" name="Picture 4" descr="http://qrcoder.ru/code/?http%3A%2F%2Finvest.admsurgut.ru%2Fpages%2Ffinansovaia-podderzhka-feb2018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862" y="3056543"/>
            <a:ext cx="1498548" cy="149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3785994" y="3376726"/>
            <a:ext cx="1637859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Инвестиционный портал города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7653861" y="2982004"/>
            <a:ext cx="4033314" cy="1647626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3" name="Picture 2" descr="http://qrcoder.ru/code/?https%3A%2F%2Fadmsurgut.ru%2Frubric%2F19068%2FOtdel-razvitiya-predprinimatelstva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231" y="3125986"/>
            <a:ext cx="1468566" cy="146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9530551" y="3451874"/>
            <a:ext cx="2156624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Официальный портал Администрации города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4820801" y="4921298"/>
            <a:ext cx="4340458" cy="164762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6591646" y="5377929"/>
            <a:ext cx="2210573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Telegram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-канал «Инвестируй в Сургут»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27" name="image-16-03-22-01-04-1.jpeg" descr="image-16-03-22-01-04-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04531" y="4946854"/>
            <a:ext cx="1539518" cy="157003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4823176" y="1010395"/>
            <a:ext cx="4338083" cy="1570573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" name="Graphic 952">
            <a:extLst>
              <a:ext uri="{FF2B5EF4-FFF2-40B4-BE49-F238E27FC236}">
                <a16:creationId xmlns:a16="http://schemas.microsoft.com/office/drawing/2014/main" id="{2B834729-F3C7-4E32-9F0A-08DF7F0E7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149163" y="1098878"/>
            <a:ext cx="408817" cy="408817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6387383" y="1119631"/>
            <a:ext cx="2596533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г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. Сургут, ул. Энгельса, д. 8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6" name="Graphic 6">
            <a:extLst>
              <a:ext uri="{FF2B5EF4-FFF2-40B4-BE49-F238E27FC236}">
                <a16:creationId xmlns:a16="http://schemas.microsoft.com/office/drawing/2014/main" id="{25740D0F-43CC-4741-804E-632E0DEFE8B3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="" xmlns:asvg="http://schemas.microsoft.com/office/drawing/2016/SVG/main" r:embed="rId131"/>
              </a:ext>
            </a:extLst>
          </a:blip>
          <a:stretch>
            <a:fillRect/>
          </a:stretch>
        </p:blipFill>
        <p:spPr>
          <a:xfrm>
            <a:off x="5221898" y="2041939"/>
            <a:ext cx="386211" cy="386211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6387383" y="2034990"/>
            <a:ext cx="2821053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52-21-12, 52-21-22, 52-22-28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8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14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877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9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8407" y="402659"/>
            <a:ext cx="1164740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Постановление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Администрации города </a:t>
            </a:r>
            <a:r>
              <a:rPr lang="ru-RU" sz="28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от </a:t>
            </a:r>
            <a:r>
              <a:rPr lang="ru-RU" sz="28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15.06.2018 № 4437 </a:t>
            </a:r>
          </a:p>
          <a:p>
            <a:pPr lvl="0" algn="ctr"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«Об утверждении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порядков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предоставления субсидий субъектам малого 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среднего предпринимательства в целях возмещения затрат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»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1698625" lvl="0" algn="ctr">
              <a:defRPr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1698625" lvl="0" algn="ctr">
              <a:defRPr/>
            </a:pPr>
            <a:r>
              <a:rPr lang="ru-RU" sz="2400" u="sng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Социально значимые </a:t>
            </a:r>
            <a:r>
              <a:rPr lang="ru-RU" sz="2400" u="sng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</a:t>
            </a:r>
            <a:r>
              <a:rPr lang="ru-RU" sz="2400" u="sng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приоритетные) виды деятельности:</a:t>
            </a:r>
          </a:p>
          <a:p>
            <a:pPr marL="1698625" lvl="0" algn="ctr">
              <a:defRPr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638175" indent="-457200">
              <a:buAutoNum type="arabicPeriod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Виды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деятельности из утвержденного перечня в качестве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основного</a:t>
            </a:r>
          </a:p>
          <a:p>
            <a:pPr marL="638175" indent="-457200">
              <a:buAutoNum type="arabicPeriod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638175" indent="-457200">
              <a:buAutoNum type="arabicPeriod"/>
              <a:defRPr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638175" indent="-457200">
              <a:buAutoNum type="arabicPeriod"/>
              <a:defRPr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638175" indent="-457200">
              <a:buAutoNum type="arabicPeriod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наличии статуса «социальное предприятие» в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се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виды экономической деятельности в соответствии с ОКВЭД, за исключением видов экономической деятельности, предусматривающих производство и (или) реализацию подакцизных товаров, а также добычу и (или) реализацию полезных ископаемых (за исключением общераспространенных полезных ископаемых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)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lvl="0">
              <a:defRPr/>
            </a:pPr>
            <a:endParaRPr lang="ru-RU" alt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://qrcoder.ru/code/?http%3A%2F%2Finvest.admsurgut.ru%2Fpages%2FSocialno-znachimye-prioritetnye-vidy-deyatelnosti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697" y="2678337"/>
            <a:ext cx="1624581" cy="162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98406" y="6374922"/>
            <a:ext cx="311989" cy="365125"/>
          </a:xfrm>
        </p:spPr>
        <p:txBody>
          <a:bodyPr/>
          <a:lstStyle/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2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83" y="117052"/>
            <a:ext cx="6002547" cy="6607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Категории и критерии участников отбора</a:t>
            </a:r>
            <a:endParaRPr lang="ru-RU" sz="32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7282531" y="1236932"/>
            <a:ext cx="0" cy="52197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2665562" y="3785798"/>
            <a:ext cx="9230265" cy="6098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2951047" y="2056639"/>
            <a:ext cx="1849554" cy="1169551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Субъект МСП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сведения в Реестре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субъектов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МСП ФНС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2960831" y="4569078"/>
            <a:ext cx="3974781" cy="140038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Деятельность на территории города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</a:t>
            </a:r>
            <a:r>
              <a:rPr kumimoji="0" lang="ru-RU" sz="200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Bahnschrift Condensed" panose="020B0502040204020203" pitchFamily="34" charset="0"/>
              </a:rPr>
              <a:t>остановка на налоговый учет в городе Сургуте либо наличие помещения для осуществления СЗВД</a:t>
            </a:r>
            <a:endParaRPr kumimoji="0" lang="ru-RU" sz="200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7799984" y="2062385"/>
            <a:ext cx="2855676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Постановка на налоговый учет в ХМАО-Югре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7816504" y="4625290"/>
            <a:ext cx="3460173" cy="1092607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Приоритетный ВД – </a:t>
            </a:r>
            <a:r>
              <a:rPr lang="ru-RU" sz="20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основной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</a:t>
            </a:r>
          </a:p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 также наличие лицензии,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если ВД подлежит лицензированию</a:t>
            </a: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804835" y="1472646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839095" y="4043472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8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2866072" y="1450181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22" name="Группа 12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3003639" y="4020729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2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6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3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731008" y="685800"/>
            <a:ext cx="11460992" cy="339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qrcoder.ru/code/?https%3A%2F%2Frmsp.nalog.ru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351" y="1931922"/>
            <a:ext cx="1414631" cy="141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67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456" y="90329"/>
            <a:ext cx="6002547" cy="6607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Требования к участникам отбора</a:t>
            </a:r>
            <a:endParaRPr lang="ru-RU" sz="20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4341918" y="850425"/>
            <a:ext cx="47515" cy="56451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777499" y="1893180"/>
            <a:ext cx="11034545" cy="209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8542810" y="3747134"/>
            <a:ext cx="2448463" cy="92333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ЮЛ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находится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процессе реорганизации, ликвидации, банкротства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777499" y="1908766"/>
            <a:ext cx="3558254" cy="1477328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является иностранным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ЮЛ, а также российским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ЮЛ,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уставном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капитале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которого доля прямого или косвенного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участия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офшорных компаний в совокупности превышает 25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%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8584583" y="1904260"/>
            <a:ext cx="3046814" cy="92333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является кредитной, страховой организацией, участником рынка ценных бумаг, ломбардом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8563956" y="3026613"/>
            <a:ext cx="2750248" cy="646331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является участником соглашений о разделе продукции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389718" y="856269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325754" y="1990198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 flipH="1">
            <a:off x="8048769" y="824767"/>
            <a:ext cx="18834" cy="567085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387543" y="3735567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58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00034" y="5113200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69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4852712" y="2568639"/>
            <a:ext cx="2750248" cy="369332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является иностранным агентом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4870851" y="869195"/>
            <a:ext cx="2750248" cy="92333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Не осуществляет производство и реализацию подакцизных товаров</a:t>
            </a:r>
          </a:p>
        </p:txBody>
      </p: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833051" y="4909647"/>
            <a:ext cx="10850858" cy="416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8611127" y="835012"/>
            <a:ext cx="2962408" cy="646331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Ранее не были субсидированы аналогичные затраты</a:t>
            </a:r>
          </a:p>
        </p:txBody>
      </p:sp>
      <p:sp>
        <p:nvSpPr>
          <p:cNvPr id="172" name="Прямоугольник 171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790084" y="768199"/>
            <a:ext cx="2771709" cy="1200329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Не имеет заинтересованности в совершении сделки, затраты по которой представлены </a:t>
            </a:r>
            <a:b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к возмещению</a:t>
            </a:r>
          </a:p>
        </p:txBody>
      </p:sp>
      <p:sp>
        <p:nvSpPr>
          <p:cNvPr id="183" name="Прямоугольник 182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8542810" y="4945120"/>
            <a:ext cx="2962408" cy="92333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 даты выявления нарушения условий предоставления поддержки прошло более 3 лет</a:t>
            </a:r>
          </a:p>
        </p:txBody>
      </p:sp>
      <p:sp>
        <p:nvSpPr>
          <p:cNvPr id="111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1800" smtClean="0">
                <a:latin typeface="Bahnschrift Light Condensed" panose="020B0502040204020203" pitchFamily="34" charset="0"/>
              </a:rPr>
              <a:pPr/>
              <a:t>4</a:t>
            </a:fld>
            <a:endParaRPr lang="ru-RU" sz="1800" dirty="0">
              <a:latin typeface="Bahnschrift Light Condensed" panose="020B0502040204020203" pitchFamily="34" charset="0"/>
            </a:endParaRPr>
          </a:p>
        </p:txBody>
      </p: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731008" y="676275"/>
            <a:ext cx="11460992" cy="4348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833051" y="3709318"/>
            <a:ext cx="10850858" cy="2624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Прямоугольник 154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778877" y="3683329"/>
            <a:ext cx="3550770" cy="1200329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находится 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перечне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лиц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отношении которых имеются сведения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причастности к экстремистской деятельности или терроризму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780195" y="4985337"/>
            <a:ext cx="3710519" cy="1477328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находится 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перечне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лиц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организаций,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связанных с террористическими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организациями и террористами или с распространением оружия массового уничтожения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58" name="Прямоугольник 157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4851591" y="1883324"/>
            <a:ext cx="2750248" cy="646331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получал средства из бюджета города на те же цели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4833785" y="4935239"/>
            <a:ext cx="3294430" cy="92333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Отсутствуют сведения об организации или ФЛ в реестре дисквалифицированных лиц</a:t>
            </a:r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4869316" y="5980684"/>
            <a:ext cx="2448463" cy="369332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является нерезидентом РФ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4829402" y="2990666"/>
            <a:ext cx="2750248" cy="646331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осуществляет деятельность в сфере игорного бизнеса</a:t>
            </a:r>
          </a:p>
        </p:txBody>
      </p:sp>
      <p:sp>
        <p:nvSpPr>
          <p:cNvPr id="184" name="Прямоугольник 183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4869316" y="3883274"/>
            <a:ext cx="2750248" cy="92333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Деятельность ИП не должна быть прекращена, а ЮЛ приостановлена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185" name="Прямая соединительная линия 184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4389433" y="5868450"/>
            <a:ext cx="363018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4389433" y="3026613"/>
            <a:ext cx="363018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4411622" y="2539701"/>
            <a:ext cx="363018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8103269" y="3026613"/>
            <a:ext cx="363018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Группа 18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206564" y="892179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9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99" name="Группа 19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486291" y="1935957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20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09" name="Группа 20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475473" y="2576468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21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19" name="Группа 21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525722" y="3125730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22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29" name="Группа 22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487486" y="3951542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23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39" name="Группа 23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539198" y="499253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24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49" name="Группа 24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573178" y="5969708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25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59" name="Группа 25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449927" y="895709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26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69" name="Группа 26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172364" y="1971690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27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89" name="Группа 28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161836" y="3101539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29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99" name="Группа 29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161842" y="3827795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30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09" name="Группа 30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174569" y="499253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31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1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2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3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4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4731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E133BA-C364-AD4D-BDF4-C6F49F9A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904" y="84389"/>
            <a:ext cx="10515600" cy="90156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Компенсируемые </a:t>
            </a:r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затраты</a:t>
            </a:r>
            <a:b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sz="2200" dirty="0">
                <a:solidFill>
                  <a:srgbClr val="C00000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12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  <a:ea typeface="+mn-ea"/>
                <a:cs typeface="+mn-cs"/>
              </a:rPr>
              <a:t> месяцев, предшествующих дате подачи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  <a:ea typeface="+mn-ea"/>
                <a:cs typeface="+mn-cs"/>
              </a:rPr>
              <a:t>заявки (по дате оплаты)</a:t>
            </a:r>
            <a:endParaRPr lang="ru-RU" sz="22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DA934DA-A233-4D3B-8F8E-624E20166C0D}"/>
              </a:ext>
            </a:extLst>
          </p:cNvPr>
          <p:cNvSpPr/>
          <p:nvPr/>
        </p:nvSpPr>
        <p:spPr>
          <a:xfrm>
            <a:off x="550862" y="4011156"/>
            <a:ext cx="11423424" cy="2532518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8C44E98-3A0D-43AF-BB13-F084A0901A88}"/>
              </a:ext>
            </a:extLst>
          </p:cNvPr>
          <p:cNvSpPr/>
          <p:nvPr/>
        </p:nvSpPr>
        <p:spPr>
          <a:xfrm>
            <a:off x="559575" y="4005943"/>
            <a:ext cx="2392244" cy="25377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C00000"/>
              </a:solidFill>
              <a:latin typeface="Arial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A3AA64-B614-4FE3-8767-7758D2E84DFE}"/>
              </a:ext>
            </a:extLst>
          </p:cNvPr>
          <p:cNvSpPr txBox="1"/>
          <p:nvPr/>
        </p:nvSpPr>
        <p:spPr>
          <a:xfrm>
            <a:off x="3104590" y="4005943"/>
            <a:ext cx="8869696" cy="29238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помещение используется для осуществления СЗВД на территории города Сургута непосредственно участником отбора;</a:t>
            </a:r>
          </a:p>
          <a:p>
            <a:pPr defTabSz="457200"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- услуги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по теплоснабжению,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газоснабжению,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водоснабжению,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водоотведению, энергоснабжению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, вывозу твердых коммунальных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отходов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по нежилым помещениям, находящимся на территории города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Сургута; </a:t>
            </a:r>
          </a:p>
          <a:p>
            <a:pPr defTabSz="457200"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- за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расчетные периоды не ранее 13 полных месяцев, предшествующих месяцу подачи заявки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и за завершенный расчетный период</a:t>
            </a:r>
          </a:p>
          <a:p>
            <a:pPr marL="342900" indent="-342900" defTabSz="457200">
              <a:spcAft>
                <a:spcPts val="1200"/>
              </a:spcAft>
              <a:buClr>
                <a:schemeClr val="accent2"/>
              </a:buClr>
              <a:buFontTx/>
              <a:buChar char="-"/>
              <a:defRPr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D5B51B-9C68-4BE5-9643-B3F3BA5358D8}"/>
              </a:ext>
            </a:extLst>
          </p:cNvPr>
          <p:cNvSpPr txBox="1"/>
          <p:nvPr/>
        </p:nvSpPr>
        <p:spPr>
          <a:xfrm>
            <a:off x="968506" y="4387951"/>
            <a:ext cx="189795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Коммунальные услуги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BD5B568-02EE-4ADC-8236-02698EE8D898}"/>
              </a:ext>
            </a:extLst>
          </p:cNvPr>
          <p:cNvSpPr/>
          <p:nvPr/>
        </p:nvSpPr>
        <p:spPr>
          <a:xfrm>
            <a:off x="550863" y="1196975"/>
            <a:ext cx="11423423" cy="2283278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C641AFD5-1966-4C1C-B407-3D3CAE7B8064}"/>
              </a:ext>
            </a:extLst>
          </p:cNvPr>
          <p:cNvSpPr/>
          <p:nvPr/>
        </p:nvSpPr>
        <p:spPr>
          <a:xfrm>
            <a:off x="550863" y="1194217"/>
            <a:ext cx="2392244" cy="2286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C00000"/>
              </a:solidFill>
              <a:latin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1323619" y="1366643"/>
            <a:ext cx="6395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Аренда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BC0458-8DD5-41C4-8BCA-599F34C74013}"/>
              </a:ext>
            </a:extLst>
          </p:cNvPr>
          <p:cNvSpPr txBox="1"/>
          <p:nvPr/>
        </p:nvSpPr>
        <p:spPr>
          <a:xfrm>
            <a:off x="3104589" y="1212755"/>
            <a:ext cx="8749954" cy="215443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>
              <a:spcAft>
                <a:spcPts val="1200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помещение используется для осуществления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СЗВД на территории города Сургута непосредственно участником отбора;</a:t>
            </a:r>
          </a:p>
          <a:p>
            <a:pPr defTabSz="457200">
              <a:spcAft>
                <a:spcPts val="1200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по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договорам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аренды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нежилых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помещений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без учета затрат на коммунальные и иные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услуги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дополнительные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платежи;</a:t>
            </a:r>
          </a:p>
          <a:p>
            <a:pPr defTabSz="457200">
              <a:spcAft>
                <a:spcPts val="1200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за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расчетные периоды не ранее 13 полных месяцев, предшествующих месяцу подачи заявки, и за завершенный расчетный период</a:t>
            </a:r>
          </a:p>
        </p:txBody>
      </p: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0BC1562A-E013-4458-B32F-F44D4CEDC77F}"/>
              </a:ext>
            </a:extLst>
          </p:cNvPr>
          <p:cNvGrpSpPr/>
          <p:nvPr/>
        </p:nvGrpSpPr>
        <p:grpSpPr>
          <a:xfrm>
            <a:off x="637964" y="4310771"/>
            <a:ext cx="330542" cy="343942"/>
            <a:chOff x="5181943" y="2389641"/>
            <a:chExt cx="670619" cy="697806"/>
          </a:xfrm>
          <a:solidFill>
            <a:schemeClr val="accent5">
              <a:lumMod val="50000"/>
            </a:schemeClr>
          </a:solidFill>
        </p:grpSpPr>
        <p:sp>
          <p:nvSpPr>
            <p:cNvPr id="63" name="Полилиния 97">
              <a:extLst>
                <a:ext uri="{FF2B5EF4-FFF2-40B4-BE49-F238E27FC236}">
                  <a16:creationId xmlns:a16="http://schemas.microsoft.com/office/drawing/2014/main" id="{52F00776-ADEE-44B7-AE9A-67D848D4F60E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8">
              <a:extLst>
                <a:ext uri="{FF2B5EF4-FFF2-40B4-BE49-F238E27FC236}">
                  <a16:creationId xmlns:a16="http://schemas.microsoft.com/office/drawing/2014/main" id="{DE2D6C73-5E41-4455-84EE-40D7AB573924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0BC1562A-E013-4458-B32F-F44D4CEDC77F}"/>
              </a:ext>
            </a:extLst>
          </p:cNvPr>
          <p:cNvGrpSpPr/>
          <p:nvPr/>
        </p:nvGrpSpPr>
        <p:grpSpPr>
          <a:xfrm>
            <a:off x="712345" y="1325373"/>
            <a:ext cx="330542" cy="343942"/>
            <a:chOff x="5181943" y="2389641"/>
            <a:chExt cx="670619" cy="697806"/>
          </a:xfrm>
          <a:solidFill>
            <a:schemeClr val="accent5">
              <a:lumMod val="50000"/>
            </a:schemeClr>
          </a:solidFill>
        </p:grpSpPr>
        <p:sp>
          <p:nvSpPr>
            <p:cNvPr id="67" name="Полилиния 97">
              <a:extLst>
                <a:ext uri="{FF2B5EF4-FFF2-40B4-BE49-F238E27FC236}">
                  <a16:creationId xmlns:a16="http://schemas.microsoft.com/office/drawing/2014/main" id="{52F00776-ADEE-44B7-AE9A-67D848D4F60E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98">
              <a:extLst>
                <a:ext uri="{FF2B5EF4-FFF2-40B4-BE49-F238E27FC236}">
                  <a16:creationId xmlns:a16="http://schemas.microsoft.com/office/drawing/2014/main" id="{DE2D6C73-5E41-4455-84EE-40D7AB573924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768911" y="1833354"/>
            <a:ext cx="19647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50 % (в отдельных случаях 40 %), но не более </a:t>
            </a: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300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тыс. руб.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834284" y="4822491"/>
            <a:ext cx="19647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8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0 % (в отдельных случаях 40 %), но не более </a:t>
            </a: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200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тыс. руб.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5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728854" y="533400"/>
            <a:ext cx="11463146" cy="3539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20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E133BA-C364-AD4D-BDF4-C6F49F9A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140" y="6363"/>
            <a:ext cx="10515600" cy="72722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Компенсируемые затраты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DA934DA-A233-4D3B-8F8E-624E20166C0D}"/>
              </a:ext>
            </a:extLst>
          </p:cNvPr>
          <p:cNvSpPr/>
          <p:nvPr/>
        </p:nvSpPr>
        <p:spPr>
          <a:xfrm>
            <a:off x="550862" y="4432282"/>
            <a:ext cx="11090275" cy="2111392"/>
          </a:xfrm>
          <a:prstGeom prst="rect">
            <a:avLst/>
          </a:prstGeom>
          <a:solidFill>
            <a:srgbClr val="FFFFFF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8C44E98-3A0D-43AF-BB13-F084A0901A88}"/>
              </a:ext>
            </a:extLst>
          </p:cNvPr>
          <p:cNvSpPr/>
          <p:nvPr/>
        </p:nvSpPr>
        <p:spPr>
          <a:xfrm>
            <a:off x="550863" y="4429243"/>
            <a:ext cx="2623686" cy="21144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C00000"/>
              </a:solidFill>
              <a:latin typeface="Arial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A3AA64-B614-4FE3-8767-7758D2E84DFE}"/>
              </a:ext>
            </a:extLst>
          </p:cNvPr>
          <p:cNvSpPr txBox="1"/>
          <p:nvPr/>
        </p:nvSpPr>
        <p:spPr>
          <a:xfrm>
            <a:off x="3273481" y="4959149"/>
            <a:ext cx="8171814" cy="98488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регламент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Таможенного союза (Евразийского экономического союза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);</a:t>
            </a:r>
          </a:p>
          <a:p>
            <a:pPr defTabSz="457200"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Единый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перечень продукции, подлежащей обязательной сертификации, утвержденный постановлением Правительства Российской Федерации от 23.12.2021 № 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2425.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D5B51B-9C68-4BE5-9643-B3F3BA5358D8}"/>
              </a:ext>
            </a:extLst>
          </p:cNvPr>
          <p:cNvSpPr txBox="1"/>
          <p:nvPr/>
        </p:nvSpPr>
        <p:spPr>
          <a:xfrm>
            <a:off x="1068203" y="4436952"/>
            <a:ext cx="2106346" cy="138499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Обязательная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сертификация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произведенной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продукции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(или) декларирование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ее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соответствия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BD5B568-02EE-4ADC-8236-02698EE8D898}"/>
              </a:ext>
            </a:extLst>
          </p:cNvPr>
          <p:cNvSpPr/>
          <p:nvPr/>
        </p:nvSpPr>
        <p:spPr>
          <a:xfrm>
            <a:off x="550863" y="1196974"/>
            <a:ext cx="11090275" cy="3129983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C641AFD5-1966-4C1C-B407-3D3CAE7B8064}"/>
              </a:ext>
            </a:extLst>
          </p:cNvPr>
          <p:cNvSpPr/>
          <p:nvPr/>
        </p:nvSpPr>
        <p:spPr>
          <a:xfrm>
            <a:off x="550863" y="1194217"/>
            <a:ext cx="2623686" cy="31357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C00000"/>
              </a:solidFill>
              <a:latin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995985" y="1395088"/>
            <a:ext cx="194712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Оборудование и лицензионные программные продукты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BC0458-8DD5-41C4-8BCA-599F34C74013}"/>
              </a:ext>
            </a:extLst>
          </p:cNvPr>
          <p:cNvSpPr txBox="1"/>
          <p:nvPr/>
        </p:nvSpPr>
        <p:spPr>
          <a:xfrm>
            <a:off x="3254936" y="965998"/>
            <a:ext cx="8171814" cy="347787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>
              <a:spcAft>
                <a:spcPts val="1200"/>
              </a:spcAft>
              <a:defRPr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машины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механизмы, приборы, устройства, используемые для работы или производства;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более 20 тыс. руб. за единицу;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группировки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320 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330 ОКОФ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группировка 730 ОКОФ при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обязательном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предоставлении документа, подтверждающего, что приобретенный продукт является лицензионным;</a:t>
            </a:r>
          </a:p>
          <a:p>
            <a:pPr defTabSz="457200">
              <a:defRPr/>
            </a:pPr>
            <a:endParaRPr lang="ru-RU" dirty="0" smtClean="0">
              <a:solidFill>
                <a:srgbClr val="C0000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Не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подлежат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возмещению затраты: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оборудование для оптовой и розничной торговой деятельности;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мобильные телефоны, смартфоны;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мебель из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группировок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 кодами ОКОФ 330.31.01.1, 330.31.09.11;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доставку и монтаж оборудования. </a:t>
            </a:r>
          </a:p>
          <a:p>
            <a:pPr marL="342900" indent="-342900" defTabSz="457200">
              <a:spcAft>
                <a:spcPts val="1200"/>
              </a:spcAft>
              <a:buFontTx/>
              <a:buChar char="-"/>
              <a:defRPr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0BC1562A-E013-4458-B32F-F44D4CEDC77F}"/>
              </a:ext>
            </a:extLst>
          </p:cNvPr>
          <p:cNvGrpSpPr/>
          <p:nvPr/>
        </p:nvGrpSpPr>
        <p:grpSpPr>
          <a:xfrm>
            <a:off x="697193" y="4823873"/>
            <a:ext cx="330542" cy="343942"/>
            <a:chOff x="5181943" y="2389641"/>
            <a:chExt cx="670619" cy="697806"/>
          </a:xfrm>
          <a:solidFill>
            <a:schemeClr val="accent5">
              <a:lumMod val="50000"/>
            </a:schemeClr>
          </a:solidFill>
        </p:grpSpPr>
        <p:sp>
          <p:nvSpPr>
            <p:cNvPr id="63" name="Полилиния 97">
              <a:extLst>
                <a:ext uri="{FF2B5EF4-FFF2-40B4-BE49-F238E27FC236}">
                  <a16:creationId xmlns:a16="http://schemas.microsoft.com/office/drawing/2014/main" id="{52F00776-ADEE-44B7-AE9A-67D848D4F60E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8">
              <a:extLst>
                <a:ext uri="{FF2B5EF4-FFF2-40B4-BE49-F238E27FC236}">
                  <a16:creationId xmlns:a16="http://schemas.microsoft.com/office/drawing/2014/main" id="{DE2D6C73-5E41-4455-84EE-40D7AB573924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0BC1562A-E013-4458-B32F-F44D4CEDC77F}"/>
              </a:ext>
            </a:extLst>
          </p:cNvPr>
          <p:cNvGrpSpPr/>
          <p:nvPr/>
        </p:nvGrpSpPr>
        <p:grpSpPr>
          <a:xfrm>
            <a:off x="631250" y="1290913"/>
            <a:ext cx="330542" cy="343942"/>
            <a:chOff x="5181943" y="2389641"/>
            <a:chExt cx="670619" cy="697806"/>
          </a:xfrm>
          <a:solidFill>
            <a:schemeClr val="accent5">
              <a:lumMod val="50000"/>
            </a:schemeClr>
          </a:solidFill>
        </p:grpSpPr>
        <p:sp>
          <p:nvSpPr>
            <p:cNvPr id="67" name="Полилиния 97">
              <a:extLst>
                <a:ext uri="{FF2B5EF4-FFF2-40B4-BE49-F238E27FC236}">
                  <a16:creationId xmlns:a16="http://schemas.microsoft.com/office/drawing/2014/main" id="{52F00776-ADEE-44B7-AE9A-67D848D4F60E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98">
              <a:extLst>
                <a:ext uri="{FF2B5EF4-FFF2-40B4-BE49-F238E27FC236}">
                  <a16:creationId xmlns:a16="http://schemas.microsoft.com/office/drawing/2014/main" id="{DE2D6C73-5E41-4455-84EE-40D7AB573924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862464" y="2550801"/>
            <a:ext cx="19647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80 % (в отдельных </a:t>
            </a:r>
            <a:r>
              <a:rPr lang="ru-RU" sz="200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случаях 70 %),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но не </a:t>
            </a:r>
            <a:r>
              <a:rPr lang="ru-RU" sz="200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более </a:t>
            </a:r>
            <a:r>
              <a:rPr lang="ru-RU" sz="200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500</a:t>
            </a:r>
            <a:r>
              <a:rPr lang="ru-RU" sz="200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тыс. руб.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862464" y="5821947"/>
            <a:ext cx="196476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8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0 %, но не более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100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тыс. руб.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6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138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57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304" y="176143"/>
            <a:ext cx="6002547" cy="6607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Формирование и подача заявок</a:t>
            </a:r>
            <a:endParaRPr lang="ru-RU" sz="32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1825035" y="980198"/>
            <a:ext cx="1900688" cy="1938992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lvl="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Подача заявок осуществляется посредством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системы «Электронный бюджет»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301001" y="1053830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1220845" y="3447045"/>
            <a:ext cx="10126594" cy="702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qrcoder.ru/code/?https%3A%2F%2Fadmsurgut.ru%2Frubric%2F24828%2FInformaciya-o-rezultatah-rassmotreniya-zayavok-na-predostavlenie-subsidii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830" y="5305786"/>
            <a:ext cx="1251697" cy="125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2232640" y="5492798"/>
            <a:ext cx="6158115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Информация о результатах рассмотрения заявок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0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7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731008" y="695325"/>
            <a:ext cx="11460992" cy="244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4314695" y="927235"/>
            <a:ext cx="4261560" cy="263149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lvl="0">
              <a:spcAft>
                <a:spcPts val="554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Заявка подписывается усиленной квалифицированной электронной подписью руководителя участника отбора или уполномоченного им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лица</a:t>
            </a:r>
          </a:p>
          <a:p>
            <a:pPr lvl="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Важно!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случае подписания заявки уполномоченным лицом в соответствии с требованиями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системы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«Электронный бюджет» применяется </a:t>
            </a:r>
            <a:r>
              <a:rPr lang="ru-RU" sz="20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машиночитаемая </a:t>
            </a:r>
            <a:r>
              <a:rPr lang="ru-RU" sz="2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доверенность </a:t>
            </a:r>
            <a:endParaRPr lang="ru-RU" sz="2000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9217430" y="1019269"/>
            <a:ext cx="2378788" cy="1938992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lvl="0">
              <a:spcAft>
                <a:spcPts val="554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Электронные копии документов, предоставляемых в составе заявки, должны иметь распространенные открытые форматы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3909548" y="1049486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62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5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6" name="Группа 95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616223" y="1130097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7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8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9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0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1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2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3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4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5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2232640" y="3724730"/>
            <a:ext cx="6158115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Инструкции по формированию, заполнению и подаче заявок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092" y="3612693"/>
            <a:ext cx="1296262" cy="129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F6BEEA-350E-084D-A844-A2E7CDFC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57" y="144777"/>
            <a:ext cx="10515600" cy="57785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Рассмотрение заявок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480F0DA-3528-D041-9ED0-D776D7753EDB}"/>
              </a:ext>
            </a:extLst>
          </p:cNvPr>
          <p:cNvCxnSpPr>
            <a:cxnSpLocks/>
          </p:cNvCxnSpPr>
          <p:nvPr/>
        </p:nvCxnSpPr>
        <p:spPr>
          <a:xfrm>
            <a:off x="488045" y="3335531"/>
            <a:ext cx="473144" cy="405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37322B3-803C-8346-ACED-C25E2A062AEC}"/>
              </a:ext>
            </a:extLst>
          </p:cNvPr>
          <p:cNvSpPr txBox="1"/>
          <p:nvPr/>
        </p:nvSpPr>
        <p:spPr>
          <a:xfrm>
            <a:off x="526904" y="1927375"/>
            <a:ext cx="2305068" cy="1036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1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менее </a:t>
            </a:r>
            <a:r>
              <a:rPr lang="ru-RU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10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дней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u="none" strike="noStrike" kern="1200" cap="none" spc="0" normalizeH="0" baseline="0" noProof="0" dirty="0">
              <a:ln>
                <a:noFill/>
              </a:ln>
              <a:solidFill>
                <a:srgbClr val="5E6972"/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Прием заявок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92062-CC3E-8249-AB45-CF21536F4126}"/>
              </a:ext>
            </a:extLst>
          </p:cNvPr>
          <p:cNvSpPr txBox="1"/>
          <p:nvPr/>
        </p:nvSpPr>
        <p:spPr>
          <a:xfrm>
            <a:off x="1125307" y="3745392"/>
            <a:ext cx="2512123" cy="1036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2</a:t>
            </a: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5</a:t>
            </a:r>
            <a:r>
              <a:rPr lang="ru-RU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5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u="none" strike="noStrike" kern="1200" cap="none" spc="0" normalizeH="0" baseline="0" noProof="0" dirty="0">
              <a:ln>
                <a:noFill/>
              </a:ln>
              <a:solidFill>
                <a:srgbClr val="5E6972"/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Рассмотрение заявок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F51F23-6FAA-7F46-86AE-DA5A384C08DC}"/>
              </a:ext>
            </a:extLst>
          </p:cNvPr>
          <p:cNvSpPr txBox="1"/>
          <p:nvPr/>
        </p:nvSpPr>
        <p:spPr>
          <a:xfrm>
            <a:off x="2831972" y="1843125"/>
            <a:ext cx="2712403" cy="13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3</a:t>
            </a: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рабочего дня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b="1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Размещение протокола подведения итогов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1510CC-E71F-F140-A109-AE42563DA978}"/>
              </a:ext>
            </a:extLst>
          </p:cNvPr>
          <p:cNvSpPr txBox="1"/>
          <p:nvPr/>
        </p:nvSpPr>
        <p:spPr>
          <a:xfrm>
            <a:off x="4261104" y="3719284"/>
            <a:ext cx="3575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4</a:t>
            </a: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10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 </a:t>
            </a: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Издание постановления о предоставлении субсидии</a:t>
            </a: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7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 </a:t>
            </a: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Уведомление об отклонении заявки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24FD74-EDC7-8A4C-B82C-100706DA095B}"/>
              </a:ext>
            </a:extLst>
          </p:cNvPr>
          <p:cNvSpPr txBox="1"/>
          <p:nvPr/>
        </p:nvSpPr>
        <p:spPr>
          <a:xfrm>
            <a:off x="5964353" y="1823142"/>
            <a:ext cx="2305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5</a:t>
            </a: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4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</a:t>
            </a:r>
            <a:endParaRPr kumimoji="0" lang="ru-RU" sz="738" b="1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Подписание соглашения с Администрацией города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D4CB9A93-6906-D546-B13D-E239A3ECA35E}"/>
              </a:ext>
            </a:extLst>
          </p:cNvPr>
          <p:cNvGrpSpPr/>
          <p:nvPr/>
        </p:nvGrpSpPr>
        <p:grpSpPr>
          <a:xfrm>
            <a:off x="1992403" y="3142838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33" name="Полилиния 32">
              <a:extLst>
                <a:ext uri="{FF2B5EF4-FFF2-40B4-BE49-F238E27FC236}">
                  <a16:creationId xmlns:a16="http://schemas.microsoft.com/office/drawing/2014/main" id="{96CBF778-59A5-B647-882A-B44552455639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:a16="http://schemas.microsoft.com/office/drawing/2014/main" id="{38DFC800-49FA-FF40-90FB-5AF7AB72E2DF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:a16="http://schemas.microsoft.com/office/drawing/2014/main" id="{FE660C31-4975-224D-81C2-0E9DE6129C42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35">
              <a:extLst>
                <a:ext uri="{FF2B5EF4-FFF2-40B4-BE49-F238E27FC236}">
                  <a16:creationId xmlns:a16="http://schemas.microsoft.com/office/drawing/2014/main" id="{07DC2048-F088-7440-BDD3-18B96656C1AD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36">
              <a:extLst>
                <a:ext uri="{FF2B5EF4-FFF2-40B4-BE49-F238E27FC236}">
                  <a16:creationId xmlns:a16="http://schemas.microsoft.com/office/drawing/2014/main" id="{54B9BB24-E80C-CA4B-8A29-6ABB4A50802A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37">
              <a:extLst>
                <a:ext uri="{FF2B5EF4-FFF2-40B4-BE49-F238E27FC236}">
                  <a16:creationId xmlns:a16="http://schemas.microsoft.com/office/drawing/2014/main" id="{852D9319-7425-BE41-9546-C8E5F355B70F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E1126BC0-50EB-7E47-9DA0-B576F8ED376C}"/>
              </a:ext>
            </a:extLst>
          </p:cNvPr>
          <p:cNvCxnSpPr>
            <a:cxnSpLocks/>
          </p:cNvCxnSpPr>
          <p:nvPr/>
        </p:nvCxnSpPr>
        <p:spPr>
          <a:xfrm>
            <a:off x="2333394" y="3322149"/>
            <a:ext cx="1156605" cy="50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45C9A13A-8EB2-DD45-B8B3-2FD1945858F6}"/>
              </a:ext>
            </a:extLst>
          </p:cNvPr>
          <p:cNvGrpSpPr/>
          <p:nvPr/>
        </p:nvGrpSpPr>
        <p:grpSpPr>
          <a:xfrm>
            <a:off x="3446393" y="3142839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43" name="Полилиния 42">
              <a:extLst>
                <a:ext uri="{FF2B5EF4-FFF2-40B4-BE49-F238E27FC236}">
                  <a16:creationId xmlns:a16="http://schemas.microsoft.com/office/drawing/2014/main" id="{425CC0EF-DDA5-7942-830D-3937F3C232B3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43">
              <a:extLst>
                <a:ext uri="{FF2B5EF4-FFF2-40B4-BE49-F238E27FC236}">
                  <a16:creationId xmlns:a16="http://schemas.microsoft.com/office/drawing/2014/main" id="{FCD0300C-2ED7-E14D-B6C8-B95E318CCEB0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44">
              <a:extLst>
                <a:ext uri="{FF2B5EF4-FFF2-40B4-BE49-F238E27FC236}">
                  <a16:creationId xmlns:a16="http://schemas.microsoft.com/office/drawing/2014/main" id="{1E7A09B6-1E9E-6046-8B65-16BB695642C4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Полилиния 45">
              <a:extLst>
                <a:ext uri="{FF2B5EF4-FFF2-40B4-BE49-F238E27FC236}">
                  <a16:creationId xmlns:a16="http://schemas.microsoft.com/office/drawing/2014/main" id="{38F745F9-0EF9-4F40-890C-7CD3F399DD9C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Полилиния 46">
              <a:extLst>
                <a:ext uri="{FF2B5EF4-FFF2-40B4-BE49-F238E27FC236}">
                  <a16:creationId xmlns:a16="http://schemas.microsoft.com/office/drawing/2014/main" id="{CA09D775-DD1E-4048-8C1D-5CCA29A55989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47">
              <a:extLst>
                <a:ext uri="{FF2B5EF4-FFF2-40B4-BE49-F238E27FC236}">
                  <a16:creationId xmlns:a16="http://schemas.microsoft.com/office/drawing/2014/main" id="{DB997235-3DB4-874A-B3E3-37CD3EF77519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4E850EF8-A611-6E41-B793-1BDC49BB54EA}"/>
              </a:ext>
            </a:extLst>
          </p:cNvPr>
          <p:cNvGrpSpPr/>
          <p:nvPr/>
        </p:nvGrpSpPr>
        <p:grpSpPr>
          <a:xfrm>
            <a:off x="5045763" y="3136609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52" name="Полилиния 51">
              <a:extLst>
                <a:ext uri="{FF2B5EF4-FFF2-40B4-BE49-F238E27FC236}">
                  <a16:creationId xmlns:a16="http://schemas.microsoft.com/office/drawing/2014/main" id="{359C2C07-A738-D24D-8DD2-B9F250A4CE26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 52">
              <a:extLst>
                <a:ext uri="{FF2B5EF4-FFF2-40B4-BE49-F238E27FC236}">
                  <a16:creationId xmlns:a16="http://schemas.microsoft.com/office/drawing/2014/main" id="{AAB8AEC8-6538-4549-A94E-8B3AB8705FE2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 53">
              <a:extLst>
                <a:ext uri="{FF2B5EF4-FFF2-40B4-BE49-F238E27FC236}">
                  <a16:creationId xmlns:a16="http://schemas.microsoft.com/office/drawing/2014/main" id="{682F01B9-472F-5448-99AB-3009F6523C1E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 54">
              <a:extLst>
                <a:ext uri="{FF2B5EF4-FFF2-40B4-BE49-F238E27FC236}">
                  <a16:creationId xmlns:a16="http://schemas.microsoft.com/office/drawing/2014/main" id="{CD95E40E-381E-CC43-AA75-4B705E97AE12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Полилиния 55">
              <a:extLst>
                <a:ext uri="{FF2B5EF4-FFF2-40B4-BE49-F238E27FC236}">
                  <a16:creationId xmlns:a16="http://schemas.microsoft.com/office/drawing/2014/main" id="{26698936-AC4D-DF46-8216-1942DE75FD10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Полилиния 56">
              <a:extLst>
                <a:ext uri="{FF2B5EF4-FFF2-40B4-BE49-F238E27FC236}">
                  <a16:creationId xmlns:a16="http://schemas.microsoft.com/office/drawing/2014/main" id="{46C621A6-99E3-2543-8652-BEF4814DD205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01CE9522-1999-544A-ADB9-7818C5897EE2}"/>
              </a:ext>
            </a:extLst>
          </p:cNvPr>
          <p:cNvGrpSpPr/>
          <p:nvPr/>
        </p:nvGrpSpPr>
        <p:grpSpPr>
          <a:xfrm>
            <a:off x="6655340" y="3128870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63" name="Полилиния 62">
              <a:extLst>
                <a:ext uri="{FF2B5EF4-FFF2-40B4-BE49-F238E27FC236}">
                  <a16:creationId xmlns:a16="http://schemas.microsoft.com/office/drawing/2014/main" id="{DC1FF59C-9A85-A941-BCC9-361DF6B0C78A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63">
              <a:extLst>
                <a:ext uri="{FF2B5EF4-FFF2-40B4-BE49-F238E27FC236}">
                  <a16:creationId xmlns:a16="http://schemas.microsoft.com/office/drawing/2014/main" id="{AD144C77-BA89-0A4E-833A-8154279AE8B2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64">
              <a:extLst>
                <a:ext uri="{FF2B5EF4-FFF2-40B4-BE49-F238E27FC236}">
                  <a16:creationId xmlns:a16="http://schemas.microsoft.com/office/drawing/2014/main" id="{6F3AB80D-0D0F-A54F-A054-027977984F7B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65">
              <a:extLst>
                <a:ext uri="{FF2B5EF4-FFF2-40B4-BE49-F238E27FC236}">
                  <a16:creationId xmlns:a16="http://schemas.microsoft.com/office/drawing/2014/main" id="{BDD58151-A1A6-FE4D-93EB-6F874B88BA02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Полилиния 66">
              <a:extLst>
                <a:ext uri="{FF2B5EF4-FFF2-40B4-BE49-F238E27FC236}">
                  <a16:creationId xmlns:a16="http://schemas.microsoft.com/office/drawing/2014/main" id="{BC33B37B-E7AF-E344-8EBD-9BC72C5175EE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67">
              <a:extLst>
                <a:ext uri="{FF2B5EF4-FFF2-40B4-BE49-F238E27FC236}">
                  <a16:creationId xmlns:a16="http://schemas.microsoft.com/office/drawing/2014/main" id="{C227502B-B61B-604D-9B39-6F874C8A2400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BCDD4875-4165-914F-A731-6BF8C9BF3C18}"/>
              </a:ext>
            </a:extLst>
          </p:cNvPr>
          <p:cNvGrpSpPr/>
          <p:nvPr/>
        </p:nvGrpSpPr>
        <p:grpSpPr>
          <a:xfrm>
            <a:off x="8269421" y="3135600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71" name="Полилиния 70">
              <a:extLst>
                <a:ext uri="{FF2B5EF4-FFF2-40B4-BE49-F238E27FC236}">
                  <a16:creationId xmlns:a16="http://schemas.microsoft.com/office/drawing/2014/main" id="{CCD9B319-7297-2A40-AF20-EE920489105E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71">
              <a:extLst>
                <a:ext uri="{FF2B5EF4-FFF2-40B4-BE49-F238E27FC236}">
                  <a16:creationId xmlns:a16="http://schemas.microsoft.com/office/drawing/2014/main" id="{54CC0616-EFEC-FB4A-90E8-0A17FDFFAB1D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 72">
              <a:extLst>
                <a:ext uri="{FF2B5EF4-FFF2-40B4-BE49-F238E27FC236}">
                  <a16:creationId xmlns:a16="http://schemas.microsoft.com/office/drawing/2014/main" id="{6626869A-C487-5641-AE72-87418BAB9F96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Полилиния 73">
              <a:extLst>
                <a:ext uri="{FF2B5EF4-FFF2-40B4-BE49-F238E27FC236}">
                  <a16:creationId xmlns:a16="http://schemas.microsoft.com/office/drawing/2014/main" id="{96047EEA-3B50-BC40-9F48-C870D165A53F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74">
              <a:extLst>
                <a:ext uri="{FF2B5EF4-FFF2-40B4-BE49-F238E27FC236}">
                  <a16:creationId xmlns:a16="http://schemas.microsoft.com/office/drawing/2014/main" id="{B549FBB6-ECC6-6148-970A-5BD8D8C2BDAF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75">
              <a:extLst>
                <a:ext uri="{FF2B5EF4-FFF2-40B4-BE49-F238E27FC236}">
                  <a16:creationId xmlns:a16="http://schemas.microsoft.com/office/drawing/2014/main" id="{63F6150A-E771-4D4B-BFEB-E6630E7AD15C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A468329B-8C57-E945-8468-8FA41A6DA29D}"/>
              </a:ext>
            </a:extLst>
          </p:cNvPr>
          <p:cNvCxnSpPr>
            <a:cxnSpLocks/>
          </p:cNvCxnSpPr>
          <p:nvPr/>
        </p:nvCxnSpPr>
        <p:spPr>
          <a:xfrm>
            <a:off x="3792469" y="3334954"/>
            <a:ext cx="125329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ED1ACC71-2F4A-1942-8AF7-379FA93988A3}"/>
              </a:ext>
            </a:extLst>
          </p:cNvPr>
          <p:cNvCxnSpPr>
            <a:cxnSpLocks/>
          </p:cNvCxnSpPr>
          <p:nvPr/>
        </p:nvCxnSpPr>
        <p:spPr>
          <a:xfrm>
            <a:off x="5427835" y="3307448"/>
            <a:ext cx="1241443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51B047C0-50C2-074F-A2F4-38A91B7F7179}"/>
              </a:ext>
            </a:extLst>
          </p:cNvPr>
          <p:cNvCxnSpPr>
            <a:cxnSpLocks/>
          </p:cNvCxnSpPr>
          <p:nvPr/>
        </p:nvCxnSpPr>
        <p:spPr>
          <a:xfrm flipV="1">
            <a:off x="6958848" y="3313677"/>
            <a:ext cx="1276168" cy="501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591A8357-4A2A-D146-9A00-428FBB23392F}"/>
              </a:ext>
            </a:extLst>
          </p:cNvPr>
          <p:cNvCxnSpPr>
            <a:cxnSpLocks/>
          </p:cNvCxnSpPr>
          <p:nvPr/>
        </p:nvCxnSpPr>
        <p:spPr>
          <a:xfrm>
            <a:off x="8620401" y="3325545"/>
            <a:ext cx="945345" cy="9409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C492062-CC3E-8249-AB45-CF21536F4126}"/>
              </a:ext>
            </a:extLst>
          </p:cNvPr>
          <p:cNvSpPr txBox="1"/>
          <p:nvPr/>
        </p:nvSpPr>
        <p:spPr>
          <a:xfrm>
            <a:off x="1125307" y="5011945"/>
            <a:ext cx="2752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Направление запросов, ответ на которые должен поступить в течение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2 рабочих дней</a:t>
            </a:r>
            <a:endParaRPr lang="ru-RU" b="1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BCDD4875-4165-914F-A731-6BF8C9BF3C18}"/>
              </a:ext>
            </a:extLst>
          </p:cNvPr>
          <p:cNvGrpSpPr/>
          <p:nvPr/>
        </p:nvGrpSpPr>
        <p:grpSpPr>
          <a:xfrm>
            <a:off x="9528161" y="3135600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59" name="Полилиния 58">
              <a:extLst>
                <a:ext uri="{FF2B5EF4-FFF2-40B4-BE49-F238E27FC236}">
                  <a16:creationId xmlns:a16="http://schemas.microsoft.com/office/drawing/2014/main" id="{CCD9B319-7297-2A40-AF20-EE920489105E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59">
              <a:extLst>
                <a:ext uri="{FF2B5EF4-FFF2-40B4-BE49-F238E27FC236}">
                  <a16:creationId xmlns:a16="http://schemas.microsoft.com/office/drawing/2014/main" id="{54CC0616-EFEC-FB4A-90E8-0A17FDFFAB1D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60">
              <a:extLst>
                <a:ext uri="{FF2B5EF4-FFF2-40B4-BE49-F238E27FC236}">
                  <a16:creationId xmlns:a16="http://schemas.microsoft.com/office/drawing/2014/main" id="{6626869A-C487-5641-AE72-87418BAB9F96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Полилиния 68">
              <a:extLst>
                <a:ext uri="{FF2B5EF4-FFF2-40B4-BE49-F238E27FC236}">
                  <a16:creationId xmlns:a16="http://schemas.microsoft.com/office/drawing/2014/main" id="{96047EEA-3B50-BC40-9F48-C870D165A53F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76">
              <a:extLst>
                <a:ext uri="{FF2B5EF4-FFF2-40B4-BE49-F238E27FC236}">
                  <a16:creationId xmlns:a16="http://schemas.microsoft.com/office/drawing/2014/main" id="{B549FBB6-ECC6-6148-970A-5BD8D8C2BDAF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77">
              <a:extLst>
                <a:ext uri="{FF2B5EF4-FFF2-40B4-BE49-F238E27FC236}">
                  <a16:creationId xmlns:a16="http://schemas.microsoft.com/office/drawing/2014/main" id="{63F6150A-E771-4D4B-BFEB-E6630E7AD15C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591A8357-4A2A-D146-9A00-428FBB23392F}"/>
              </a:ext>
            </a:extLst>
          </p:cNvPr>
          <p:cNvCxnSpPr>
            <a:cxnSpLocks/>
          </p:cNvCxnSpPr>
          <p:nvPr/>
        </p:nvCxnSpPr>
        <p:spPr>
          <a:xfrm>
            <a:off x="9897774" y="3329998"/>
            <a:ext cx="204787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524FD74-EDC7-8A4C-B82C-100706DA095B}"/>
              </a:ext>
            </a:extLst>
          </p:cNvPr>
          <p:cNvSpPr txBox="1"/>
          <p:nvPr/>
        </p:nvSpPr>
        <p:spPr>
          <a:xfrm>
            <a:off x="9278931" y="1785607"/>
            <a:ext cx="3285559" cy="759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7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Представление отчетности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85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8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286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524FD74-EDC7-8A4C-B82C-100706DA095B}"/>
              </a:ext>
            </a:extLst>
          </p:cNvPr>
          <p:cNvSpPr txBox="1"/>
          <p:nvPr/>
        </p:nvSpPr>
        <p:spPr>
          <a:xfrm>
            <a:off x="7940539" y="3740907"/>
            <a:ext cx="2305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6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10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</a:t>
            </a:r>
            <a:endParaRPr kumimoji="0" lang="ru-RU" sz="738" b="1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Перечисление денежных средств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E1126BC0-50EB-7E47-9DA0-B576F8ED376C}"/>
              </a:ext>
            </a:extLst>
          </p:cNvPr>
          <p:cNvCxnSpPr>
            <a:cxnSpLocks/>
          </p:cNvCxnSpPr>
          <p:nvPr/>
        </p:nvCxnSpPr>
        <p:spPr>
          <a:xfrm>
            <a:off x="1324812" y="3320406"/>
            <a:ext cx="665075" cy="4224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Группа 88">
            <a:extLst>
              <a:ext uri="{FF2B5EF4-FFF2-40B4-BE49-F238E27FC236}">
                <a16:creationId xmlns:a16="http://schemas.microsoft.com/office/drawing/2014/main" id="{D4CB9A93-6906-D546-B13D-E239A3ECA35E}"/>
              </a:ext>
            </a:extLst>
          </p:cNvPr>
          <p:cNvGrpSpPr/>
          <p:nvPr/>
        </p:nvGrpSpPr>
        <p:grpSpPr>
          <a:xfrm>
            <a:off x="964516" y="3145057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90" name="Полилиния 89">
              <a:extLst>
                <a:ext uri="{FF2B5EF4-FFF2-40B4-BE49-F238E27FC236}">
                  <a16:creationId xmlns:a16="http://schemas.microsoft.com/office/drawing/2014/main" id="{96CBF778-59A5-B647-882A-B44552455639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90">
              <a:extLst>
                <a:ext uri="{FF2B5EF4-FFF2-40B4-BE49-F238E27FC236}">
                  <a16:creationId xmlns:a16="http://schemas.microsoft.com/office/drawing/2014/main" id="{38DFC800-49FA-FF40-90FB-5AF7AB72E2DF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91">
              <a:extLst>
                <a:ext uri="{FF2B5EF4-FFF2-40B4-BE49-F238E27FC236}">
                  <a16:creationId xmlns:a16="http://schemas.microsoft.com/office/drawing/2014/main" id="{FE660C31-4975-224D-81C2-0E9DE6129C42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3" name="Полилиния 92">
              <a:extLst>
                <a:ext uri="{FF2B5EF4-FFF2-40B4-BE49-F238E27FC236}">
                  <a16:creationId xmlns:a16="http://schemas.microsoft.com/office/drawing/2014/main" id="{07DC2048-F088-7440-BDD3-18B96656C1AD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4" name="Полилиния 93">
              <a:extLst>
                <a:ext uri="{FF2B5EF4-FFF2-40B4-BE49-F238E27FC236}">
                  <a16:creationId xmlns:a16="http://schemas.microsoft.com/office/drawing/2014/main" id="{54B9BB24-E80C-CA4B-8A29-6ABB4A50802A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5" name="Полилиния 94">
              <a:extLst>
                <a:ext uri="{FF2B5EF4-FFF2-40B4-BE49-F238E27FC236}">
                  <a16:creationId xmlns:a16="http://schemas.microsoft.com/office/drawing/2014/main" id="{852D9319-7425-BE41-9546-C8E5F355B70F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89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83" y="167080"/>
            <a:ext cx="6002547" cy="6607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Важно учесть при заполнении заявки</a:t>
            </a:r>
            <a:endParaRPr lang="ru-RU" sz="32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915439" y="3416787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969087" y="1236766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72" name="Прямоугольник 171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2440945" y="1206770"/>
            <a:ext cx="10844563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Корректно указывать </a:t>
            </a: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результат предоставления субсидии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(количество рабочих мест) </a:t>
            </a:r>
          </a:p>
        </p:txBody>
      </p:sp>
      <p:sp>
        <p:nvSpPr>
          <p:cNvPr id="111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9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41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2440945" y="2224034"/>
            <a:ext cx="9980748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Корректно </a:t>
            </a: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произвести расчет суммы субсидии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2440945" y="3336445"/>
            <a:ext cx="9336527" cy="140038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заполнении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декларации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неосуществлении участником отбора деятельности по производству и (или) реализации подакцизных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товаров обязательно указать период, с которого не осуществляется производство и реализация подакцизных товаров (</a:t>
            </a: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 число квартала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) </a:t>
            </a:r>
          </a:p>
          <a:p>
            <a:pPr>
              <a:spcAft>
                <a:spcPts val="554"/>
              </a:spcAft>
              <a:defRPr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979403" y="226197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35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48016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12336</TotalTime>
  <Words>1324</Words>
  <Application>Microsoft Office PowerPoint</Application>
  <PresentationFormat>Широкоэкранный</PresentationFormat>
  <Paragraphs>173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Bahnschrift Condensed</vt:lpstr>
      <vt:lpstr>Bahnschrift Light Condensed</vt:lpstr>
      <vt:lpstr>Calibri</vt:lpstr>
      <vt:lpstr>Calibri Light</vt:lpstr>
      <vt:lpstr>Gotham Pro Bold</vt:lpstr>
      <vt:lpstr>Gotham Pro Light</vt:lpstr>
      <vt:lpstr>Open Sans Light</vt:lpstr>
      <vt:lpstr>Times New Roman</vt:lpstr>
      <vt:lpstr>Office Theme</vt:lpstr>
      <vt:lpstr>Предоставление финансовой поддержки  субъектам МСП в 2025 году  муниципальная программа  «Развитие малого и среднего предпринимательства в городе Сургуте»</vt:lpstr>
      <vt:lpstr>Презентация PowerPoint</vt:lpstr>
      <vt:lpstr>Категории и критерии участников отбора</vt:lpstr>
      <vt:lpstr>Требования к участникам отбора</vt:lpstr>
      <vt:lpstr>Компенсируемые затраты 12 месяцев, предшествующих дате подачи заявки (по дате оплаты)</vt:lpstr>
      <vt:lpstr>Компенсируемые затраты</vt:lpstr>
      <vt:lpstr>Формирование и подача заявок</vt:lpstr>
      <vt:lpstr>Рассмотрение заявок</vt:lpstr>
      <vt:lpstr>Важно учесть при заполнении заявки</vt:lpstr>
      <vt:lpstr>Основания для возврата заявок на доработку</vt:lpstr>
      <vt:lpstr>Основания для отклонения заявок</vt:lpstr>
      <vt:lpstr>Отчетность и результаты предоставления поддержки</vt:lpstr>
      <vt:lpstr>Отчетность и результаты предоставления поддержки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Бедарева Елена Юрьевна</cp:lastModifiedBy>
  <cp:revision>747</cp:revision>
  <cp:lastPrinted>2023-02-09T06:22:34Z</cp:lastPrinted>
  <dcterms:created xsi:type="dcterms:W3CDTF">2014-11-21T11:00:06Z</dcterms:created>
  <dcterms:modified xsi:type="dcterms:W3CDTF">2025-04-01T09:08:34Z</dcterms:modified>
</cp:coreProperties>
</file>