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68" r:id="rId1"/>
  </p:sldMasterIdLst>
  <p:notesMasterIdLst>
    <p:notesMasterId r:id="rId16"/>
  </p:notesMasterIdLst>
  <p:handoutMasterIdLst>
    <p:handoutMasterId r:id="rId17"/>
  </p:handoutMasterIdLst>
  <p:sldIdLst>
    <p:sldId id="433" r:id="rId2"/>
    <p:sldId id="417" r:id="rId3"/>
    <p:sldId id="423" r:id="rId4"/>
    <p:sldId id="424" r:id="rId5"/>
    <p:sldId id="429" r:id="rId6"/>
    <p:sldId id="430" r:id="rId7"/>
    <p:sldId id="425" r:id="rId8"/>
    <p:sldId id="427" r:id="rId9"/>
    <p:sldId id="436" r:id="rId10"/>
    <p:sldId id="431" r:id="rId11"/>
    <p:sldId id="435" r:id="rId12"/>
    <p:sldId id="432" r:id="rId13"/>
    <p:sldId id="434" r:id="rId14"/>
    <p:sldId id="412" r:id="rId1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90C9"/>
    <a:srgbClr val="FFFFFF"/>
    <a:srgbClr val="3C64A9"/>
    <a:srgbClr val="8590BE"/>
    <a:srgbClr val="99A1C8"/>
    <a:srgbClr val="990000"/>
    <a:srgbClr val="F8F8F8"/>
    <a:srgbClr val="D9E7F0"/>
    <a:srgbClr val="E9ECF3"/>
    <a:srgbClr val="5A67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 autoAdjust="0"/>
  </p:normalViewPr>
  <p:slideViewPr>
    <p:cSldViewPr snapToGrid="0">
      <p:cViewPr varScale="1">
        <p:scale>
          <a:sx n="101" d="100"/>
          <a:sy n="101" d="100"/>
        </p:scale>
        <p:origin x="150" y="1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E57CD-418D-49C3-B9E5-2DF2675FBC14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502C0-249C-49F1-8903-A131D3E3F2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693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E2736-0F9C-4452-AC3B-DF5D036A4474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09128-CC9F-46C5-9641-793C7CBC85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628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6F592-5947-4401-A8DD-36543C00AD0A}" type="datetime1">
              <a:rPr lang="ru-RU" smtClean="0"/>
              <a:t>01.04.2025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32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B2333-F48E-4D36-870F-38FBE42D2404}" type="datetime1">
              <a:rPr lang="ru-RU" smtClean="0"/>
              <a:t>01.04.2025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535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B906-6D5E-46FD-AEB9-BCB852A16BA7}" type="datetime1">
              <a:rPr lang="ru-RU" smtClean="0"/>
              <a:t>01.04.2025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96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Титул светлы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F360F7E1-4C48-475C-8FD7-8907801E4294}"/>
              </a:ext>
            </a:extLst>
          </p:cNvPr>
          <p:cNvGrpSpPr/>
          <p:nvPr userDrawn="1"/>
        </p:nvGrpSpPr>
        <p:grpSpPr>
          <a:xfrm>
            <a:off x="6493680" y="-170530"/>
            <a:ext cx="5884891" cy="5314018"/>
            <a:chOff x="6493680" y="-170530"/>
            <a:chExt cx="5884891" cy="5314018"/>
          </a:xfrm>
        </p:grpSpPr>
        <p:sp>
          <p:nvSpPr>
            <p:cNvPr id="15" name="Полилиния 10">
              <a:extLst>
                <a:ext uri="{FF2B5EF4-FFF2-40B4-BE49-F238E27FC236}">
                  <a16:creationId xmlns:a16="http://schemas.microsoft.com/office/drawing/2014/main" id="{B4C21A7E-52C7-4F65-BFEA-8AF07F44F7B9}"/>
                </a:ext>
              </a:extLst>
            </p:cNvPr>
            <p:cNvSpPr/>
            <p:nvPr/>
          </p:nvSpPr>
          <p:spPr>
            <a:xfrm>
              <a:off x="6493680" y="2425785"/>
              <a:ext cx="272205" cy="272123"/>
            </a:xfrm>
            <a:custGeom>
              <a:avLst/>
              <a:gdLst>
                <a:gd name="connsiteX0" fmla="*/ 186992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8 h 237805"/>
                <a:gd name="connsiteX3" fmla="*/ 170250 w 237877"/>
                <a:gd name="connsiteY3" fmla="*/ 51153 h 237805"/>
                <a:gd name="connsiteX4" fmla="*/ 186992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2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8"/>
                  </a:cubicBezTo>
                  <a:cubicBezTo>
                    <a:pt x="79432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2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6" name="Полилиния 11">
              <a:extLst>
                <a:ext uri="{FF2B5EF4-FFF2-40B4-BE49-F238E27FC236}">
                  <a16:creationId xmlns:a16="http://schemas.microsoft.com/office/drawing/2014/main" id="{5A7878D2-DF01-4098-B913-3F0668216BFF}"/>
                </a:ext>
              </a:extLst>
            </p:cNvPr>
            <p:cNvSpPr/>
            <p:nvPr/>
          </p:nvSpPr>
          <p:spPr>
            <a:xfrm>
              <a:off x="6818316" y="2670343"/>
              <a:ext cx="272205" cy="272123"/>
            </a:xfrm>
            <a:custGeom>
              <a:avLst/>
              <a:gdLst>
                <a:gd name="connsiteX0" fmla="*/ 186992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8 h 237805"/>
                <a:gd name="connsiteX3" fmla="*/ 170250 w 237877"/>
                <a:gd name="connsiteY3" fmla="*/ 51153 h 237805"/>
                <a:gd name="connsiteX4" fmla="*/ 186992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2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8"/>
                  </a:cubicBezTo>
                  <a:cubicBezTo>
                    <a:pt x="79432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2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7" name="Полилиния 12">
              <a:extLst>
                <a:ext uri="{FF2B5EF4-FFF2-40B4-BE49-F238E27FC236}">
                  <a16:creationId xmlns:a16="http://schemas.microsoft.com/office/drawing/2014/main" id="{7176BE4A-AD11-498E-B93B-FBCB7AB4352E}"/>
                </a:ext>
              </a:extLst>
            </p:cNvPr>
            <p:cNvSpPr/>
            <p:nvPr/>
          </p:nvSpPr>
          <p:spPr>
            <a:xfrm>
              <a:off x="7142954" y="2914901"/>
              <a:ext cx="272205" cy="272123"/>
            </a:xfrm>
            <a:custGeom>
              <a:avLst/>
              <a:gdLst>
                <a:gd name="connsiteX0" fmla="*/ 186992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8 h 237805"/>
                <a:gd name="connsiteX3" fmla="*/ 170250 w 237877"/>
                <a:gd name="connsiteY3" fmla="*/ 51153 h 237805"/>
                <a:gd name="connsiteX4" fmla="*/ 186992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2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8"/>
                  </a:cubicBezTo>
                  <a:cubicBezTo>
                    <a:pt x="79432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2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8" name="Полилиния 13">
              <a:extLst>
                <a:ext uri="{FF2B5EF4-FFF2-40B4-BE49-F238E27FC236}">
                  <a16:creationId xmlns:a16="http://schemas.microsoft.com/office/drawing/2014/main" id="{BC544501-18A3-40F1-8FEB-3EC04DBEDEC0}"/>
                </a:ext>
              </a:extLst>
            </p:cNvPr>
            <p:cNvSpPr/>
            <p:nvPr/>
          </p:nvSpPr>
          <p:spPr>
            <a:xfrm>
              <a:off x="7467592" y="3159458"/>
              <a:ext cx="272205" cy="272123"/>
            </a:xfrm>
            <a:custGeom>
              <a:avLst/>
              <a:gdLst>
                <a:gd name="connsiteX0" fmla="*/ 186992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8 h 237805"/>
                <a:gd name="connsiteX3" fmla="*/ 170250 w 237877"/>
                <a:gd name="connsiteY3" fmla="*/ 51153 h 237805"/>
                <a:gd name="connsiteX4" fmla="*/ 186992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2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69"/>
                    <a:pt x="51173" y="67888"/>
                  </a:cubicBezTo>
                  <a:cubicBezTo>
                    <a:pt x="79432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2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9" name="Полилиния 14">
              <a:extLst>
                <a:ext uri="{FF2B5EF4-FFF2-40B4-BE49-F238E27FC236}">
                  <a16:creationId xmlns:a16="http://schemas.microsoft.com/office/drawing/2014/main" id="{131F6C61-7D47-45A4-A80C-0DB0757AE8B9}"/>
                </a:ext>
              </a:extLst>
            </p:cNvPr>
            <p:cNvSpPr/>
            <p:nvPr/>
          </p:nvSpPr>
          <p:spPr>
            <a:xfrm>
              <a:off x="7798377" y="3410163"/>
              <a:ext cx="254644" cy="254567"/>
            </a:xfrm>
            <a:custGeom>
              <a:avLst/>
              <a:gdLst>
                <a:gd name="connsiteX0" fmla="*/ 178554 w 222530"/>
                <a:gd name="connsiteY0" fmla="*/ 162524 h 222463"/>
                <a:gd name="connsiteX1" fmla="*/ 64839 w 222530"/>
                <a:gd name="connsiteY1" fmla="*/ 178496 h 222463"/>
                <a:gd name="connsiteX2" fmla="*/ 48864 w 222530"/>
                <a:gd name="connsiteY2" fmla="*/ 64825 h 222463"/>
                <a:gd name="connsiteX3" fmla="*/ 162567 w 222530"/>
                <a:gd name="connsiteY3" fmla="*/ 48845 h 222463"/>
                <a:gd name="connsiteX4" fmla="*/ 178554 w 222530"/>
                <a:gd name="connsiteY4" fmla="*/ 162524 h 222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530" h="222463">
                  <a:moveTo>
                    <a:pt x="178554" y="162524"/>
                  </a:moveTo>
                  <a:cubicBezTo>
                    <a:pt x="151579" y="198311"/>
                    <a:pt x="100664" y="205483"/>
                    <a:pt x="64839" y="178496"/>
                  </a:cubicBezTo>
                  <a:cubicBezTo>
                    <a:pt x="29038" y="151526"/>
                    <a:pt x="21889" y="100612"/>
                    <a:pt x="48864" y="64825"/>
                  </a:cubicBezTo>
                  <a:cubicBezTo>
                    <a:pt x="75849" y="29027"/>
                    <a:pt x="126766" y="21875"/>
                    <a:pt x="162567" y="48845"/>
                  </a:cubicBezTo>
                  <a:cubicBezTo>
                    <a:pt x="198392" y="75833"/>
                    <a:pt x="205539" y="126725"/>
                    <a:pt x="178554" y="162524"/>
                  </a:cubicBezTo>
                  <a:close/>
                </a:path>
              </a:pathLst>
            </a:custGeom>
            <a:solidFill>
              <a:srgbClr val="1568E8"/>
            </a:solidFill>
            <a:ln w="76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0" name="Полилиния 15">
              <a:extLst>
                <a:ext uri="{FF2B5EF4-FFF2-40B4-BE49-F238E27FC236}">
                  <a16:creationId xmlns:a16="http://schemas.microsoft.com/office/drawing/2014/main" id="{CB5F24FC-6E13-4750-8790-083336E4B406}"/>
                </a:ext>
              </a:extLst>
            </p:cNvPr>
            <p:cNvSpPr/>
            <p:nvPr/>
          </p:nvSpPr>
          <p:spPr>
            <a:xfrm>
              <a:off x="8116866" y="3648575"/>
              <a:ext cx="272205" cy="272123"/>
            </a:xfrm>
            <a:custGeom>
              <a:avLst/>
              <a:gdLst>
                <a:gd name="connsiteX0" fmla="*/ 186992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8 h 237805"/>
                <a:gd name="connsiteX3" fmla="*/ 170250 w 237877"/>
                <a:gd name="connsiteY3" fmla="*/ 51153 h 237805"/>
                <a:gd name="connsiteX4" fmla="*/ 186992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2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69"/>
                    <a:pt x="51173" y="67888"/>
                  </a:cubicBezTo>
                  <a:cubicBezTo>
                    <a:pt x="79432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2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1" name="Полилиния 16">
              <a:extLst>
                <a:ext uri="{FF2B5EF4-FFF2-40B4-BE49-F238E27FC236}">
                  <a16:creationId xmlns:a16="http://schemas.microsoft.com/office/drawing/2014/main" id="{EB47CFF2-3A11-42AB-9B82-F57329B82D0B}"/>
                </a:ext>
              </a:extLst>
            </p:cNvPr>
            <p:cNvSpPr/>
            <p:nvPr/>
          </p:nvSpPr>
          <p:spPr>
            <a:xfrm>
              <a:off x="8441503" y="3893133"/>
              <a:ext cx="272205" cy="272123"/>
            </a:xfrm>
            <a:custGeom>
              <a:avLst/>
              <a:gdLst>
                <a:gd name="connsiteX0" fmla="*/ 186992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8 h 237805"/>
                <a:gd name="connsiteX3" fmla="*/ 170250 w 237877"/>
                <a:gd name="connsiteY3" fmla="*/ 51153 h 237805"/>
                <a:gd name="connsiteX4" fmla="*/ 186992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2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8"/>
                  </a:cubicBezTo>
                  <a:cubicBezTo>
                    <a:pt x="79432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2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2" name="Полилиния 17">
              <a:extLst>
                <a:ext uri="{FF2B5EF4-FFF2-40B4-BE49-F238E27FC236}">
                  <a16:creationId xmlns:a16="http://schemas.microsoft.com/office/drawing/2014/main" id="{C6A98CB0-78F1-4F32-B158-E3B0D75948D4}"/>
                </a:ext>
              </a:extLst>
            </p:cNvPr>
            <p:cNvSpPr/>
            <p:nvPr/>
          </p:nvSpPr>
          <p:spPr>
            <a:xfrm>
              <a:off x="8766141" y="4137690"/>
              <a:ext cx="272205" cy="272123"/>
            </a:xfrm>
            <a:custGeom>
              <a:avLst/>
              <a:gdLst>
                <a:gd name="connsiteX0" fmla="*/ 186992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8 h 237805"/>
                <a:gd name="connsiteX3" fmla="*/ 170250 w 237877"/>
                <a:gd name="connsiteY3" fmla="*/ 51153 h 237805"/>
                <a:gd name="connsiteX4" fmla="*/ 186992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2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8"/>
                  </a:cubicBezTo>
                  <a:cubicBezTo>
                    <a:pt x="79432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2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3" name="Полилиния 18">
              <a:extLst>
                <a:ext uri="{FF2B5EF4-FFF2-40B4-BE49-F238E27FC236}">
                  <a16:creationId xmlns:a16="http://schemas.microsoft.com/office/drawing/2014/main" id="{C96BFAFB-22E2-4E11-9B48-53850292C7F7}"/>
                </a:ext>
              </a:extLst>
            </p:cNvPr>
            <p:cNvSpPr/>
            <p:nvPr/>
          </p:nvSpPr>
          <p:spPr>
            <a:xfrm>
              <a:off x="9090779" y="4382248"/>
              <a:ext cx="272205" cy="272123"/>
            </a:xfrm>
            <a:custGeom>
              <a:avLst/>
              <a:gdLst>
                <a:gd name="connsiteX0" fmla="*/ 186992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8 h 237805"/>
                <a:gd name="connsiteX3" fmla="*/ 170250 w 237877"/>
                <a:gd name="connsiteY3" fmla="*/ 51153 h 237805"/>
                <a:gd name="connsiteX4" fmla="*/ 186992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2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8"/>
                  </a:cubicBezTo>
                  <a:cubicBezTo>
                    <a:pt x="79432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2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4" name="Полилиния 19">
              <a:extLst>
                <a:ext uri="{FF2B5EF4-FFF2-40B4-BE49-F238E27FC236}">
                  <a16:creationId xmlns:a16="http://schemas.microsoft.com/office/drawing/2014/main" id="{C74A90DB-0557-4F05-8E7C-CC3066AAFDB6}"/>
                </a:ext>
              </a:extLst>
            </p:cNvPr>
            <p:cNvSpPr/>
            <p:nvPr/>
          </p:nvSpPr>
          <p:spPr>
            <a:xfrm>
              <a:off x="9415415" y="4626806"/>
              <a:ext cx="272205" cy="272123"/>
            </a:xfrm>
            <a:custGeom>
              <a:avLst/>
              <a:gdLst>
                <a:gd name="connsiteX0" fmla="*/ 186992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8 h 237805"/>
                <a:gd name="connsiteX3" fmla="*/ 170250 w 237877"/>
                <a:gd name="connsiteY3" fmla="*/ 51153 h 237805"/>
                <a:gd name="connsiteX4" fmla="*/ 186992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2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8"/>
                  </a:cubicBezTo>
                  <a:cubicBezTo>
                    <a:pt x="79432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2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5" name="Полилиния 20">
              <a:extLst>
                <a:ext uri="{FF2B5EF4-FFF2-40B4-BE49-F238E27FC236}">
                  <a16:creationId xmlns:a16="http://schemas.microsoft.com/office/drawing/2014/main" id="{54F9D64B-6898-4338-90A9-F6376585CCF0}"/>
                </a:ext>
              </a:extLst>
            </p:cNvPr>
            <p:cNvSpPr/>
            <p:nvPr/>
          </p:nvSpPr>
          <p:spPr>
            <a:xfrm>
              <a:off x="9740053" y="4871365"/>
              <a:ext cx="272205" cy="272123"/>
            </a:xfrm>
            <a:custGeom>
              <a:avLst/>
              <a:gdLst>
                <a:gd name="connsiteX0" fmla="*/ 186992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8 h 237805"/>
                <a:gd name="connsiteX3" fmla="*/ 170250 w 237877"/>
                <a:gd name="connsiteY3" fmla="*/ 51153 h 237805"/>
                <a:gd name="connsiteX4" fmla="*/ 186992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2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8"/>
                  </a:cubicBezTo>
                  <a:cubicBezTo>
                    <a:pt x="79432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2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6" name="Полилиния 21">
              <a:extLst>
                <a:ext uri="{FF2B5EF4-FFF2-40B4-BE49-F238E27FC236}">
                  <a16:creationId xmlns:a16="http://schemas.microsoft.com/office/drawing/2014/main" id="{69D6618F-ABA9-4656-85F7-D24352826613}"/>
                </a:ext>
              </a:extLst>
            </p:cNvPr>
            <p:cNvSpPr/>
            <p:nvPr/>
          </p:nvSpPr>
          <p:spPr>
            <a:xfrm>
              <a:off x="6738312" y="2101245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4" y="207692"/>
                    <a:pt x="105412" y="215187"/>
                    <a:pt x="67903" y="186931"/>
                  </a:cubicBezTo>
                  <a:cubicBezTo>
                    <a:pt x="30412" y="158687"/>
                    <a:pt x="22920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7" name="Полилиния 22">
              <a:extLst>
                <a:ext uri="{FF2B5EF4-FFF2-40B4-BE49-F238E27FC236}">
                  <a16:creationId xmlns:a16="http://schemas.microsoft.com/office/drawing/2014/main" id="{66AA1FB2-705C-44E0-B8D6-C5ECE99DE423}"/>
                </a:ext>
              </a:extLst>
            </p:cNvPr>
            <p:cNvSpPr/>
            <p:nvPr/>
          </p:nvSpPr>
          <p:spPr>
            <a:xfrm>
              <a:off x="7062948" y="2345802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4" y="207692"/>
                    <a:pt x="105412" y="215187"/>
                    <a:pt x="67903" y="186931"/>
                  </a:cubicBezTo>
                  <a:cubicBezTo>
                    <a:pt x="30412" y="158687"/>
                    <a:pt x="22920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8" name="Полилиния 23">
              <a:extLst>
                <a:ext uri="{FF2B5EF4-FFF2-40B4-BE49-F238E27FC236}">
                  <a16:creationId xmlns:a16="http://schemas.microsoft.com/office/drawing/2014/main" id="{ED9AC542-5908-4768-822D-9E8327676FF6}"/>
                </a:ext>
              </a:extLst>
            </p:cNvPr>
            <p:cNvSpPr/>
            <p:nvPr/>
          </p:nvSpPr>
          <p:spPr>
            <a:xfrm>
              <a:off x="7387586" y="2590361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4" y="207691"/>
                    <a:pt x="105412" y="215187"/>
                    <a:pt x="67903" y="186931"/>
                  </a:cubicBezTo>
                  <a:cubicBezTo>
                    <a:pt x="30412" y="158687"/>
                    <a:pt x="22920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9" name="Полилиния 24">
              <a:extLst>
                <a:ext uri="{FF2B5EF4-FFF2-40B4-BE49-F238E27FC236}">
                  <a16:creationId xmlns:a16="http://schemas.microsoft.com/office/drawing/2014/main" id="{5341C435-C565-4131-A14A-AA656CA54377}"/>
                </a:ext>
              </a:extLst>
            </p:cNvPr>
            <p:cNvSpPr/>
            <p:nvPr/>
          </p:nvSpPr>
          <p:spPr>
            <a:xfrm>
              <a:off x="7712224" y="2834919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4" y="207692"/>
                    <a:pt x="105412" y="215187"/>
                    <a:pt x="67903" y="186930"/>
                  </a:cubicBezTo>
                  <a:cubicBezTo>
                    <a:pt x="30412" y="158687"/>
                    <a:pt x="22920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0" name="Полилиния 25">
              <a:extLst>
                <a:ext uri="{FF2B5EF4-FFF2-40B4-BE49-F238E27FC236}">
                  <a16:creationId xmlns:a16="http://schemas.microsoft.com/office/drawing/2014/main" id="{5BB55851-EE02-415A-ABF0-F2628FCF792F}"/>
                </a:ext>
              </a:extLst>
            </p:cNvPr>
            <p:cNvSpPr/>
            <p:nvPr/>
          </p:nvSpPr>
          <p:spPr>
            <a:xfrm>
              <a:off x="8036861" y="3079477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4" y="207692"/>
                    <a:pt x="105412" y="215187"/>
                    <a:pt x="67903" y="186930"/>
                  </a:cubicBezTo>
                  <a:cubicBezTo>
                    <a:pt x="30412" y="158687"/>
                    <a:pt x="22920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1" name="Полилиния 26">
              <a:extLst>
                <a:ext uri="{FF2B5EF4-FFF2-40B4-BE49-F238E27FC236}">
                  <a16:creationId xmlns:a16="http://schemas.microsoft.com/office/drawing/2014/main" id="{736C9EE4-45AD-4306-A97E-BB8BEFA9B19D}"/>
                </a:ext>
              </a:extLst>
            </p:cNvPr>
            <p:cNvSpPr/>
            <p:nvPr/>
          </p:nvSpPr>
          <p:spPr>
            <a:xfrm>
              <a:off x="8361499" y="3324034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4" y="207691"/>
                    <a:pt x="105412" y="215187"/>
                    <a:pt x="67903" y="186930"/>
                  </a:cubicBezTo>
                  <a:cubicBezTo>
                    <a:pt x="30412" y="158687"/>
                    <a:pt x="22920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" name="Полилиния 27">
              <a:extLst>
                <a:ext uri="{FF2B5EF4-FFF2-40B4-BE49-F238E27FC236}">
                  <a16:creationId xmlns:a16="http://schemas.microsoft.com/office/drawing/2014/main" id="{8DC84185-D295-44CB-A724-86486D1F704C}"/>
                </a:ext>
              </a:extLst>
            </p:cNvPr>
            <p:cNvSpPr/>
            <p:nvPr/>
          </p:nvSpPr>
          <p:spPr>
            <a:xfrm>
              <a:off x="8686135" y="3568592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4" y="207692"/>
                    <a:pt x="105412" y="215187"/>
                    <a:pt x="67903" y="186931"/>
                  </a:cubicBezTo>
                  <a:cubicBezTo>
                    <a:pt x="30412" y="158687"/>
                    <a:pt x="22920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" name="Полилиния 28">
              <a:extLst>
                <a:ext uri="{FF2B5EF4-FFF2-40B4-BE49-F238E27FC236}">
                  <a16:creationId xmlns:a16="http://schemas.microsoft.com/office/drawing/2014/main" id="{3FEB89A7-7F8D-4100-AD81-3C4EE827E67A}"/>
                </a:ext>
              </a:extLst>
            </p:cNvPr>
            <p:cNvSpPr/>
            <p:nvPr/>
          </p:nvSpPr>
          <p:spPr>
            <a:xfrm>
              <a:off x="9010773" y="3813151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4" y="207692"/>
                    <a:pt x="105412" y="215187"/>
                    <a:pt x="67903" y="186931"/>
                  </a:cubicBezTo>
                  <a:cubicBezTo>
                    <a:pt x="30412" y="158687"/>
                    <a:pt x="22920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" name="Полилиния 29">
              <a:extLst>
                <a:ext uri="{FF2B5EF4-FFF2-40B4-BE49-F238E27FC236}">
                  <a16:creationId xmlns:a16="http://schemas.microsoft.com/office/drawing/2014/main" id="{F467C1CD-360F-49F5-8F70-B4944909D809}"/>
                </a:ext>
              </a:extLst>
            </p:cNvPr>
            <p:cNvSpPr/>
            <p:nvPr/>
          </p:nvSpPr>
          <p:spPr>
            <a:xfrm>
              <a:off x="9335411" y="4057709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4" y="207692"/>
                    <a:pt x="105412" y="215187"/>
                    <a:pt x="67903" y="186931"/>
                  </a:cubicBezTo>
                  <a:cubicBezTo>
                    <a:pt x="30412" y="158687"/>
                    <a:pt x="22920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5" name="Полилиния 30">
              <a:extLst>
                <a:ext uri="{FF2B5EF4-FFF2-40B4-BE49-F238E27FC236}">
                  <a16:creationId xmlns:a16="http://schemas.microsoft.com/office/drawing/2014/main" id="{09FC6F47-362D-412E-ADA4-D38AF43BB619}"/>
                </a:ext>
              </a:extLst>
            </p:cNvPr>
            <p:cNvSpPr/>
            <p:nvPr/>
          </p:nvSpPr>
          <p:spPr>
            <a:xfrm>
              <a:off x="9660048" y="4302266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4" y="207692"/>
                    <a:pt x="105412" y="215187"/>
                    <a:pt x="67903" y="186931"/>
                  </a:cubicBezTo>
                  <a:cubicBezTo>
                    <a:pt x="30412" y="158687"/>
                    <a:pt x="22920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6" name="Полилиния 31">
              <a:extLst>
                <a:ext uri="{FF2B5EF4-FFF2-40B4-BE49-F238E27FC236}">
                  <a16:creationId xmlns:a16="http://schemas.microsoft.com/office/drawing/2014/main" id="{59AA44BE-368B-4F0A-B697-27E0183563AD}"/>
                </a:ext>
              </a:extLst>
            </p:cNvPr>
            <p:cNvSpPr/>
            <p:nvPr/>
          </p:nvSpPr>
          <p:spPr>
            <a:xfrm>
              <a:off x="9984685" y="4546824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4" y="207692"/>
                    <a:pt x="105412" y="215187"/>
                    <a:pt x="67903" y="186931"/>
                  </a:cubicBezTo>
                  <a:cubicBezTo>
                    <a:pt x="30412" y="158687"/>
                    <a:pt x="22920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7" name="Полилиния 32">
              <a:extLst>
                <a:ext uri="{FF2B5EF4-FFF2-40B4-BE49-F238E27FC236}">
                  <a16:creationId xmlns:a16="http://schemas.microsoft.com/office/drawing/2014/main" id="{EF71F73D-5DEF-4728-A093-8723DABEBEA6}"/>
                </a:ext>
              </a:extLst>
            </p:cNvPr>
            <p:cNvSpPr/>
            <p:nvPr/>
          </p:nvSpPr>
          <p:spPr>
            <a:xfrm>
              <a:off x="6989091" y="1782852"/>
              <a:ext cx="254644" cy="254567"/>
            </a:xfrm>
            <a:custGeom>
              <a:avLst/>
              <a:gdLst>
                <a:gd name="connsiteX0" fmla="*/ 178554 w 222530"/>
                <a:gd name="connsiteY0" fmla="*/ 162524 h 222463"/>
                <a:gd name="connsiteX1" fmla="*/ 64839 w 222530"/>
                <a:gd name="connsiteY1" fmla="*/ 178496 h 222463"/>
                <a:gd name="connsiteX2" fmla="*/ 48864 w 222530"/>
                <a:gd name="connsiteY2" fmla="*/ 64825 h 222463"/>
                <a:gd name="connsiteX3" fmla="*/ 162567 w 222530"/>
                <a:gd name="connsiteY3" fmla="*/ 48845 h 222463"/>
                <a:gd name="connsiteX4" fmla="*/ 178554 w 222530"/>
                <a:gd name="connsiteY4" fmla="*/ 162524 h 222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530" h="222463">
                  <a:moveTo>
                    <a:pt x="178554" y="162524"/>
                  </a:moveTo>
                  <a:cubicBezTo>
                    <a:pt x="151579" y="198311"/>
                    <a:pt x="100664" y="205483"/>
                    <a:pt x="64839" y="178496"/>
                  </a:cubicBezTo>
                  <a:cubicBezTo>
                    <a:pt x="29038" y="151526"/>
                    <a:pt x="21889" y="100612"/>
                    <a:pt x="48864" y="64825"/>
                  </a:cubicBezTo>
                  <a:cubicBezTo>
                    <a:pt x="75849" y="29027"/>
                    <a:pt x="126766" y="21875"/>
                    <a:pt x="162567" y="48845"/>
                  </a:cubicBezTo>
                  <a:cubicBezTo>
                    <a:pt x="198392" y="75833"/>
                    <a:pt x="205539" y="126725"/>
                    <a:pt x="178554" y="162524"/>
                  </a:cubicBezTo>
                  <a:close/>
                </a:path>
              </a:pathLst>
            </a:custGeom>
            <a:solidFill>
              <a:srgbClr val="11E9BA"/>
            </a:solidFill>
            <a:ln w="76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8" name="Полилиния 33">
              <a:extLst>
                <a:ext uri="{FF2B5EF4-FFF2-40B4-BE49-F238E27FC236}">
                  <a16:creationId xmlns:a16="http://schemas.microsoft.com/office/drawing/2014/main" id="{07B7E907-F2BB-46F6-A75D-F2251D59B9DE}"/>
                </a:ext>
              </a:extLst>
            </p:cNvPr>
            <p:cNvSpPr/>
            <p:nvPr/>
          </p:nvSpPr>
          <p:spPr>
            <a:xfrm>
              <a:off x="7307581" y="2021264"/>
              <a:ext cx="272205" cy="272123"/>
            </a:xfrm>
            <a:custGeom>
              <a:avLst/>
              <a:gdLst>
                <a:gd name="connsiteX0" fmla="*/ 186992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8 h 237805"/>
                <a:gd name="connsiteX3" fmla="*/ 170250 w 237877"/>
                <a:gd name="connsiteY3" fmla="*/ 51153 h 237805"/>
                <a:gd name="connsiteX4" fmla="*/ 186992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2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8"/>
                  </a:cubicBezTo>
                  <a:cubicBezTo>
                    <a:pt x="79432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2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9" name="Полилиния 34">
              <a:extLst>
                <a:ext uri="{FF2B5EF4-FFF2-40B4-BE49-F238E27FC236}">
                  <a16:creationId xmlns:a16="http://schemas.microsoft.com/office/drawing/2014/main" id="{FB67A0E2-03E4-4FF8-A222-18DBD8E74931}"/>
                </a:ext>
              </a:extLst>
            </p:cNvPr>
            <p:cNvSpPr/>
            <p:nvPr/>
          </p:nvSpPr>
          <p:spPr>
            <a:xfrm>
              <a:off x="7632217" y="2265822"/>
              <a:ext cx="272205" cy="272123"/>
            </a:xfrm>
            <a:custGeom>
              <a:avLst/>
              <a:gdLst>
                <a:gd name="connsiteX0" fmla="*/ 186992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8 h 237805"/>
                <a:gd name="connsiteX3" fmla="*/ 170250 w 237877"/>
                <a:gd name="connsiteY3" fmla="*/ 51153 h 237805"/>
                <a:gd name="connsiteX4" fmla="*/ 186992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2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8"/>
                  </a:cubicBezTo>
                  <a:cubicBezTo>
                    <a:pt x="79432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2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0" name="Полилиния 35">
              <a:extLst>
                <a:ext uri="{FF2B5EF4-FFF2-40B4-BE49-F238E27FC236}">
                  <a16:creationId xmlns:a16="http://schemas.microsoft.com/office/drawing/2014/main" id="{F1B4C49E-D485-477D-8D28-01D1523AE9CF}"/>
                </a:ext>
              </a:extLst>
            </p:cNvPr>
            <p:cNvSpPr/>
            <p:nvPr/>
          </p:nvSpPr>
          <p:spPr>
            <a:xfrm>
              <a:off x="7956855" y="2510380"/>
              <a:ext cx="272205" cy="272123"/>
            </a:xfrm>
            <a:custGeom>
              <a:avLst/>
              <a:gdLst>
                <a:gd name="connsiteX0" fmla="*/ 186992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8 h 237805"/>
                <a:gd name="connsiteX3" fmla="*/ 170250 w 237877"/>
                <a:gd name="connsiteY3" fmla="*/ 51153 h 237805"/>
                <a:gd name="connsiteX4" fmla="*/ 186992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2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69"/>
                    <a:pt x="51173" y="67888"/>
                  </a:cubicBezTo>
                  <a:cubicBezTo>
                    <a:pt x="79432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2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1" name="Полилиния 36">
              <a:extLst>
                <a:ext uri="{FF2B5EF4-FFF2-40B4-BE49-F238E27FC236}">
                  <a16:creationId xmlns:a16="http://schemas.microsoft.com/office/drawing/2014/main" id="{85B476C0-A962-4696-AA6C-8719460B6E7B}"/>
                </a:ext>
              </a:extLst>
            </p:cNvPr>
            <p:cNvSpPr/>
            <p:nvPr/>
          </p:nvSpPr>
          <p:spPr>
            <a:xfrm>
              <a:off x="8281493" y="2754937"/>
              <a:ext cx="272205" cy="272123"/>
            </a:xfrm>
            <a:custGeom>
              <a:avLst/>
              <a:gdLst>
                <a:gd name="connsiteX0" fmla="*/ 186992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8 h 237805"/>
                <a:gd name="connsiteX3" fmla="*/ 170250 w 237877"/>
                <a:gd name="connsiteY3" fmla="*/ 51153 h 237805"/>
                <a:gd name="connsiteX4" fmla="*/ 186992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2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69"/>
                    <a:pt x="51173" y="67888"/>
                  </a:cubicBezTo>
                  <a:cubicBezTo>
                    <a:pt x="79432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2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2" name="Полилиния 37">
              <a:extLst>
                <a:ext uri="{FF2B5EF4-FFF2-40B4-BE49-F238E27FC236}">
                  <a16:creationId xmlns:a16="http://schemas.microsoft.com/office/drawing/2014/main" id="{7CE84C2D-8C59-4C06-80B5-A9C8EA925BA7}"/>
                </a:ext>
              </a:extLst>
            </p:cNvPr>
            <p:cNvSpPr/>
            <p:nvPr/>
          </p:nvSpPr>
          <p:spPr>
            <a:xfrm>
              <a:off x="8606130" y="2999496"/>
              <a:ext cx="272205" cy="272123"/>
            </a:xfrm>
            <a:custGeom>
              <a:avLst/>
              <a:gdLst>
                <a:gd name="connsiteX0" fmla="*/ 186992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8 h 237805"/>
                <a:gd name="connsiteX3" fmla="*/ 170250 w 237877"/>
                <a:gd name="connsiteY3" fmla="*/ 51153 h 237805"/>
                <a:gd name="connsiteX4" fmla="*/ 186992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2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69"/>
                    <a:pt x="51173" y="67888"/>
                  </a:cubicBezTo>
                  <a:cubicBezTo>
                    <a:pt x="79432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2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3" name="Полилиния 38">
              <a:extLst>
                <a:ext uri="{FF2B5EF4-FFF2-40B4-BE49-F238E27FC236}">
                  <a16:creationId xmlns:a16="http://schemas.microsoft.com/office/drawing/2014/main" id="{979EB758-0F3D-4D9C-A0B2-35D468C223DC}"/>
                </a:ext>
              </a:extLst>
            </p:cNvPr>
            <p:cNvSpPr/>
            <p:nvPr/>
          </p:nvSpPr>
          <p:spPr>
            <a:xfrm>
              <a:off x="8930767" y="3244054"/>
              <a:ext cx="272205" cy="272123"/>
            </a:xfrm>
            <a:custGeom>
              <a:avLst/>
              <a:gdLst>
                <a:gd name="connsiteX0" fmla="*/ 186992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8 h 237805"/>
                <a:gd name="connsiteX3" fmla="*/ 170250 w 237877"/>
                <a:gd name="connsiteY3" fmla="*/ 51153 h 237805"/>
                <a:gd name="connsiteX4" fmla="*/ 186992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2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8"/>
                  </a:cubicBezTo>
                  <a:cubicBezTo>
                    <a:pt x="79432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2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4" name="Полилиния 39">
              <a:extLst>
                <a:ext uri="{FF2B5EF4-FFF2-40B4-BE49-F238E27FC236}">
                  <a16:creationId xmlns:a16="http://schemas.microsoft.com/office/drawing/2014/main" id="{0E8286FA-386F-4C90-9D41-859061F7CCD4}"/>
                </a:ext>
              </a:extLst>
            </p:cNvPr>
            <p:cNvSpPr/>
            <p:nvPr/>
          </p:nvSpPr>
          <p:spPr>
            <a:xfrm>
              <a:off x="9261554" y="3494759"/>
              <a:ext cx="254644" cy="254567"/>
            </a:xfrm>
            <a:custGeom>
              <a:avLst/>
              <a:gdLst>
                <a:gd name="connsiteX0" fmla="*/ 178554 w 222530"/>
                <a:gd name="connsiteY0" fmla="*/ 162524 h 222463"/>
                <a:gd name="connsiteX1" fmla="*/ 64839 w 222530"/>
                <a:gd name="connsiteY1" fmla="*/ 178496 h 222463"/>
                <a:gd name="connsiteX2" fmla="*/ 48864 w 222530"/>
                <a:gd name="connsiteY2" fmla="*/ 64825 h 222463"/>
                <a:gd name="connsiteX3" fmla="*/ 162568 w 222530"/>
                <a:gd name="connsiteY3" fmla="*/ 48845 h 222463"/>
                <a:gd name="connsiteX4" fmla="*/ 178554 w 222530"/>
                <a:gd name="connsiteY4" fmla="*/ 162524 h 222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530" h="222463">
                  <a:moveTo>
                    <a:pt x="178554" y="162524"/>
                  </a:moveTo>
                  <a:cubicBezTo>
                    <a:pt x="151579" y="198311"/>
                    <a:pt x="100664" y="205483"/>
                    <a:pt x="64839" y="178496"/>
                  </a:cubicBezTo>
                  <a:cubicBezTo>
                    <a:pt x="29038" y="151526"/>
                    <a:pt x="21889" y="100612"/>
                    <a:pt x="48864" y="64825"/>
                  </a:cubicBezTo>
                  <a:cubicBezTo>
                    <a:pt x="75849" y="29027"/>
                    <a:pt x="126767" y="21875"/>
                    <a:pt x="162568" y="48845"/>
                  </a:cubicBezTo>
                  <a:cubicBezTo>
                    <a:pt x="198392" y="75833"/>
                    <a:pt x="205539" y="126725"/>
                    <a:pt x="178554" y="162524"/>
                  </a:cubicBezTo>
                  <a:close/>
                </a:path>
              </a:pathLst>
            </a:custGeom>
            <a:solidFill>
              <a:srgbClr val="EF9718"/>
            </a:solidFill>
            <a:ln w="76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5" name="Полилиния 40">
              <a:extLst>
                <a:ext uri="{FF2B5EF4-FFF2-40B4-BE49-F238E27FC236}">
                  <a16:creationId xmlns:a16="http://schemas.microsoft.com/office/drawing/2014/main" id="{72A3A88D-7EAA-4C8D-9100-7C18FBEFD0E2}"/>
                </a:ext>
              </a:extLst>
            </p:cNvPr>
            <p:cNvSpPr/>
            <p:nvPr/>
          </p:nvSpPr>
          <p:spPr>
            <a:xfrm>
              <a:off x="9580042" y="3733169"/>
              <a:ext cx="272205" cy="272123"/>
            </a:xfrm>
            <a:custGeom>
              <a:avLst/>
              <a:gdLst>
                <a:gd name="connsiteX0" fmla="*/ 186992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8 h 237805"/>
                <a:gd name="connsiteX3" fmla="*/ 170250 w 237877"/>
                <a:gd name="connsiteY3" fmla="*/ 51153 h 237805"/>
                <a:gd name="connsiteX4" fmla="*/ 186992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2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8"/>
                  </a:cubicBezTo>
                  <a:cubicBezTo>
                    <a:pt x="79432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2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6" name="Полилиния 41">
              <a:extLst>
                <a:ext uri="{FF2B5EF4-FFF2-40B4-BE49-F238E27FC236}">
                  <a16:creationId xmlns:a16="http://schemas.microsoft.com/office/drawing/2014/main" id="{03F0CD15-ABC2-4A43-9A8E-7A19F94F2566}"/>
                </a:ext>
              </a:extLst>
            </p:cNvPr>
            <p:cNvSpPr/>
            <p:nvPr/>
          </p:nvSpPr>
          <p:spPr>
            <a:xfrm>
              <a:off x="9904680" y="3977727"/>
              <a:ext cx="272205" cy="272123"/>
            </a:xfrm>
            <a:custGeom>
              <a:avLst/>
              <a:gdLst>
                <a:gd name="connsiteX0" fmla="*/ 186992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8 h 237805"/>
                <a:gd name="connsiteX3" fmla="*/ 170250 w 237877"/>
                <a:gd name="connsiteY3" fmla="*/ 51153 h 237805"/>
                <a:gd name="connsiteX4" fmla="*/ 186992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2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8"/>
                  </a:cubicBezTo>
                  <a:cubicBezTo>
                    <a:pt x="79432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2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7" name="Полилиния 42">
              <a:extLst>
                <a:ext uri="{FF2B5EF4-FFF2-40B4-BE49-F238E27FC236}">
                  <a16:creationId xmlns:a16="http://schemas.microsoft.com/office/drawing/2014/main" id="{D3F818D7-1783-4DA0-87B9-7F59E5D83556}"/>
                </a:ext>
              </a:extLst>
            </p:cNvPr>
            <p:cNvSpPr/>
            <p:nvPr/>
          </p:nvSpPr>
          <p:spPr>
            <a:xfrm>
              <a:off x="10229316" y="4222286"/>
              <a:ext cx="272205" cy="272123"/>
            </a:xfrm>
            <a:custGeom>
              <a:avLst/>
              <a:gdLst>
                <a:gd name="connsiteX0" fmla="*/ 186992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8 h 237805"/>
                <a:gd name="connsiteX3" fmla="*/ 170250 w 237877"/>
                <a:gd name="connsiteY3" fmla="*/ 51153 h 237805"/>
                <a:gd name="connsiteX4" fmla="*/ 186992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2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8"/>
                  </a:cubicBezTo>
                  <a:cubicBezTo>
                    <a:pt x="79432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2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8" name="Полилиния 43">
              <a:extLst>
                <a:ext uri="{FF2B5EF4-FFF2-40B4-BE49-F238E27FC236}">
                  <a16:creationId xmlns:a16="http://schemas.microsoft.com/office/drawing/2014/main" id="{973B9DD1-8D5A-49E5-9E92-FA34875AC554}"/>
                </a:ext>
              </a:extLst>
            </p:cNvPr>
            <p:cNvSpPr/>
            <p:nvPr/>
          </p:nvSpPr>
          <p:spPr>
            <a:xfrm>
              <a:off x="7227575" y="1452167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49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0"/>
                    <a:pt x="105412" y="215187"/>
                    <a:pt x="67903" y="186930"/>
                  </a:cubicBezTo>
                  <a:cubicBezTo>
                    <a:pt x="30412" y="158687"/>
                    <a:pt x="22920" y="105370"/>
                    <a:pt x="51173" y="67889"/>
                  </a:cubicBezTo>
                  <a:cubicBezTo>
                    <a:pt x="79431" y="30400"/>
                    <a:pt x="132754" y="22907"/>
                    <a:pt x="170249" y="51153"/>
                  </a:cubicBezTo>
                  <a:cubicBezTo>
                    <a:pt x="207762" y="79413"/>
                    <a:pt x="215254" y="132709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9" name="Полилиния 44">
              <a:extLst>
                <a:ext uri="{FF2B5EF4-FFF2-40B4-BE49-F238E27FC236}">
                  <a16:creationId xmlns:a16="http://schemas.microsoft.com/office/drawing/2014/main" id="{1D52C529-3878-4028-9948-7B83CABE847D}"/>
                </a:ext>
              </a:extLst>
            </p:cNvPr>
            <p:cNvSpPr/>
            <p:nvPr/>
          </p:nvSpPr>
          <p:spPr>
            <a:xfrm>
              <a:off x="7552213" y="1696725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49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0"/>
                    <a:pt x="105412" y="215187"/>
                    <a:pt x="67903" y="186930"/>
                  </a:cubicBezTo>
                  <a:cubicBezTo>
                    <a:pt x="30412" y="158687"/>
                    <a:pt x="22920" y="105370"/>
                    <a:pt x="51173" y="67889"/>
                  </a:cubicBezTo>
                  <a:cubicBezTo>
                    <a:pt x="79431" y="30400"/>
                    <a:pt x="132754" y="22907"/>
                    <a:pt x="170249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0" name="Полилиния 45">
              <a:extLst>
                <a:ext uri="{FF2B5EF4-FFF2-40B4-BE49-F238E27FC236}">
                  <a16:creationId xmlns:a16="http://schemas.microsoft.com/office/drawing/2014/main" id="{3AFF76E0-0118-47E6-BBB0-776812C66EA5}"/>
                </a:ext>
              </a:extLst>
            </p:cNvPr>
            <p:cNvSpPr/>
            <p:nvPr/>
          </p:nvSpPr>
          <p:spPr>
            <a:xfrm>
              <a:off x="7876849" y="1941282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49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0"/>
                    <a:pt x="105412" y="215186"/>
                    <a:pt x="67903" y="186930"/>
                  </a:cubicBezTo>
                  <a:cubicBezTo>
                    <a:pt x="30412" y="158687"/>
                    <a:pt x="22920" y="105370"/>
                    <a:pt x="51173" y="67889"/>
                  </a:cubicBezTo>
                  <a:cubicBezTo>
                    <a:pt x="79431" y="30400"/>
                    <a:pt x="132754" y="22907"/>
                    <a:pt x="170249" y="51153"/>
                  </a:cubicBezTo>
                  <a:cubicBezTo>
                    <a:pt x="207762" y="79413"/>
                    <a:pt x="215254" y="132709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1" name="Полилиния 46">
              <a:extLst>
                <a:ext uri="{FF2B5EF4-FFF2-40B4-BE49-F238E27FC236}">
                  <a16:creationId xmlns:a16="http://schemas.microsoft.com/office/drawing/2014/main" id="{8D1A3F2B-C9ED-4758-9D42-8FE47D43E757}"/>
                </a:ext>
              </a:extLst>
            </p:cNvPr>
            <p:cNvSpPr/>
            <p:nvPr/>
          </p:nvSpPr>
          <p:spPr>
            <a:xfrm>
              <a:off x="8201487" y="2185840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49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0"/>
                    <a:pt x="105412" y="215186"/>
                    <a:pt x="67903" y="186930"/>
                  </a:cubicBezTo>
                  <a:cubicBezTo>
                    <a:pt x="30412" y="158687"/>
                    <a:pt x="22920" y="105370"/>
                    <a:pt x="51173" y="67889"/>
                  </a:cubicBezTo>
                  <a:cubicBezTo>
                    <a:pt x="79431" y="30400"/>
                    <a:pt x="132754" y="22907"/>
                    <a:pt x="170249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2" name="Полилиния 47">
              <a:extLst>
                <a:ext uri="{FF2B5EF4-FFF2-40B4-BE49-F238E27FC236}">
                  <a16:creationId xmlns:a16="http://schemas.microsoft.com/office/drawing/2014/main" id="{CE53F9CC-25E1-4A41-BBD1-EC100DADB669}"/>
                </a:ext>
              </a:extLst>
            </p:cNvPr>
            <p:cNvSpPr/>
            <p:nvPr/>
          </p:nvSpPr>
          <p:spPr>
            <a:xfrm>
              <a:off x="8526125" y="2430399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49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0"/>
                    <a:pt x="105412" y="215186"/>
                    <a:pt x="67903" y="186930"/>
                  </a:cubicBezTo>
                  <a:cubicBezTo>
                    <a:pt x="30412" y="158687"/>
                    <a:pt x="22920" y="105370"/>
                    <a:pt x="51173" y="67889"/>
                  </a:cubicBezTo>
                  <a:cubicBezTo>
                    <a:pt x="79431" y="30400"/>
                    <a:pt x="132754" y="22907"/>
                    <a:pt x="170249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3" name="Полилиния 48">
              <a:extLst>
                <a:ext uri="{FF2B5EF4-FFF2-40B4-BE49-F238E27FC236}">
                  <a16:creationId xmlns:a16="http://schemas.microsoft.com/office/drawing/2014/main" id="{85E54B5D-ADB6-4C79-B86A-A4094F7F82E3}"/>
                </a:ext>
              </a:extLst>
            </p:cNvPr>
            <p:cNvSpPr/>
            <p:nvPr/>
          </p:nvSpPr>
          <p:spPr>
            <a:xfrm>
              <a:off x="8850762" y="2674957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49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0"/>
                    <a:pt x="105412" y="215186"/>
                    <a:pt x="67903" y="186930"/>
                  </a:cubicBezTo>
                  <a:cubicBezTo>
                    <a:pt x="30412" y="158687"/>
                    <a:pt x="22920" y="105370"/>
                    <a:pt x="51173" y="67889"/>
                  </a:cubicBezTo>
                  <a:cubicBezTo>
                    <a:pt x="79431" y="30400"/>
                    <a:pt x="132754" y="22907"/>
                    <a:pt x="170249" y="51153"/>
                  </a:cubicBezTo>
                  <a:cubicBezTo>
                    <a:pt x="207762" y="79413"/>
                    <a:pt x="215254" y="132709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4" name="Полилиния 49">
              <a:extLst>
                <a:ext uri="{FF2B5EF4-FFF2-40B4-BE49-F238E27FC236}">
                  <a16:creationId xmlns:a16="http://schemas.microsoft.com/office/drawing/2014/main" id="{095CCEC6-3E55-403B-901F-11FDC44594EA}"/>
                </a:ext>
              </a:extLst>
            </p:cNvPr>
            <p:cNvSpPr/>
            <p:nvPr/>
          </p:nvSpPr>
          <p:spPr>
            <a:xfrm>
              <a:off x="9175399" y="2919514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49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0"/>
                    <a:pt x="105412" y="215186"/>
                    <a:pt x="67903" y="186930"/>
                  </a:cubicBezTo>
                  <a:cubicBezTo>
                    <a:pt x="30412" y="158687"/>
                    <a:pt x="22920" y="105370"/>
                    <a:pt x="51173" y="67889"/>
                  </a:cubicBezTo>
                  <a:cubicBezTo>
                    <a:pt x="79431" y="30400"/>
                    <a:pt x="132754" y="22907"/>
                    <a:pt x="170249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5" name="Полилиния 50">
              <a:extLst>
                <a:ext uri="{FF2B5EF4-FFF2-40B4-BE49-F238E27FC236}">
                  <a16:creationId xmlns:a16="http://schemas.microsoft.com/office/drawing/2014/main" id="{E1928443-0D4B-4A92-90D7-0568CE180E74}"/>
                </a:ext>
              </a:extLst>
            </p:cNvPr>
            <p:cNvSpPr/>
            <p:nvPr/>
          </p:nvSpPr>
          <p:spPr>
            <a:xfrm>
              <a:off x="9500037" y="3164072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49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0"/>
                    <a:pt x="105412" y="215186"/>
                    <a:pt x="67903" y="186930"/>
                  </a:cubicBezTo>
                  <a:cubicBezTo>
                    <a:pt x="30412" y="158687"/>
                    <a:pt x="22920" y="105370"/>
                    <a:pt x="51173" y="67889"/>
                  </a:cubicBezTo>
                  <a:cubicBezTo>
                    <a:pt x="79431" y="30400"/>
                    <a:pt x="132754" y="22907"/>
                    <a:pt x="170249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6" name="Полилиния 51">
              <a:extLst>
                <a:ext uri="{FF2B5EF4-FFF2-40B4-BE49-F238E27FC236}">
                  <a16:creationId xmlns:a16="http://schemas.microsoft.com/office/drawing/2014/main" id="{75D3F36E-3EF2-453E-9CE4-0C1AD491B692}"/>
                </a:ext>
              </a:extLst>
            </p:cNvPr>
            <p:cNvSpPr/>
            <p:nvPr/>
          </p:nvSpPr>
          <p:spPr>
            <a:xfrm>
              <a:off x="9824674" y="3408630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49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0"/>
                    <a:pt x="105412" y="215186"/>
                    <a:pt x="67903" y="186930"/>
                  </a:cubicBezTo>
                  <a:cubicBezTo>
                    <a:pt x="30412" y="158687"/>
                    <a:pt x="22920" y="105370"/>
                    <a:pt x="51173" y="67889"/>
                  </a:cubicBezTo>
                  <a:cubicBezTo>
                    <a:pt x="79431" y="30400"/>
                    <a:pt x="132754" y="22907"/>
                    <a:pt x="170249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7" name="Полилиния 52">
              <a:extLst>
                <a:ext uri="{FF2B5EF4-FFF2-40B4-BE49-F238E27FC236}">
                  <a16:creationId xmlns:a16="http://schemas.microsoft.com/office/drawing/2014/main" id="{35193501-FE6B-459F-9BF4-02C05FB13B71}"/>
                </a:ext>
              </a:extLst>
            </p:cNvPr>
            <p:cNvSpPr/>
            <p:nvPr/>
          </p:nvSpPr>
          <p:spPr>
            <a:xfrm>
              <a:off x="10149312" y="3653188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49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0"/>
                    <a:pt x="105412" y="215186"/>
                    <a:pt x="67903" y="186930"/>
                  </a:cubicBezTo>
                  <a:cubicBezTo>
                    <a:pt x="30412" y="158687"/>
                    <a:pt x="22920" y="105370"/>
                    <a:pt x="51173" y="67889"/>
                  </a:cubicBezTo>
                  <a:cubicBezTo>
                    <a:pt x="79431" y="30400"/>
                    <a:pt x="132754" y="22907"/>
                    <a:pt x="170249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8" name="Полилиния 53">
              <a:extLst>
                <a:ext uri="{FF2B5EF4-FFF2-40B4-BE49-F238E27FC236}">
                  <a16:creationId xmlns:a16="http://schemas.microsoft.com/office/drawing/2014/main" id="{8907D87C-AD2C-4666-ADA4-6F01E41602BF}"/>
                </a:ext>
              </a:extLst>
            </p:cNvPr>
            <p:cNvSpPr/>
            <p:nvPr/>
          </p:nvSpPr>
          <p:spPr>
            <a:xfrm>
              <a:off x="10473950" y="3897747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49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0"/>
                    <a:pt x="105412" y="215186"/>
                    <a:pt x="67903" y="186930"/>
                  </a:cubicBezTo>
                  <a:cubicBezTo>
                    <a:pt x="30412" y="158687"/>
                    <a:pt x="22920" y="105370"/>
                    <a:pt x="51173" y="67889"/>
                  </a:cubicBezTo>
                  <a:cubicBezTo>
                    <a:pt x="79431" y="30400"/>
                    <a:pt x="132754" y="22907"/>
                    <a:pt x="170249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9" name="Полилиния 54">
              <a:extLst>
                <a:ext uri="{FF2B5EF4-FFF2-40B4-BE49-F238E27FC236}">
                  <a16:creationId xmlns:a16="http://schemas.microsoft.com/office/drawing/2014/main" id="{AAF52E81-CB9D-4B91-ABD1-7D3619A6E3E5}"/>
                </a:ext>
              </a:extLst>
            </p:cNvPr>
            <p:cNvSpPr/>
            <p:nvPr/>
          </p:nvSpPr>
          <p:spPr>
            <a:xfrm>
              <a:off x="7472207" y="1127628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0" name="Полилиния 55">
              <a:extLst>
                <a:ext uri="{FF2B5EF4-FFF2-40B4-BE49-F238E27FC236}">
                  <a16:creationId xmlns:a16="http://schemas.microsoft.com/office/drawing/2014/main" id="{38457482-AAF7-4C22-8034-D09C787DEF13}"/>
                </a:ext>
              </a:extLst>
            </p:cNvPr>
            <p:cNvSpPr/>
            <p:nvPr/>
          </p:nvSpPr>
          <p:spPr>
            <a:xfrm>
              <a:off x="7796844" y="1372185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1" name="Полилиния 56">
              <a:extLst>
                <a:ext uri="{FF2B5EF4-FFF2-40B4-BE49-F238E27FC236}">
                  <a16:creationId xmlns:a16="http://schemas.microsoft.com/office/drawing/2014/main" id="{7A8DB95D-716B-425A-AB26-36D61CC24976}"/>
                </a:ext>
              </a:extLst>
            </p:cNvPr>
            <p:cNvSpPr/>
            <p:nvPr/>
          </p:nvSpPr>
          <p:spPr>
            <a:xfrm>
              <a:off x="8121481" y="1616743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2" name="Полилиния 57">
              <a:extLst>
                <a:ext uri="{FF2B5EF4-FFF2-40B4-BE49-F238E27FC236}">
                  <a16:creationId xmlns:a16="http://schemas.microsoft.com/office/drawing/2014/main" id="{86AE762E-3E4E-4CE1-BB9E-3452602993AE}"/>
                </a:ext>
              </a:extLst>
            </p:cNvPr>
            <p:cNvSpPr/>
            <p:nvPr/>
          </p:nvSpPr>
          <p:spPr>
            <a:xfrm>
              <a:off x="8446119" y="1861301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3" name="Полилиния 58">
              <a:extLst>
                <a:ext uri="{FF2B5EF4-FFF2-40B4-BE49-F238E27FC236}">
                  <a16:creationId xmlns:a16="http://schemas.microsoft.com/office/drawing/2014/main" id="{55E18504-D1E1-49C7-AA04-5A9EBABAC754}"/>
                </a:ext>
              </a:extLst>
            </p:cNvPr>
            <p:cNvSpPr/>
            <p:nvPr/>
          </p:nvSpPr>
          <p:spPr>
            <a:xfrm>
              <a:off x="8770756" y="2105860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4" name="Полилиния 59">
              <a:extLst>
                <a:ext uri="{FF2B5EF4-FFF2-40B4-BE49-F238E27FC236}">
                  <a16:creationId xmlns:a16="http://schemas.microsoft.com/office/drawing/2014/main" id="{F4F26367-C03C-45C4-8DA3-8C10752012B9}"/>
                </a:ext>
              </a:extLst>
            </p:cNvPr>
            <p:cNvSpPr/>
            <p:nvPr/>
          </p:nvSpPr>
          <p:spPr>
            <a:xfrm>
              <a:off x="9095394" y="2350417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5" name="Полилиния 60">
              <a:extLst>
                <a:ext uri="{FF2B5EF4-FFF2-40B4-BE49-F238E27FC236}">
                  <a16:creationId xmlns:a16="http://schemas.microsoft.com/office/drawing/2014/main" id="{14423454-BAC3-465F-AC7C-C9FBF7B4F757}"/>
                </a:ext>
              </a:extLst>
            </p:cNvPr>
            <p:cNvSpPr/>
            <p:nvPr/>
          </p:nvSpPr>
          <p:spPr>
            <a:xfrm>
              <a:off x="9420030" y="2594975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6" name="Полилиния 61">
              <a:extLst>
                <a:ext uri="{FF2B5EF4-FFF2-40B4-BE49-F238E27FC236}">
                  <a16:creationId xmlns:a16="http://schemas.microsoft.com/office/drawing/2014/main" id="{3D920027-79A3-4E0A-99E1-0ED0D7093875}"/>
                </a:ext>
              </a:extLst>
            </p:cNvPr>
            <p:cNvSpPr/>
            <p:nvPr/>
          </p:nvSpPr>
          <p:spPr>
            <a:xfrm>
              <a:off x="9744668" y="2839533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7" name="Полилиния 62">
              <a:extLst>
                <a:ext uri="{FF2B5EF4-FFF2-40B4-BE49-F238E27FC236}">
                  <a16:creationId xmlns:a16="http://schemas.microsoft.com/office/drawing/2014/main" id="{4249E75A-2CD2-4752-98D5-299D8818143A}"/>
                </a:ext>
              </a:extLst>
            </p:cNvPr>
            <p:cNvSpPr/>
            <p:nvPr/>
          </p:nvSpPr>
          <p:spPr>
            <a:xfrm>
              <a:off x="10069306" y="3084091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8" name="Полилиния 63">
              <a:extLst>
                <a:ext uri="{FF2B5EF4-FFF2-40B4-BE49-F238E27FC236}">
                  <a16:creationId xmlns:a16="http://schemas.microsoft.com/office/drawing/2014/main" id="{BE1A74C0-75E1-4246-B872-E2F726E4877E}"/>
                </a:ext>
              </a:extLst>
            </p:cNvPr>
            <p:cNvSpPr/>
            <p:nvPr/>
          </p:nvSpPr>
          <p:spPr>
            <a:xfrm>
              <a:off x="10400091" y="3334795"/>
              <a:ext cx="254644" cy="254567"/>
            </a:xfrm>
            <a:custGeom>
              <a:avLst/>
              <a:gdLst>
                <a:gd name="connsiteX0" fmla="*/ 178554 w 222530"/>
                <a:gd name="connsiteY0" fmla="*/ 162524 h 222463"/>
                <a:gd name="connsiteX1" fmla="*/ 64839 w 222530"/>
                <a:gd name="connsiteY1" fmla="*/ 178496 h 222463"/>
                <a:gd name="connsiteX2" fmla="*/ 48864 w 222530"/>
                <a:gd name="connsiteY2" fmla="*/ 64825 h 222463"/>
                <a:gd name="connsiteX3" fmla="*/ 162568 w 222530"/>
                <a:gd name="connsiteY3" fmla="*/ 48845 h 222463"/>
                <a:gd name="connsiteX4" fmla="*/ 178554 w 222530"/>
                <a:gd name="connsiteY4" fmla="*/ 162524 h 222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530" h="222463">
                  <a:moveTo>
                    <a:pt x="178554" y="162524"/>
                  </a:moveTo>
                  <a:cubicBezTo>
                    <a:pt x="151579" y="198311"/>
                    <a:pt x="100664" y="205483"/>
                    <a:pt x="64839" y="178496"/>
                  </a:cubicBezTo>
                  <a:cubicBezTo>
                    <a:pt x="29038" y="151526"/>
                    <a:pt x="21889" y="100612"/>
                    <a:pt x="48864" y="64825"/>
                  </a:cubicBezTo>
                  <a:cubicBezTo>
                    <a:pt x="75849" y="29027"/>
                    <a:pt x="126766" y="21875"/>
                    <a:pt x="162568" y="48845"/>
                  </a:cubicBezTo>
                  <a:cubicBezTo>
                    <a:pt x="198392" y="75833"/>
                    <a:pt x="205539" y="126725"/>
                    <a:pt x="178554" y="162524"/>
                  </a:cubicBezTo>
                  <a:close/>
                </a:path>
              </a:pathLst>
            </a:custGeom>
            <a:solidFill>
              <a:srgbClr val="771BCD"/>
            </a:solidFill>
            <a:ln w="76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9" name="Полилиния 64">
              <a:extLst>
                <a:ext uri="{FF2B5EF4-FFF2-40B4-BE49-F238E27FC236}">
                  <a16:creationId xmlns:a16="http://schemas.microsoft.com/office/drawing/2014/main" id="{AD500CBE-1D6A-43C7-8C4E-47CBFF5335EF}"/>
                </a:ext>
              </a:extLst>
            </p:cNvPr>
            <p:cNvSpPr/>
            <p:nvPr/>
          </p:nvSpPr>
          <p:spPr>
            <a:xfrm>
              <a:off x="10718581" y="3573207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0" name="Полилиния 65">
              <a:extLst>
                <a:ext uri="{FF2B5EF4-FFF2-40B4-BE49-F238E27FC236}">
                  <a16:creationId xmlns:a16="http://schemas.microsoft.com/office/drawing/2014/main" id="{B19CA718-4EA9-4E81-AEC1-59628D55EF1D}"/>
                </a:ext>
              </a:extLst>
            </p:cNvPr>
            <p:cNvSpPr/>
            <p:nvPr/>
          </p:nvSpPr>
          <p:spPr>
            <a:xfrm>
              <a:off x="7716838" y="803088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1" name="Полилиния 66">
              <a:extLst>
                <a:ext uri="{FF2B5EF4-FFF2-40B4-BE49-F238E27FC236}">
                  <a16:creationId xmlns:a16="http://schemas.microsoft.com/office/drawing/2014/main" id="{E6BA0C16-31DA-4F6A-8256-20B10009FA1B}"/>
                </a:ext>
              </a:extLst>
            </p:cNvPr>
            <p:cNvSpPr/>
            <p:nvPr/>
          </p:nvSpPr>
          <p:spPr>
            <a:xfrm>
              <a:off x="8041476" y="1047646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2" name="Полилиния 67">
              <a:extLst>
                <a:ext uri="{FF2B5EF4-FFF2-40B4-BE49-F238E27FC236}">
                  <a16:creationId xmlns:a16="http://schemas.microsoft.com/office/drawing/2014/main" id="{D395C95A-15C1-48C4-ABE5-083C4EC527DD}"/>
                </a:ext>
              </a:extLst>
            </p:cNvPr>
            <p:cNvSpPr/>
            <p:nvPr/>
          </p:nvSpPr>
          <p:spPr>
            <a:xfrm>
              <a:off x="8366114" y="1292204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3" name="Полилиния 68">
              <a:extLst>
                <a:ext uri="{FF2B5EF4-FFF2-40B4-BE49-F238E27FC236}">
                  <a16:creationId xmlns:a16="http://schemas.microsoft.com/office/drawing/2014/main" id="{C54EF9B7-821D-410D-B400-1405CD6A9BC1}"/>
                </a:ext>
              </a:extLst>
            </p:cNvPr>
            <p:cNvSpPr/>
            <p:nvPr/>
          </p:nvSpPr>
          <p:spPr>
            <a:xfrm>
              <a:off x="8696899" y="1542909"/>
              <a:ext cx="254644" cy="254567"/>
            </a:xfrm>
            <a:custGeom>
              <a:avLst/>
              <a:gdLst>
                <a:gd name="connsiteX0" fmla="*/ 178554 w 222530"/>
                <a:gd name="connsiteY0" fmla="*/ 162524 h 222463"/>
                <a:gd name="connsiteX1" fmla="*/ 64839 w 222530"/>
                <a:gd name="connsiteY1" fmla="*/ 178496 h 222463"/>
                <a:gd name="connsiteX2" fmla="*/ 48864 w 222530"/>
                <a:gd name="connsiteY2" fmla="*/ 64825 h 222463"/>
                <a:gd name="connsiteX3" fmla="*/ 162567 w 222530"/>
                <a:gd name="connsiteY3" fmla="*/ 48845 h 222463"/>
                <a:gd name="connsiteX4" fmla="*/ 178554 w 222530"/>
                <a:gd name="connsiteY4" fmla="*/ 162524 h 222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530" h="222463">
                  <a:moveTo>
                    <a:pt x="178554" y="162524"/>
                  </a:moveTo>
                  <a:cubicBezTo>
                    <a:pt x="151579" y="198311"/>
                    <a:pt x="100664" y="205483"/>
                    <a:pt x="64839" y="178496"/>
                  </a:cubicBezTo>
                  <a:cubicBezTo>
                    <a:pt x="29038" y="151526"/>
                    <a:pt x="21889" y="100612"/>
                    <a:pt x="48864" y="64825"/>
                  </a:cubicBezTo>
                  <a:cubicBezTo>
                    <a:pt x="75849" y="29027"/>
                    <a:pt x="126766" y="21875"/>
                    <a:pt x="162567" y="48845"/>
                  </a:cubicBezTo>
                  <a:cubicBezTo>
                    <a:pt x="198392" y="75833"/>
                    <a:pt x="205539" y="126725"/>
                    <a:pt x="178554" y="162524"/>
                  </a:cubicBezTo>
                  <a:close/>
                </a:path>
              </a:pathLst>
            </a:custGeom>
            <a:solidFill>
              <a:srgbClr val="D61B76"/>
            </a:solidFill>
            <a:ln w="76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4" name="Полилиния 69">
              <a:extLst>
                <a:ext uri="{FF2B5EF4-FFF2-40B4-BE49-F238E27FC236}">
                  <a16:creationId xmlns:a16="http://schemas.microsoft.com/office/drawing/2014/main" id="{ED3EE8ED-D476-4E4E-BD4C-07044EA382BE}"/>
                </a:ext>
              </a:extLst>
            </p:cNvPr>
            <p:cNvSpPr/>
            <p:nvPr/>
          </p:nvSpPr>
          <p:spPr>
            <a:xfrm>
              <a:off x="9015388" y="1781320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5" name="Полилиния 70">
              <a:extLst>
                <a:ext uri="{FF2B5EF4-FFF2-40B4-BE49-F238E27FC236}">
                  <a16:creationId xmlns:a16="http://schemas.microsoft.com/office/drawing/2014/main" id="{9875CFCA-ECF9-4AC4-AA5C-628891F430ED}"/>
                </a:ext>
              </a:extLst>
            </p:cNvPr>
            <p:cNvSpPr/>
            <p:nvPr/>
          </p:nvSpPr>
          <p:spPr>
            <a:xfrm>
              <a:off x="9340026" y="2025878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6" name="Полилиния 71">
              <a:extLst>
                <a:ext uri="{FF2B5EF4-FFF2-40B4-BE49-F238E27FC236}">
                  <a16:creationId xmlns:a16="http://schemas.microsoft.com/office/drawing/2014/main" id="{B7BEFCF6-7B99-4CE4-BD82-E292C426335A}"/>
                </a:ext>
              </a:extLst>
            </p:cNvPr>
            <p:cNvSpPr/>
            <p:nvPr/>
          </p:nvSpPr>
          <p:spPr>
            <a:xfrm>
              <a:off x="9664663" y="2270436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7" name="Полилиния 72">
              <a:extLst>
                <a:ext uri="{FF2B5EF4-FFF2-40B4-BE49-F238E27FC236}">
                  <a16:creationId xmlns:a16="http://schemas.microsoft.com/office/drawing/2014/main" id="{B49467FE-0D2C-453C-8374-073691295FB9}"/>
                </a:ext>
              </a:extLst>
            </p:cNvPr>
            <p:cNvSpPr/>
            <p:nvPr/>
          </p:nvSpPr>
          <p:spPr>
            <a:xfrm>
              <a:off x="9989300" y="2514993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8" name="Полилиния 73">
              <a:extLst>
                <a:ext uri="{FF2B5EF4-FFF2-40B4-BE49-F238E27FC236}">
                  <a16:creationId xmlns:a16="http://schemas.microsoft.com/office/drawing/2014/main" id="{9C3048C6-0335-4365-8214-A03C12CDC0B5}"/>
                </a:ext>
              </a:extLst>
            </p:cNvPr>
            <p:cNvSpPr/>
            <p:nvPr/>
          </p:nvSpPr>
          <p:spPr>
            <a:xfrm>
              <a:off x="10313937" y="2759551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9" name="Полилиния 74">
              <a:extLst>
                <a:ext uri="{FF2B5EF4-FFF2-40B4-BE49-F238E27FC236}">
                  <a16:creationId xmlns:a16="http://schemas.microsoft.com/office/drawing/2014/main" id="{A23F140C-3458-4E23-9072-D6255A35B00D}"/>
                </a:ext>
              </a:extLst>
            </p:cNvPr>
            <p:cNvSpPr/>
            <p:nvPr/>
          </p:nvSpPr>
          <p:spPr>
            <a:xfrm>
              <a:off x="10638575" y="3004109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0" name="Полилиния 75">
              <a:extLst>
                <a:ext uri="{FF2B5EF4-FFF2-40B4-BE49-F238E27FC236}">
                  <a16:creationId xmlns:a16="http://schemas.microsoft.com/office/drawing/2014/main" id="{C3F9FF9B-7154-48DB-B464-2986922F2351}"/>
                </a:ext>
              </a:extLst>
            </p:cNvPr>
            <p:cNvSpPr/>
            <p:nvPr/>
          </p:nvSpPr>
          <p:spPr>
            <a:xfrm>
              <a:off x="10963213" y="3248668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1" name="Полилиния 76">
              <a:extLst>
                <a:ext uri="{FF2B5EF4-FFF2-40B4-BE49-F238E27FC236}">
                  <a16:creationId xmlns:a16="http://schemas.microsoft.com/office/drawing/2014/main" id="{067206D3-D6B4-4E61-B243-A612D02AA076}"/>
                </a:ext>
              </a:extLst>
            </p:cNvPr>
            <p:cNvSpPr/>
            <p:nvPr/>
          </p:nvSpPr>
          <p:spPr>
            <a:xfrm>
              <a:off x="7961470" y="478549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2" name="Полилиния 77">
              <a:extLst>
                <a:ext uri="{FF2B5EF4-FFF2-40B4-BE49-F238E27FC236}">
                  <a16:creationId xmlns:a16="http://schemas.microsoft.com/office/drawing/2014/main" id="{17B8CEB6-6F4F-4577-B3A9-183F6BDFCA33}"/>
                </a:ext>
              </a:extLst>
            </p:cNvPr>
            <p:cNvSpPr/>
            <p:nvPr/>
          </p:nvSpPr>
          <p:spPr>
            <a:xfrm>
              <a:off x="8286108" y="723106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3" name="Полилиния 78">
              <a:extLst>
                <a:ext uri="{FF2B5EF4-FFF2-40B4-BE49-F238E27FC236}">
                  <a16:creationId xmlns:a16="http://schemas.microsoft.com/office/drawing/2014/main" id="{4590F4FB-2884-438C-8EBD-A391C5DFBD7E}"/>
                </a:ext>
              </a:extLst>
            </p:cNvPr>
            <p:cNvSpPr/>
            <p:nvPr/>
          </p:nvSpPr>
          <p:spPr>
            <a:xfrm>
              <a:off x="8610745" y="967664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4" name="Полилиния 79">
              <a:extLst>
                <a:ext uri="{FF2B5EF4-FFF2-40B4-BE49-F238E27FC236}">
                  <a16:creationId xmlns:a16="http://schemas.microsoft.com/office/drawing/2014/main" id="{E9C99E74-9258-4A6E-A2EC-5FE2E309A806}"/>
                </a:ext>
              </a:extLst>
            </p:cNvPr>
            <p:cNvSpPr/>
            <p:nvPr/>
          </p:nvSpPr>
          <p:spPr>
            <a:xfrm>
              <a:off x="8935382" y="1212222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5" name="Полилиния 80">
              <a:extLst>
                <a:ext uri="{FF2B5EF4-FFF2-40B4-BE49-F238E27FC236}">
                  <a16:creationId xmlns:a16="http://schemas.microsoft.com/office/drawing/2014/main" id="{6A7FC5C0-417C-401E-B875-65DC00BA9713}"/>
                </a:ext>
              </a:extLst>
            </p:cNvPr>
            <p:cNvSpPr/>
            <p:nvPr/>
          </p:nvSpPr>
          <p:spPr>
            <a:xfrm>
              <a:off x="9260020" y="1456781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6" name="Полилиния 81">
              <a:extLst>
                <a:ext uri="{FF2B5EF4-FFF2-40B4-BE49-F238E27FC236}">
                  <a16:creationId xmlns:a16="http://schemas.microsoft.com/office/drawing/2014/main" id="{C1AF1F77-E8F9-4EA7-9DA6-C863E002C754}"/>
                </a:ext>
              </a:extLst>
            </p:cNvPr>
            <p:cNvSpPr/>
            <p:nvPr/>
          </p:nvSpPr>
          <p:spPr>
            <a:xfrm>
              <a:off x="9584657" y="1701339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7" name="Полилиния 82">
              <a:extLst>
                <a:ext uri="{FF2B5EF4-FFF2-40B4-BE49-F238E27FC236}">
                  <a16:creationId xmlns:a16="http://schemas.microsoft.com/office/drawing/2014/main" id="{D0D936A9-7AE4-48C7-B89D-E3F86BBB6846}"/>
                </a:ext>
              </a:extLst>
            </p:cNvPr>
            <p:cNvSpPr/>
            <p:nvPr/>
          </p:nvSpPr>
          <p:spPr>
            <a:xfrm>
              <a:off x="9915443" y="1952042"/>
              <a:ext cx="254644" cy="254567"/>
            </a:xfrm>
            <a:custGeom>
              <a:avLst/>
              <a:gdLst>
                <a:gd name="connsiteX0" fmla="*/ 178554 w 222530"/>
                <a:gd name="connsiteY0" fmla="*/ 162524 h 222463"/>
                <a:gd name="connsiteX1" fmla="*/ 64839 w 222530"/>
                <a:gd name="connsiteY1" fmla="*/ 178496 h 222463"/>
                <a:gd name="connsiteX2" fmla="*/ 48864 w 222530"/>
                <a:gd name="connsiteY2" fmla="*/ 64825 h 222463"/>
                <a:gd name="connsiteX3" fmla="*/ 162568 w 222530"/>
                <a:gd name="connsiteY3" fmla="*/ 48845 h 222463"/>
                <a:gd name="connsiteX4" fmla="*/ 178554 w 222530"/>
                <a:gd name="connsiteY4" fmla="*/ 162524 h 222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530" h="222463">
                  <a:moveTo>
                    <a:pt x="178554" y="162524"/>
                  </a:moveTo>
                  <a:cubicBezTo>
                    <a:pt x="151579" y="198311"/>
                    <a:pt x="100664" y="205483"/>
                    <a:pt x="64839" y="178496"/>
                  </a:cubicBezTo>
                  <a:cubicBezTo>
                    <a:pt x="29038" y="151526"/>
                    <a:pt x="21889" y="100612"/>
                    <a:pt x="48864" y="64825"/>
                  </a:cubicBezTo>
                  <a:cubicBezTo>
                    <a:pt x="75849" y="29027"/>
                    <a:pt x="126767" y="21875"/>
                    <a:pt x="162568" y="48845"/>
                  </a:cubicBezTo>
                  <a:cubicBezTo>
                    <a:pt x="198392" y="75833"/>
                    <a:pt x="205539" y="126725"/>
                    <a:pt x="178554" y="162524"/>
                  </a:cubicBezTo>
                  <a:close/>
                </a:path>
              </a:pathLst>
            </a:custGeom>
            <a:solidFill>
              <a:srgbClr val="1ECAE4"/>
            </a:solidFill>
            <a:ln w="76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8" name="Полилиния 83">
              <a:extLst>
                <a:ext uri="{FF2B5EF4-FFF2-40B4-BE49-F238E27FC236}">
                  <a16:creationId xmlns:a16="http://schemas.microsoft.com/office/drawing/2014/main" id="{9DF748CB-3866-4D84-B094-F186B9027A0D}"/>
                </a:ext>
              </a:extLst>
            </p:cNvPr>
            <p:cNvSpPr/>
            <p:nvPr/>
          </p:nvSpPr>
          <p:spPr>
            <a:xfrm>
              <a:off x="10233932" y="2190454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9" name="Полилиния 84">
              <a:extLst>
                <a:ext uri="{FF2B5EF4-FFF2-40B4-BE49-F238E27FC236}">
                  <a16:creationId xmlns:a16="http://schemas.microsoft.com/office/drawing/2014/main" id="{31FB4C2D-5831-4B7F-B49B-80B539EA09EF}"/>
                </a:ext>
              </a:extLst>
            </p:cNvPr>
            <p:cNvSpPr/>
            <p:nvPr/>
          </p:nvSpPr>
          <p:spPr>
            <a:xfrm>
              <a:off x="10558569" y="2435012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0" name="Полилиния 85">
              <a:extLst>
                <a:ext uri="{FF2B5EF4-FFF2-40B4-BE49-F238E27FC236}">
                  <a16:creationId xmlns:a16="http://schemas.microsoft.com/office/drawing/2014/main" id="{CB87C596-D2DD-42BB-9B09-07B19248C64E}"/>
                </a:ext>
              </a:extLst>
            </p:cNvPr>
            <p:cNvSpPr/>
            <p:nvPr/>
          </p:nvSpPr>
          <p:spPr>
            <a:xfrm>
              <a:off x="10883207" y="2679571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1" name="Полилиния 86">
              <a:extLst>
                <a:ext uri="{FF2B5EF4-FFF2-40B4-BE49-F238E27FC236}">
                  <a16:creationId xmlns:a16="http://schemas.microsoft.com/office/drawing/2014/main" id="{65F90557-2221-4A05-B9F9-BC6B9D9D869E}"/>
                </a:ext>
              </a:extLst>
            </p:cNvPr>
            <p:cNvSpPr/>
            <p:nvPr/>
          </p:nvSpPr>
          <p:spPr>
            <a:xfrm>
              <a:off x="11207844" y="2924128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2" name="Полилиния 87">
              <a:extLst>
                <a:ext uri="{FF2B5EF4-FFF2-40B4-BE49-F238E27FC236}">
                  <a16:creationId xmlns:a16="http://schemas.microsoft.com/office/drawing/2014/main" id="{CB0D3666-DFE7-470C-9C84-CB42E556B9D7}"/>
                </a:ext>
              </a:extLst>
            </p:cNvPr>
            <p:cNvSpPr/>
            <p:nvPr/>
          </p:nvSpPr>
          <p:spPr>
            <a:xfrm>
              <a:off x="8206102" y="154009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3" name="Полилиния 88">
              <a:extLst>
                <a:ext uri="{FF2B5EF4-FFF2-40B4-BE49-F238E27FC236}">
                  <a16:creationId xmlns:a16="http://schemas.microsoft.com/office/drawing/2014/main" id="{23ECF4D2-A846-42C8-9CC6-EE087B252F5B}"/>
                </a:ext>
              </a:extLst>
            </p:cNvPr>
            <p:cNvSpPr/>
            <p:nvPr/>
          </p:nvSpPr>
          <p:spPr>
            <a:xfrm>
              <a:off x="8530740" y="398567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4" name="Полилиния 89">
              <a:extLst>
                <a:ext uri="{FF2B5EF4-FFF2-40B4-BE49-F238E27FC236}">
                  <a16:creationId xmlns:a16="http://schemas.microsoft.com/office/drawing/2014/main" id="{9E8F5038-6D65-4E1D-B8C8-822A230A42DE}"/>
                </a:ext>
              </a:extLst>
            </p:cNvPr>
            <p:cNvSpPr/>
            <p:nvPr/>
          </p:nvSpPr>
          <p:spPr>
            <a:xfrm>
              <a:off x="8855377" y="643125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5" name="Полилиния 90">
              <a:extLst>
                <a:ext uri="{FF2B5EF4-FFF2-40B4-BE49-F238E27FC236}">
                  <a16:creationId xmlns:a16="http://schemas.microsoft.com/office/drawing/2014/main" id="{FAA402CE-7E90-46B8-922A-0A02CE127E23}"/>
                </a:ext>
              </a:extLst>
            </p:cNvPr>
            <p:cNvSpPr/>
            <p:nvPr/>
          </p:nvSpPr>
          <p:spPr>
            <a:xfrm>
              <a:off x="9180014" y="887683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6" name="Полилиния 91">
              <a:extLst>
                <a:ext uri="{FF2B5EF4-FFF2-40B4-BE49-F238E27FC236}">
                  <a16:creationId xmlns:a16="http://schemas.microsoft.com/office/drawing/2014/main" id="{4E92DDE1-C8AC-40BA-AD6B-F8C8771466E8}"/>
                </a:ext>
              </a:extLst>
            </p:cNvPr>
            <p:cNvSpPr/>
            <p:nvPr/>
          </p:nvSpPr>
          <p:spPr>
            <a:xfrm>
              <a:off x="9504651" y="1132241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7" name="Полилиния 92">
              <a:extLst>
                <a:ext uri="{FF2B5EF4-FFF2-40B4-BE49-F238E27FC236}">
                  <a16:creationId xmlns:a16="http://schemas.microsoft.com/office/drawing/2014/main" id="{68A03116-CCB9-4BF6-959F-615BE08121BC}"/>
                </a:ext>
              </a:extLst>
            </p:cNvPr>
            <p:cNvSpPr/>
            <p:nvPr/>
          </p:nvSpPr>
          <p:spPr>
            <a:xfrm>
              <a:off x="9829289" y="1376799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8" name="Полилиния 93">
              <a:extLst>
                <a:ext uri="{FF2B5EF4-FFF2-40B4-BE49-F238E27FC236}">
                  <a16:creationId xmlns:a16="http://schemas.microsoft.com/office/drawing/2014/main" id="{B2BAC724-35DB-4F0E-B8FC-4A561EBEEA9F}"/>
                </a:ext>
              </a:extLst>
            </p:cNvPr>
            <p:cNvSpPr/>
            <p:nvPr/>
          </p:nvSpPr>
          <p:spPr>
            <a:xfrm>
              <a:off x="10153927" y="1621357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9" name="Полилиния 94">
              <a:extLst>
                <a:ext uri="{FF2B5EF4-FFF2-40B4-BE49-F238E27FC236}">
                  <a16:creationId xmlns:a16="http://schemas.microsoft.com/office/drawing/2014/main" id="{7B9C357D-9651-43E3-B31C-5BDF90D2200D}"/>
                </a:ext>
              </a:extLst>
            </p:cNvPr>
            <p:cNvSpPr/>
            <p:nvPr/>
          </p:nvSpPr>
          <p:spPr>
            <a:xfrm>
              <a:off x="10478563" y="1865915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0" name="Полилиния 95">
              <a:extLst>
                <a:ext uri="{FF2B5EF4-FFF2-40B4-BE49-F238E27FC236}">
                  <a16:creationId xmlns:a16="http://schemas.microsoft.com/office/drawing/2014/main" id="{28F36904-90E8-42A7-B660-C98273A987F7}"/>
                </a:ext>
              </a:extLst>
            </p:cNvPr>
            <p:cNvSpPr/>
            <p:nvPr/>
          </p:nvSpPr>
          <p:spPr>
            <a:xfrm>
              <a:off x="10803201" y="2110472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1" name="Полилиния 96">
              <a:extLst>
                <a:ext uri="{FF2B5EF4-FFF2-40B4-BE49-F238E27FC236}">
                  <a16:creationId xmlns:a16="http://schemas.microsoft.com/office/drawing/2014/main" id="{256330A8-0BDD-4615-BB7B-6B139D32DDA6}"/>
                </a:ext>
              </a:extLst>
            </p:cNvPr>
            <p:cNvSpPr/>
            <p:nvPr/>
          </p:nvSpPr>
          <p:spPr>
            <a:xfrm>
              <a:off x="11127839" y="2355031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2" name="Полилиния 97">
              <a:extLst>
                <a:ext uri="{FF2B5EF4-FFF2-40B4-BE49-F238E27FC236}">
                  <a16:creationId xmlns:a16="http://schemas.microsoft.com/office/drawing/2014/main" id="{17DE8AE7-A88A-4818-BC45-1FB90965A5F5}"/>
                </a:ext>
              </a:extLst>
            </p:cNvPr>
            <p:cNvSpPr/>
            <p:nvPr/>
          </p:nvSpPr>
          <p:spPr>
            <a:xfrm>
              <a:off x="11452476" y="2599589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69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3" name="Полилиния 98">
              <a:extLst>
                <a:ext uri="{FF2B5EF4-FFF2-40B4-BE49-F238E27FC236}">
                  <a16:creationId xmlns:a16="http://schemas.microsoft.com/office/drawing/2014/main" id="{881C51D6-9959-4BAC-96A4-A67619D9D146}"/>
                </a:ext>
              </a:extLst>
            </p:cNvPr>
            <p:cNvSpPr/>
            <p:nvPr/>
          </p:nvSpPr>
          <p:spPr>
            <a:xfrm>
              <a:off x="8450734" y="-170530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4" name="Полилиния 99">
              <a:extLst>
                <a:ext uri="{FF2B5EF4-FFF2-40B4-BE49-F238E27FC236}">
                  <a16:creationId xmlns:a16="http://schemas.microsoft.com/office/drawing/2014/main" id="{ED411C79-E153-45E7-AB51-145FF6326F22}"/>
                </a:ext>
              </a:extLst>
            </p:cNvPr>
            <p:cNvSpPr/>
            <p:nvPr/>
          </p:nvSpPr>
          <p:spPr>
            <a:xfrm>
              <a:off x="8775371" y="74028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5" name="Полилиния 100">
              <a:extLst>
                <a:ext uri="{FF2B5EF4-FFF2-40B4-BE49-F238E27FC236}">
                  <a16:creationId xmlns:a16="http://schemas.microsoft.com/office/drawing/2014/main" id="{0BADE944-7FD2-4CEA-AB21-311466A502E8}"/>
                </a:ext>
              </a:extLst>
            </p:cNvPr>
            <p:cNvSpPr/>
            <p:nvPr/>
          </p:nvSpPr>
          <p:spPr>
            <a:xfrm>
              <a:off x="9106157" y="324733"/>
              <a:ext cx="254644" cy="254567"/>
            </a:xfrm>
            <a:custGeom>
              <a:avLst/>
              <a:gdLst>
                <a:gd name="connsiteX0" fmla="*/ 178554 w 222530"/>
                <a:gd name="connsiteY0" fmla="*/ 162524 h 222463"/>
                <a:gd name="connsiteX1" fmla="*/ 64839 w 222530"/>
                <a:gd name="connsiteY1" fmla="*/ 178496 h 222463"/>
                <a:gd name="connsiteX2" fmla="*/ 48864 w 222530"/>
                <a:gd name="connsiteY2" fmla="*/ 64825 h 222463"/>
                <a:gd name="connsiteX3" fmla="*/ 162567 w 222530"/>
                <a:gd name="connsiteY3" fmla="*/ 48845 h 222463"/>
                <a:gd name="connsiteX4" fmla="*/ 178554 w 222530"/>
                <a:gd name="connsiteY4" fmla="*/ 162524 h 222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530" h="222463">
                  <a:moveTo>
                    <a:pt x="178554" y="162524"/>
                  </a:moveTo>
                  <a:cubicBezTo>
                    <a:pt x="151578" y="198311"/>
                    <a:pt x="100664" y="205483"/>
                    <a:pt x="64839" y="178496"/>
                  </a:cubicBezTo>
                  <a:cubicBezTo>
                    <a:pt x="29038" y="151526"/>
                    <a:pt x="21888" y="100613"/>
                    <a:pt x="48864" y="64825"/>
                  </a:cubicBezTo>
                  <a:cubicBezTo>
                    <a:pt x="75849" y="29027"/>
                    <a:pt x="126766" y="21875"/>
                    <a:pt x="162567" y="48845"/>
                  </a:cubicBezTo>
                  <a:cubicBezTo>
                    <a:pt x="198392" y="75833"/>
                    <a:pt x="205539" y="126725"/>
                    <a:pt x="178554" y="162524"/>
                  </a:cubicBezTo>
                  <a:close/>
                </a:path>
              </a:pathLst>
            </a:custGeom>
            <a:solidFill>
              <a:srgbClr val="11E9BA"/>
            </a:solidFill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6" name="Полилиния 101">
              <a:extLst>
                <a:ext uri="{FF2B5EF4-FFF2-40B4-BE49-F238E27FC236}">
                  <a16:creationId xmlns:a16="http://schemas.microsoft.com/office/drawing/2014/main" id="{1F9F3F4E-B286-4D25-987D-7EC3EB8EDC57}"/>
                </a:ext>
              </a:extLst>
            </p:cNvPr>
            <p:cNvSpPr/>
            <p:nvPr/>
          </p:nvSpPr>
          <p:spPr>
            <a:xfrm>
              <a:off x="9424647" y="563143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7" name="Полилиния 102">
              <a:extLst>
                <a:ext uri="{FF2B5EF4-FFF2-40B4-BE49-F238E27FC236}">
                  <a16:creationId xmlns:a16="http://schemas.microsoft.com/office/drawing/2014/main" id="{1CD468A7-507F-4575-89D4-CCE2A27CBEDC}"/>
                </a:ext>
              </a:extLst>
            </p:cNvPr>
            <p:cNvSpPr/>
            <p:nvPr/>
          </p:nvSpPr>
          <p:spPr>
            <a:xfrm>
              <a:off x="9749283" y="807702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8" name="Полилиния 103">
              <a:extLst>
                <a:ext uri="{FF2B5EF4-FFF2-40B4-BE49-F238E27FC236}">
                  <a16:creationId xmlns:a16="http://schemas.microsoft.com/office/drawing/2014/main" id="{A7F26F16-1D95-49C3-A775-5FE5CC1AE9B9}"/>
                </a:ext>
              </a:extLst>
            </p:cNvPr>
            <p:cNvSpPr/>
            <p:nvPr/>
          </p:nvSpPr>
          <p:spPr>
            <a:xfrm>
              <a:off x="10073921" y="1052260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9" name="Полилиния 104">
              <a:extLst>
                <a:ext uri="{FF2B5EF4-FFF2-40B4-BE49-F238E27FC236}">
                  <a16:creationId xmlns:a16="http://schemas.microsoft.com/office/drawing/2014/main" id="{B0B329C5-C248-4188-8E61-FB6351EBDDBB}"/>
                </a:ext>
              </a:extLst>
            </p:cNvPr>
            <p:cNvSpPr/>
            <p:nvPr/>
          </p:nvSpPr>
          <p:spPr>
            <a:xfrm>
              <a:off x="10398558" y="1296817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0" name="Полилиния 105">
              <a:extLst>
                <a:ext uri="{FF2B5EF4-FFF2-40B4-BE49-F238E27FC236}">
                  <a16:creationId xmlns:a16="http://schemas.microsoft.com/office/drawing/2014/main" id="{7D1E3725-1447-4992-8D62-6DBF4312688E}"/>
                </a:ext>
              </a:extLst>
            </p:cNvPr>
            <p:cNvSpPr/>
            <p:nvPr/>
          </p:nvSpPr>
          <p:spPr>
            <a:xfrm>
              <a:off x="10723196" y="1541375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1" name="Полилиния 106">
              <a:extLst>
                <a:ext uri="{FF2B5EF4-FFF2-40B4-BE49-F238E27FC236}">
                  <a16:creationId xmlns:a16="http://schemas.microsoft.com/office/drawing/2014/main" id="{C2CB31C8-C820-4FB3-9963-DC33FF78D89D}"/>
                </a:ext>
              </a:extLst>
            </p:cNvPr>
            <p:cNvSpPr/>
            <p:nvPr/>
          </p:nvSpPr>
          <p:spPr>
            <a:xfrm>
              <a:off x="11047833" y="1785933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2" name="Полилиния 107">
              <a:extLst>
                <a:ext uri="{FF2B5EF4-FFF2-40B4-BE49-F238E27FC236}">
                  <a16:creationId xmlns:a16="http://schemas.microsoft.com/office/drawing/2014/main" id="{16DB0C51-4510-4772-ABCF-9039CFF1BA5F}"/>
                </a:ext>
              </a:extLst>
            </p:cNvPr>
            <p:cNvSpPr/>
            <p:nvPr/>
          </p:nvSpPr>
          <p:spPr>
            <a:xfrm>
              <a:off x="11372470" y="2030492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3" name="Полилиния 108">
              <a:extLst>
                <a:ext uri="{FF2B5EF4-FFF2-40B4-BE49-F238E27FC236}">
                  <a16:creationId xmlns:a16="http://schemas.microsoft.com/office/drawing/2014/main" id="{F3E4C0CE-A0F6-4DEC-B460-446261874C14}"/>
                </a:ext>
              </a:extLst>
            </p:cNvPr>
            <p:cNvSpPr/>
            <p:nvPr/>
          </p:nvSpPr>
          <p:spPr>
            <a:xfrm>
              <a:off x="11697108" y="2275050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6" name="Полилиния 111">
              <a:extLst>
                <a:ext uri="{FF2B5EF4-FFF2-40B4-BE49-F238E27FC236}">
                  <a16:creationId xmlns:a16="http://schemas.microsoft.com/office/drawing/2014/main" id="{DD8E4DFC-ECC7-4BA5-BFAD-E83501D63098}"/>
                </a:ext>
              </a:extLst>
            </p:cNvPr>
            <p:cNvSpPr/>
            <p:nvPr/>
          </p:nvSpPr>
          <p:spPr>
            <a:xfrm>
              <a:off x="9344641" y="-5954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7" name="Полилиния 112">
              <a:extLst>
                <a:ext uri="{FF2B5EF4-FFF2-40B4-BE49-F238E27FC236}">
                  <a16:creationId xmlns:a16="http://schemas.microsoft.com/office/drawing/2014/main" id="{4DAEF535-8498-4463-A14B-5480586E7D72}"/>
                </a:ext>
              </a:extLst>
            </p:cNvPr>
            <p:cNvSpPr/>
            <p:nvPr/>
          </p:nvSpPr>
          <p:spPr>
            <a:xfrm>
              <a:off x="9669278" y="238604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8" name="Полилиния 113">
              <a:extLst>
                <a:ext uri="{FF2B5EF4-FFF2-40B4-BE49-F238E27FC236}">
                  <a16:creationId xmlns:a16="http://schemas.microsoft.com/office/drawing/2014/main" id="{E1B4316C-3120-420D-A43E-FD72873258FC}"/>
                </a:ext>
              </a:extLst>
            </p:cNvPr>
            <p:cNvSpPr/>
            <p:nvPr/>
          </p:nvSpPr>
          <p:spPr>
            <a:xfrm>
              <a:off x="9993915" y="483163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9" name="Полилиния 114">
              <a:extLst>
                <a:ext uri="{FF2B5EF4-FFF2-40B4-BE49-F238E27FC236}">
                  <a16:creationId xmlns:a16="http://schemas.microsoft.com/office/drawing/2014/main" id="{A81BD6A4-76C9-434E-B85D-7ACEF20FDB81}"/>
                </a:ext>
              </a:extLst>
            </p:cNvPr>
            <p:cNvSpPr/>
            <p:nvPr/>
          </p:nvSpPr>
          <p:spPr>
            <a:xfrm>
              <a:off x="10318553" y="727720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0" name="Полилиния 115">
              <a:extLst>
                <a:ext uri="{FF2B5EF4-FFF2-40B4-BE49-F238E27FC236}">
                  <a16:creationId xmlns:a16="http://schemas.microsoft.com/office/drawing/2014/main" id="{ED2762EF-0C48-4664-ACBA-2B0AB4225D03}"/>
                </a:ext>
              </a:extLst>
            </p:cNvPr>
            <p:cNvSpPr/>
            <p:nvPr/>
          </p:nvSpPr>
          <p:spPr>
            <a:xfrm>
              <a:off x="10643190" y="972278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1" name="Полилиния 116">
              <a:extLst>
                <a:ext uri="{FF2B5EF4-FFF2-40B4-BE49-F238E27FC236}">
                  <a16:creationId xmlns:a16="http://schemas.microsoft.com/office/drawing/2014/main" id="{F663150B-BAD3-433F-B917-687F5A237C7E}"/>
                </a:ext>
              </a:extLst>
            </p:cNvPr>
            <p:cNvSpPr/>
            <p:nvPr/>
          </p:nvSpPr>
          <p:spPr>
            <a:xfrm>
              <a:off x="10973976" y="1222983"/>
              <a:ext cx="254644" cy="254567"/>
            </a:xfrm>
            <a:custGeom>
              <a:avLst/>
              <a:gdLst>
                <a:gd name="connsiteX0" fmla="*/ 178554 w 222530"/>
                <a:gd name="connsiteY0" fmla="*/ 162524 h 222463"/>
                <a:gd name="connsiteX1" fmla="*/ 64839 w 222530"/>
                <a:gd name="connsiteY1" fmla="*/ 178496 h 222463"/>
                <a:gd name="connsiteX2" fmla="*/ 48864 w 222530"/>
                <a:gd name="connsiteY2" fmla="*/ 64825 h 222463"/>
                <a:gd name="connsiteX3" fmla="*/ 162568 w 222530"/>
                <a:gd name="connsiteY3" fmla="*/ 48845 h 222463"/>
                <a:gd name="connsiteX4" fmla="*/ 178554 w 222530"/>
                <a:gd name="connsiteY4" fmla="*/ 162524 h 222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530" h="222463">
                  <a:moveTo>
                    <a:pt x="178554" y="162524"/>
                  </a:moveTo>
                  <a:cubicBezTo>
                    <a:pt x="151578" y="198311"/>
                    <a:pt x="100664" y="205483"/>
                    <a:pt x="64839" y="178496"/>
                  </a:cubicBezTo>
                  <a:cubicBezTo>
                    <a:pt x="29038" y="151526"/>
                    <a:pt x="21888" y="100613"/>
                    <a:pt x="48864" y="64825"/>
                  </a:cubicBezTo>
                  <a:cubicBezTo>
                    <a:pt x="75849" y="29027"/>
                    <a:pt x="126767" y="21875"/>
                    <a:pt x="162568" y="48845"/>
                  </a:cubicBezTo>
                  <a:cubicBezTo>
                    <a:pt x="198392" y="75833"/>
                    <a:pt x="205539" y="126725"/>
                    <a:pt x="178554" y="162524"/>
                  </a:cubicBezTo>
                  <a:close/>
                </a:path>
              </a:pathLst>
            </a:custGeom>
            <a:solidFill>
              <a:srgbClr val="EF9718"/>
            </a:solidFill>
            <a:ln w="76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2" name="Полилиния 117">
              <a:extLst>
                <a:ext uri="{FF2B5EF4-FFF2-40B4-BE49-F238E27FC236}">
                  <a16:creationId xmlns:a16="http://schemas.microsoft.com/office/drawing/2014/main" id="{44B2C071-5BAE-4488-8D8D-221376DD2A44}"/>
                </a:ext>
              </a:extLst>
            </p:cNvPr>
            <p:cNvSpPr/>
            <p:nvPr/>
          </p:nvSpPr>
          <p:spPr>
            <a:xfrm>
              <a:off x="11292464" y="1461394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3" name="Полилиния 118">
              <a:extLst>
                <a:ext uri="{FF2B5EF4-FFF2-40B4-BE49-F238E27FC236}">
                  <a16:creationId xmlns:a16="http://schemas.microsoft.com/office/drawing/2014/main" id="{D4713E2A-5181-4192-8330-F7B05A831891}"/>
                </a:ext>
              </a:extLst>
            </p:cNvPr>
            <p:cNvSpPr/>
            <p:nvPr/>
          </p:nvSpPr>
          <p:spPr>
            <a:xfrm>
              <a:off x="11617102" y="1705952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4" name="Полилиния 119">
              <a:extLst>
                <a:ext uri="{FF2B5EF4-FFF2-40B4-BE49-F238E27FC236}">
                  <a16:creationId xmlns:a16="http://schemas.microsoft.com/office/drawing/2014/main" id="{5A0F0636-A567-4860-8338-AF7AA1A6959E}"/>
                </a:ext>
              </a:extLst>
            </p:cNvPr>
            <p:cNvSpPr/>
            <p:nvPr/>
          </p:nvSpPr>
          <p:spPr>
            <a:xfrm>
              <a:off x="11941740" y="1950510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8" name="Полилиния 123">
              <a:extLst>
                <a:ext uri="{FF2B5EF4-FFF2-40B4-BE49-F238E27FC236}">
                  <a16:creationId xmlns:a16="http://schemas.microsoft.com/office/drawing/2014/main" id="{59C113AF-B009-4E85-974B-B7C7EDA26121}"/>
                </a:ext>
              </a:extLst>
            </p:cNvPr>
            <p:cNvSpPr/>
            <p:nvPr/>
          </p:nvSpPr>
          <p:spPr>
            <a:xfrm>
              <a:off x="9913910" y="-85936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9" name="Полилиния 124">
              <a:extLst>
                <a:ext uri="{FF2B5EF4-FFF2-40B4-BE49-F238E27FC236}">
                  <a16:creationId xmlns:a16="http://schemas.microsoft.com/office/drawing/2014/main" id="{A3D599BD-BCF4-4524-9FC0-A17197516D4E}"/>
                </a:ext>
              </a:extLst>
            </p:cNvPr>
            <p:cNvSpPr/>
            <p:nvPr/>
          </p:nvSpPr>
          <p:spPr>
            <a:xfrm>
              <a:off x="10238547" y="158623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0" name="Полилиния 125">
              <a:extLst>
                <a:ext uri="{FF2B5EF4-FFF2-40B4-BE49-F238E27FC236}">
                  <a16:creationId xmlns:a16="http://schemas.microsoft.com/office/drawing/2014/main" id="{BE0E8A1F-36C1-4027-BDBE-B61DAEF82F33}"/>
                </a:ext>
              </a:extLst>
            </p:cNvPr>
            <p:cNvSpPr/>
            <p:nvPr/>
          </p:nvSpPr>
          <p:spPr>
            <a:xfrm>
              <a:off x="10563184" y="403181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1" name="Полилиния 126">
              <a:extLst>
                <a:ext uri="{FF2B5EF4-FFF2-40B4-BE49-F238E27FC236}">
                  <a16:creationId xmlns:a16="http://schemas.microsoft.com/office/drawing/2014/main" id="{E46A6425-8CD4-489A-9660-480C018CDFBB}"/>
                </a:ext>
              </a:extLst>
            </p:cNvPr>
            <p:cNvSpPr/>
            <p:nvPr/>
          </p:nvSpPr>
          <p:spPr>
            <a:xfrm>
              <a:off x="10887822" y="647739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2" name="Полилиния 127">
              <a:extLst>
                <a:ext uri="{FF2B5EF4-FFF2-40B4-BE49-F238E27FC236}">
                  <a16:creationId xmlns:a16="http://schemas.microsoft.com/office/drawing/2014/main" id="{AA99D616-9773-4CB8-99FF-0E502217B8FF}"/>
                </a:ext>
              </a:extLst>
            </p:cNvPr>
            <p:cNvSpPr/>
            <p:nvPr/>
          </p:nvSpPr>
          <p:spPr>
            <a:xfrm>
              <a:off x="11212460" y="892296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3" name="Полилиния 128">
              <a:extLst>
                <a:ext uri="{FF2B5EF4-FFF2-40B4-BE49-F238E27FC236}">
                  <a16:creationId xmlns:a16="http://schemas.microsoft.com/office/drawing/2014/main" id="{8BB42E23-594F-4B3C-B04A-59DDBF1EAAA8}"/>
                </a:ext>
              </a:extLst>
            </p:cNvPr>
            <p:cNvSpPr/>
            <p:nvPr/>
          </p:nvSpPr>
          <p:spPr>
            <a:xfrm>
              <a:off x="11537096" y="1136854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4" name="Полилиния 129">
              <a:extLst>
                <a:ext uri="{FF2B5EF4-FFF2-40B4-BE49-F238E27FC236}">
                  <a16:creationId xmlns:a16="http://schemas.microsoft.com/office/drawing/2014/main" id="{59CB4886-CEEB-4E8B-9647-C07B5A62C01F}"/>
                </a:ext>
              </a:extLst>
            </p:cNvPr>
            <p:cNvSpPr/>
            <p:nvPr/>
          </p:nvSpPr>
          <p:spPr>
            <a:xfrm>
              <a:off x="11867883" y="1387559"/>
              <a:ext cx="254644" cy="254567"/>
            </a:xfrm>
            <a:custGeom>
              <a:avLst/>
              <a:gdLst>
                <a:gd name="connsiteX0" fmla="*/ 178554 w 222530"/>
                <a:gd name="connsiteY0" fmla="*/ 162524 h 222463"/>
                <a:gd name="connsiteX1" fmla="*/ 64839 w 222530"/>
                <a:gd name="connsiteY1" fmla="*/ 178496 h 222463"/>
                <a:gd name="connsiteX2" fmla="*/ 48864 w 222530"/>
                <a:gd name="connsiteY2" fmla="*/ 64825 h 222463"/>
                <a:gd name="connsiteX3" fmla="*/ 162568 w 222530"/>
                <a:gd name="connsiteY3" fmla="*/ 48845 h 222463"/>
                <a:gd name="connsiteX4" fmla="*/ 178554 w 222530"/>
                <a:gd name="connsiteY4" fmla="*/ 162524 h 222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530" h="222463">
                  <a:moveTo>
                    <a:pt x="178554" y="162524"/>
                  </a:moveTo>
                  <a:cubicBezTo>
                    <a:pt x="151578" y="198311"/>
                    <a:pt x="100664" y="205483"/>
                    <a:pt x="64839" y="178496"/>
                  </a:cubicBezTo>
                  <a:cubicBezTo>
                    <a:pt x="29038" y="151526"/>
                    <a:pt x="21888" y="100613"/>
                    <a:pt x="48864" y="64825"/>
                  </a:cubicBezTo>
                  <a:cubicBezTo>
                    <a:pt x="75849" y="29027"/>
                    <a:pt x="126766" y="21875"/>
                    <a:pt x="162568" y="48845"/>
                  </a:cubicBezTo>
                  <a:cubicBezTo>
                    <a:pt x="198392" y="75833"/>
                    <a:pt x="205539" y="126725"/>
                    <a:pt x="178554" y="162524"/>
                  </a:cubicBezTo>
                  <a:close/>
                </a:path>
              </a:pathLst>
            </a:custGeom>
            <a:solidFill>
              <a:srgbClr val="1ECAE4"/>
            </a:solidFill>
            <a:ln w="76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0" name="Полилиния 135">
              <a:extLst>
                <a:ext uri="{FF2B5EF4-FFF2-40B4-BE49-F238E27FC236}">
                  <a16:creationId xmlns:a16="http://schemas.microsoft.com/office/drawing/2014/main" id="{1F89C06C-C6D3-46FE-989E-560FCD7111A6}"/>
                </a:ext>
              </a:extLst>
            </p:cNvPr>
            <p:cNvSpPr/>
            <p:nvPr/>
          </p:nvSpPr>
          <p:spPr>
            <a:xfrm>
              <a:off x="10483178" y="-165916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1" name="Полилиния 136">
              <a:extLst>
                <a:ext uri="{FF2B5EF4-FFF2-40B4-BE49-F238E27FC236}">
                  <a16:creationId xmlns:a16="http://schemas.microsoft.com/office/drawing/2014/main" id="{0DF25F92-E276-41CB-AD58-BBD9B7DA6E05}"/>
                </a:ext>
              </a:extLst>
            </p:cNvPr>
            <p:cNvSpPr/>
            <p:nvPr/>
          </p:nvSpPr>
          <p:spPr>
            <a:xfrm>
              <a:off x="10807816" y="78642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0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0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09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2" name="Полилиния 137">
              <a:extLst>
                <a:ext uri="{FF2B5EF4-FFF2-40B4-BE49-F238E27FC236}">
                  <a16:creationId xmlns:a16="http://schemas.microsoft.com/office/drawing/2014/main" id="{65F7E3FE-863E-48D9-AEC7-BF4395C7C325}"/>
                </a:ext>
              </a:extLst>
            </p:cNvPr>
            <p:cNvSpPr/>
            <p:nvPr/>
          </p:nvSpPr>
          <p:spPr>
            <a:xfrm>
              <a:off x="11132454" y="323199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3" name="Полилиния 138">
              <a:extLst>
                <a:ext uri="{FF2B5EF4-FFF2-40B4-BE49-F238E27FC236}">
                  <a16:creationId xmlns:a16="http://schemas.microsoft.com/office/drawing/2014/main" id="{0DD0439C-AF4C-4C79-8F6F-55C3719E3C92}"/>
                </a:ext>
              </a:extLst>
            </p:cNvPr>
            <p:cNvSpPr/>
            <p:nvPr/>
          </p:nvSpPr>
          <p:spPr>
            <a:xfrm>
              <a:off x="11457091" y="567757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4" name="Полилиния 139">
              <a:extLst>
                <a:ext uri="{FF2B5EF4-FFF2-40B4-BE49-F238E27FC236}">
                  <a16:creationId xmlns:a16="http://schemas.microsoft.com/office/drawing/2014/main" id="{7E3ADE76-4507-411D-9802-EFE7FA6F89FF}"/>
                </a:ext>
              </a:extLst>
            </p:cNvPr>
            <p:cNvSpPr/>
            <p:nvPr/>
          </p:nvSpPr>
          <p:spPr>
            <a:xfrm>
              <a:off x="11781729" y="812315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5" name="Полилиния 140">
              <a:extLst>
                <a:ext uri="{FF2B5EF4-FFF2-40B4-BE49-F238E27FC236}">
                  <a16:creationId xmlns:a16="http://schemas.microsoft.com/office/drawing/2014/main" id="{200CDC63-202C-4DF2-9A13-A17B842D5E01}"/>
                </a:ext>
              </a:extLst>
            </p:cNvPr>
            <p:cNvSpPr/>
            <p:nvPr/>
          </p:nvSpPr>
          <p:spPr>
            <a:xfrm>
              <a:off x="12106366" y="1056874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53" name="Полилиния 148">
              <a:extLst>
                <a:ext uri="{FF2B5EF4-FFF2-40B4-BE49-F238E27FC236}">
                  <a16:creationId xmlns:a16="http://schemas.microsoft.com/office/drawing/2014/main" id="{F45F78EA-6D28-4112-A299-4D3A71A582CF}"/>
                </a:ext>
              </a:extLst>
            </p:cNvPr>
            <p:cNvSpPr/>
            <p:nvPr/>
          </p:nvSpPr>
          <p:spPr>
            <a:xfrm>
              <a:off x="11377085" y="-1340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54" name="Полилиния 149">
              <a:extLst>
                <a:ext uri="{FF2B5EF4-FFF2-40B4-BE49-F238E27FC236}">
                  <a16:creationId xmlns:a16="http://schemas.microsoft.com/office/drawing/2014/main" id="{247BFA7D-DD79-46E7-ADB4-3CCEFA137BCF}"/>
                </a:ext>
              </a:extLst>
            </p:cNvPr>
            <p:cNvSpPr/>
            <p:nvPr/>
          </p:nvSpPr>
          <p:spPr>
            <a:xfrm>
              <a:off x="11701723" y="243218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55" name="Полилиния 150">
              <a:extLst>
                <a:ext uri="{FF2B5EF4-FFF2-40B4-BE49-F238E27FC236}">
                  <a16:creationId xmlns:a16="http://schemas.microsoft.com/office/drawing/2014/main" id="{F93EF7BD-9F0B-4DD8-AD4E-D627A18787D2}"/>
                </a:ext>
              </a:extLst>
            </p:cNvPr>
            <p:cNvSpPr/>
            <p:nvPr/>
          </p:nvSpPr>
          <p:spPr>
            <a:xfrm>
              <a:off x="12026361" y="487775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65" name="Полилиния 160">
              <a:extLst>
                <a:ext uri="{FF2B5EF4-FFF2-40B4-BE49-F238E27FC236}">
                  <a16:creationId xmlns:a16="http://schemas.microsoft.com/office/drawing/2014/main" id="{7997280E-4A78-4998-AA1F-C3D078DC1372}"/>
                </a:ext>
              </a:extLst>
            </p:cNvPr>
            <p:cNvSpPr/>
            <p:nvPr/>
          </p:nvSpPr>
          <p:spPr>
            <a:xfrm>
              <a:off x="11946355" y="-81322"/>
              <a:ext cx="272205" cy="272123"/>
            </a:xfrm>
            <a:custGeom>
              <a:avLst/>
              <a:gdLst>
                <a:gd name="connsiteX0" fmla="*/ 186991 w 237877"/>
                <a:gd name="connsiteY0" fmla="*/ 170204 h 237805"/>
                <a:gd name="connsiteX1" fmla="*/ 67903 w 237877"/>
                <a:gd name="connsiteY1" fmla="*/ 186931 h 237805"/>
                <a:gd name="connsiteX2" fmla="*/ 51173 w 237877"/>
                <a:gd name="connsiteY2" fmla="*/ 67889 h 237805"/>
                <a:gd name="connsiteX3" fmla="*/ 170250 w 237877"/>
                <a:gd name="connsiteY3" fmla="*/ 51153 h 237805"/>
                <a:gd name="connsiteX4" fmla="*/ 186991 w 237877"/>
                <a:gd name="connsiteY4" fmla="*/ 170204 h 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77" h="237805">
                  <a:moveTo>
                    <a:pt x="186991" y="170204"/>
                  </a:moveTo>
                  <a:cubicBezTo>
                    <a:pt x="158735" y="207691"/>
                    <a:pt x="105412" y="215187"/>
                    <a:pt x="67903" y="186931"/>
                  </a:cubicBezTo>
                  <a:cubicBezTo>
                    <a:pt x="30412" y="158687"/>
                    <a:pt x="22921" y="105370"/>
                    <a:pt x="51173" y="67889"/>
                  </a:cubicBezTo>
                  <a:cubicBezTo>
                    <a:pt x="79431" y="30400"/>
                    <a:pt x="132754" y="22907"/>
                    <a:pt x="170250" y="51153"/>
                  </a:cubicBezTo>
                  <a:cubicBezTo>
                    <a:pt x="207762" y="79413"/>
                    <a:pt x="215254" y="132710"/>
                    <a:pt x="186991" y="170204"/>
                  </a:cubicBezTo>
                  <a:close/>
                </a:path>
              </a:pathLst>
            </a:custGeom>
            <a:noFill/>
            <a:ln w="7673" cap="flat">
              <a:solidFill>
                <a:schemeClr val="tx2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4" name="Title 2">
            <a:extLst>
              <a:ext uri="{FF2B5EF4-FFF2-40B4-BE49-F238E27FC236}">
                <a16:creationId xmlns:a16="http://schemas.microsoft.com/office/drawing/2014/main" id="{AF9FD453-4FDB-0745-9667-CD20360EA02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50863" y="1637758"/>
            <a:ext cx="5303554" cy="1661993"/>
          </a:xfrm>
        </p:spPr>
        <p:txBody>
          <a:bodyPr wrap="square">
            <a:spAutoFit/>
          </a:bodyPr>
          <a:lstStyle>
            <a:lvl1pPr>
              <a:defRPr sz="6000" b="1" i="0">
                <a:solidFill>
                  <a:schemeClr val="tx1"/>
                </a:solidFill>
                <a:latin typeface="+mj-lt"/>
                <a:cs typeface="Gotham Pro Bold" panose="02000503040000020004" pitchFamily="2" charset="0"/>
              </a:defRPr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220" name="Text Placeholder 219">
            <a:extLst>
              <a:ext uri="{FF2B5EF4-FFF2-40B4-BE49-F238E27FC236}">
                <a16:creationId xmlns:a16="http://schemas.microsoft.com/office/drawing/2014/main" id="{9297EC30-9121-430B-8E67-5BC4B890CA38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50863" y="4568243"/>
            <a:ext cx="5303554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400">
                <a:solidFill>
                  <a:schemeClr val="bg1"/>
                </a:solidFill>
              </a:defRPr>
            </a:lvl4pPr>
            <a:lvl5pPr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Имя Фамилия</a:t>
            </a:r>
            <a:endParaRPr lang="en-US" dirty="0"/>
          </a:p>
        </p:txBody>
      </p:sp>
      <p:sp>
        <p:nvSpPr>
          <p:cNvPr id="221" name="Text Placeholder 219">
            <a:extLst>
              <a:ext uri="{FF2B5EF4-FFF2-40B4-BE49-F238E27FC236}">
                <a16:creationId xmlns:a16="http://schemas.microsoft.com/office/drawing/2014/main" id="{69E6748D-5EE7-45A6-BDC0-4FFB319F4B9A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50863" y="6151102"/>
            <a:ext cx="5303554" cy="2215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400">
                <a:solidFill>
                  <a:schemeClr val="bg1"/>
                </a:solidFill>
              </a:defRPr>
            </a:lvl4pPr>
            <a:lvl5pPr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Дата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601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C86E-80A5-45BB-8837-04A64A8ED472}" type="datetime1">
              <a:rPr lang="ru-RU" smtClean="0"/>
              <a:t>01.04.2025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40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BE96-6572-4FFB-BE28-A97023D2FA41}" type="datetime1">
              <a:rPr lang="ru-RU" smtClean="0"/>
              <a:t>01.04.2025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743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39502-3AB4-45E6-8C55-86E463354B6F}" type="datetime1">
              <a:rPr lang="ru-RU" smtClean="0"/>
              <a:t>01.04.2025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88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25FEF-C22A-469C-AE1A-134FCDABD4F8}" type="datetime1">
              <a:rPr lang="ru-RU" smtClean="0"/>
              <a:t>01.04.2025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027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E6BF9-C0E4-45A0-8292-59FB6FC859A5}" type="datetime1">
              <a:rPr lang="ru-RU" smtClean="0"/>
              <a:t>01.04.2025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04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0F862-5C4A-40E3-BC35-77D37C2B9626}" type="datetime1">
              <a:rPr lang="ru-RU" smtClean="0"/>
              <a:t>01.04.2025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431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FC04-1D1E-4EC4-B63B-4AF6376A3DBC}" type="datetime1">
              <a:rPr lang="ru-RU" smtClean="0"/>
              <a:t>01.04.2025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8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8AC30-7BDF-4DDA-8CA8-E41398574C96}" type="datetime1">
              <a:rPr lang="ru-RU" smtClean="0"/>
              <a:t>01.04.2025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21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B9D63-FBE5-4457-81D1-C455753E0BF5}" type="datetime1">
              <a:rPr lang="ru-RU" smtClean="0"/>
              <a:t>01.04.2025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367" b="66248"/>
          <a:stretch/>
        </p:blipFill>
        <p:spPr>
          <a:xfrm rot="16200000">
            <a:off x="-2271643" y="2271643"/>
            <a:ext cx="6858000" cy="2314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111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  <p:sldLayoutId id="214748408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32" Type="http://schemas.openxmlformats.org/officeDocument/2006/relationships/image" Target="../media/image11.png"/><Relationship Id="rId131" Type="http://schemas.openxmlformats.org/officeDocument/2006/relationships/image" Target="../media/image590.svg"/><Relationship Id="rId5" Type="http://schemas.openxmlformats.org/officeDocument/2006/relationships/image" Target="../media/image10.png"/><Relationship Id="rId31" Type="http://schemas.openxmlformats.org/officeDocument/2006/relationships/image" Target="../media/image490.sv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Title 625">
            <a:extLst>
              <a:ext uri="{FF2B5EF4-FFF2-40B4-BE49-F238E27FC236}">
                <a16:creationId xmlns:a16="http://schemas.microsoft.com/office/drawing/2014/main" id="{2616B31E-23CD-4E16-8D29-BE0C4FAD8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733500"/>
            <a:ext cx="8302851" cy="2086725"/>
          </a:xfrm>
        </p:spPr>
        <p:txBody>
          <a:bodyPr/>
          <a:lstStyle/>
          <a:p>
            <a:pPr lvl="0" algn="ctr">
              <a:defRPr/>
            </a:pPr>
            <a:r>
              <a:rPr lang="ru-RU" sz="3200" dirty="0">
                <a:solidFill>
                  <a:srgbClr val="002060"/>
                </a:solidFill>
                <a:latin typeface="Bahnschrift Condensed" panose="020B0502040204020203" pitchFamily="34" charset="0"/>
              </a:rPr>
              <a:t>Предоставление финансовой поддержки </a:t>
            </a:r>
            <a:r>
              <a:rPr lang="ru-RU" sz="32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/>
            </a:r>
            <a:br>
              <a:rPr lang="ru-RU" sz="32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субъектам МСП в 2025 году</a:t>
            </a:r>
            <a:r>
              <a:rPr lang="ru-RU" sz="3200" dirty="0">
                <a:solidFill>
                  <a:srgbClr val="002060"/>
                </a:solidFill>
                <a:latin typeface="Bahnschrift Condensed" panose="020B0502040204020203" pitchFamily="34" charset="0"/>
              </a:rPr>
              <a:t/>
            </a:r>
            <a:br>
              <a:rPr lang="ru-RU" sz="3200" dirty="0">
                <a:solidFill>
                  <a:srgbClr val="002060"/>
                </a:solidFill>
                <a:latin typeface="Bahnschrift Condensed" panose="020B0502040204020203" pitchFamily="34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муниципальная программа </a:t>
            </a:r>
            <a:r>
              <a:rPr lang="ru-RU" sz="2400" b="0" dirty="0">
                <a:solidFill>
                  <a:srgbClr val="002060"/>
                </a:solidFill>
                <a:latin typeface="Bahnschrift Condensed" panose="020B0502040204020203" pitchFamily="34" charset="0"/>
              </a:rPr>
              <a:t/>
            </a:r>
            <a:br>
              <a:rPr lang="ru-RU" sz="2400" b="0" dirty="0">
                <a:solidFill>
                  <a:srgbClr val="002060"/>
                </a:solidFill>
                <a:latin typeface="Bahnschrift Condensed" panose="020B0502040204020203" pitchFamily="34" charset="0"/>
              </a:rPr>
            </a:br>
            <a:r>
              <a:rPr lang="ru-RU" sz="2400" b="0" dirty="0">
                <a:solidFill>
                  <a:srgbClr val="002060"/>
                </a:solidFill>
                <a:latin typeface="Bahnschrift Condensed" panose="020B0502040204020203" pitchFamily="34" charset="0"/>
              </a:rPr>
              <a:t>«Развитие малого и среднего предпринимательства в городе </a:t>
            </a:r>
            <a:r>
              <a:rPr lang="ru-RU" sz="2400" b="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Сургуте»</a:t>
            </a:r>
            <a:endParaRPr lang="ru-RU" sz="2400" b="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49" y="100784"/>
            <a:ext cx="551227" cy="764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1152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Заголовок 43">
            <a:extLst>
              <a:ext uri="{FF2B5EF4-FFF2-40B4-BE49-F238E27FC236}">
                <a16:creationId xmlns:a16="http://schemas.microsoft.com/office/drawing/2014/main" id="{C70F21D1-C1CD-41FE-86EF-C90BBA363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983" y="167080"/>
            <a:ext cx="6002547" cy="660796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Bahnschrift Condensed" panose="020B050204020402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Основания для возврата заявок на доработку</a:t>
            </a:r>
            <a:endParaRPr lang="ru-RU" sz="3200" dirty="0">
              <a:latin typeface="Bahnschrift Condensed" panose="020B0502040204020203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2" name="Полилиния 57">
            <a:extLst>
              <a:ext uri="{FF2B5EF4-FFF2-40B4-BE49-F238E27FC236}">
                <a16:creationId xmlns:a16="http://schemas.microsoft.com/office/drawing/2014/main" id="{47A9120A-D84E-4D0E-B7B1-AE0A253819CD}"/>
              </a:ext>
            </a:extLst>
          </p:cNvPr>
          <p:cNvSpPr/>
          <p:nvPr/>
        </p:nvSpPr>
        <p:spPr>
          <a:xfrm>
            <a:off x="973559" y="1839510"/>
            <a:ext cx="12101" cy="36305"/>
          </a:xfrm>
          <a:custGeom>
            <a:avLst/>
            <a:gdLst>
              <a:gd name="connsiteX0" fmla="*/ 14146 w 28292"/>
              <a:gd name="connsiteY0" fmla="*/ 0 h 84876"/>
              <a:gd name="connsiteX1" fmla="*/ 0 w 28292"/>
              <a:gd name="connsiteY1" fmla="*/ 14146 h 84876"/>
              <a:gd name="connsiteX2" fmla="*/ 0 w 28292"/>
              <a:gd name="connsiteY2" fmla="*/ 70730 h 84876"/>
              <a:gd name="connsiteX3" fmla="*/ 14146 w 28292"/>
              <a:gd name="connsiteY3" fmla="*/ 84876 h 84876"/>
              <a:gd name="connsiteX4" fmla="*/ 28292 w 28292"/>
              <a:gd name="connsiteY4" fmla="*/ 70730 h 84876"/>
              <a:gd name="connsiteX5" fmla="*/ 28292 w 28292"/>
              <a:gd name="connsiteY5" fmla="*/ 14146 h 84876"/>
              <a:gd name="connsiteX6" fmla="*/ 14146 w 28292"/>
              <a:gd name="connsiteY6" fmla="*/ 0 h 84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292" h="84876">
                <a:moveTo>
                  <a:pt x="14146" y="0"/>
                </a:moveTo>
                <a:cubicBezTo>
                  <a:pt x="6333" y="0"/>
                  <a:pt x="0" y="6333"/>
                  <a:pt x="0" y="14146"/>
                </a:cubicBezTo>
                <a:lnTo>
                  <a:pt x="0" y="70730"/>
                </a:lnTo>
                <a:cubicBezTo>
                  <a:pt x="0" y="78543"/>
                  <a:pt x="6333" y="84876"/>
                  <a:pt x="14146" y="84876"/>
                </a:cubicBezTo>
                <a:cubicBezTo>
                  <a:pt x="21959" y="84876"/>
                  <a:pt x="28292" y="78543"/>
                  <a:pt x="28292" y="70730"/>
                </a:cubicBezTo>
                <a:lnTo>
                  <a:pt x="28292" y="14146"/>
                </a:lnTo>
                <a:cubicBezTo>
                  <a:pt x="28292" y="6333"/>
                  <a:pt x="21959" y="0"/>
                  <a:pt x="14146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53" name="Полилиния 58">
            <a:extLst>
              <a:ext uri="{FF2B5EF4-FFF2-40B4-BE49-F238E27FC236}">
                <a16:creationId xmlns:a16="http://schemas.microsoft.com/office/drawing/2014/main" id="{0E8E15F5-DE48-491A-B683-1BB6F20D72BF}"/>
              </a:ext>
            </a:extLst>
          </p:cNvPr>
          <p:cNvSpPr/>
          <p:nvPr/>
        </p:nvSpPr>
        <p:spPr>
          <a:xfrm>
            <a:off x="973559" y="2113815"/>
            <a:ext cx="12101" cy="36305"/>
          </a:xfrm>
          <a:custGeom>
            <a:avLst/>
            <a:gdLst>
              <a:gd name="connsiteX0" fmla="*/ 14146 w 28292"/>
              <a:gd name="connsiteY0" fmla="*/ 0 h 84876"/>
              <a:gd name="connsiteX1" fmla="*/ 0 w 28292"/>
              <a:gd name="connsiteY1" fmla="*/ 14146 h 84876"/>
              <a:gd name="connsiteX2" fmla="*/ 0 w 28292"/>
              <a:gd name="connsiteY2" fmla="*/ 70730 h 84876"/>
              <a:gd name="connsiteX3" fmla="*/ 14146 w 28292"/>
              <a:gd name="connsiteY3" fmla="*/ 84876 h 84876"/>
              <a:gd name="connsiteX4" fmla="*/ 28292 w 28292"/>
              <a:gd name="connsiteY4" fmla="*/ 70730 h 84876"/>
              <a:gd name="connsiteX5" fmla="*/ 28292 w 28292"/>
              <a:gd name="connsiteY5" fmla="*/ 14146 h 84876"/>
              <a:gd name="connsiteX6" fmla="*/ 14146 w 28292"/>
              <a:gd name="connsiteY6" fmla="*/ 0 h 84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292" h="84876">
                <a:moveTo>
                  <a:pt x="14146" y="0"/>
                </a:moveTo>
                <a:cubicBezTo>
                  <a:pt x="6333" y="0"/>
                  <a:pt x="0" y="6333"/>
                  <a:pt x="0" y="14146"/>
                </a:cubicBezTo>
                <a:lnTo>
                  <a:pt x="0" y="70730"/>
                </a:lnTo>
                <a:cubicBezTo>
                  <a:pt x="0" y="78543"/>
                  <a:pt x="6333" y="84876"/>
                  <a:pt x="14146" y="84876"/>
                </a:cubicBezTo>
                <a:cubicBezTo>
                  <a:pt x="21959" y="84876"/>
                  <a:pt x="28292" y="78543"/>
                  <a:pt x="28292" y="70730"/>
                </a:cubicBezTo>
                <a:lnTo>
                  <a:pt x="28292" y="14146"/>
                </a:lnTo>
                <a:cubicBezTo>
                  <a:pt x="28292" y="6333"/>
                  <a:pt x="21959" y="0"/>
                  <a:pt x="14146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54" name="Полилиния 59">
            <a:extLst>
              <a:ext uri="{FF2B5EF4-FFF2-40B4-BE49-F238E27FC236}">
                <a16:creationId xmlns:a16="http://schemas.microsoft.com/office/drawing/2014/main" id="{43AC50A8-D622-4D29-96C5-6A74CCBCF410}"/>
              </a:ext>
            </a:extLst>
          </p:cNvPr>
          <p:cNvSpPr/>
          <p:nvPr/>
        </p:nvSpPr>
        <p:spPr>
          <a:xfrm>
            <a:off x="1098609" y="1988765"/>
            <a:ext cx="36305" cy="12101"/>
          </a:xfrm>
          <a:custGeom>
            <a:avLst/>
            <a:gdLst>
              <a:gd name="connsiteX0" fmla="*/ 70730 w 84876"/>
              <a:gd name="connsiteY0" fmla="*/ 0 h 28292"/>
              <a:gd name="connsiteX1" fmla="*/ 14146 w 84876"/>
              <a:gd name="connsiteY1" fmla="*/ 0 h 28292"/>
              <a:gd name="connsiteX2" fmla="*/ 0 w 84876"/>
              <a:gd name="connsiteY2" fmla="*/ 14146 h 28292"/>
              <a:gd name="connsiteX3" fmla="*/ 14146 w 84876"/>
              <a:gd name="connsiteY3" fmla="*/ 28292 h 28292"/>
              <a:gd name="connsiteX4" fmla="*/ 70730 w 84876"/>
              <a:gd name="connsiteY4" fmla="*/ 28292 h 28292"/>
              <a:gd name="connsiteX5" fmla="*/ 84876 w 84876"/>
              <a:gd name="connsiteY5" fmla="*/ 14146 h 28292"/>
              <a:gd name="connsiteX6" fmla="*/ 70730 w 84876"/>
              <a:gd name="connsiteY6" fmla="*/ 0 h 28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876" h="28292">
                <a:moveTo>
                  <a:pt x="70730" y="0"/>
                </a:moveTo>
                <a:lnTo>
                  <a:pt x="14146" y="0"/>
                </a:lnTo>
                <a:cubicBezTo>
                  <a:pt x="6333" y="0"/>
                  <a:pt x="0" y="6333"/>
                  <a:pt x="0" y="14146"/>
                </a:cubicBezTo>
                <a:cubicBezTo>
                  <a:pt x="0" y="21959"/>
                  <a:pt x="6333" y="28292"/>
                  <a:pt x="14146" y="28292"/>
                </a:cubicBezTo>
                <a:lnTo>
                  <a:pt x="70730" y="28292"/>
                </a:lnTo>
                <a:cubicBezTo>
                  <a:pt x="78543" y="28292"/>
                  <a:pt x="84876" y="21959"/>
                  <a:pt x="84876" y="14146"/>
                </a:cubicBezTo>
                <a:cubicBezTo>
                  <a:pt x="84876" y="6333"/>
                  <a:pt x="78543" y="0"/>
                  <a:pt x="70730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55" name="Полилиния 60">
            <a:extLst>
              <a:ext uri="{FF2B5EF4-FFF2-40B4-BE49-F238E27FC236}">
                <a16:creationId xmlns:a16="http://schemas.microsoft.com/office/drawing/2014/main" id="{EFD6FC68-17C2-4DAB-B759-7940D9BC3343}"/>
              </a:ext>
            </a:extLst>
          </p:cNvPr>
          <p:cNvSpPr/>
          <p:nvPr/>
        </p:nvSpPr>
        <p:spPr>
          <a:xfrm>
            <a:off x="824304" y="1988765"/>
            <a:ext cx="36305" cy="12101"/>
          </a:xfrm>
          <a:custGeom>
            <a:avLst/>
            <a:gdLst>
              <a:gd name="connsiteX0" fmla="*/ 70730 w 84876"/>
              <a:gd name="connsiteY0" fmla="*/ 0 h 28292"/>
              <a:gd name="connsiteX1" fmla="*/ 14146 w 84876"/>
              <a:gd name="connsiteY1" fmla="*/ 0 h 28292"/>
              <a:gd name="connsiteX2" fmla="*/ 0 w 84876"/>
              <a:gd name="connsiteY2" fmla="*/ 14146 h 28292"/>
              <a:gd name="connsiteX3" fmla="*/ 14146 w 84876"/>
              <a:gd name="connsiteY3" fmla="*/ 28292 h 28292"/>
              <a:gd name="connsiteX4" fmla="*/ 70730 w 84876"/>
              <a:gd name="connsiteY4" fmla="*/ 28292 h 28292"/>
              <a:gd name="connsiteX5" fmla="*/ 84876 w 84876"/>
              <a:gd name="connsiteY5" fmla="*/ 14146 h 28292"/>
              <a:gd name="connsiteX6" fmla="*/ 70730 w 84876"/>
              <a:gd name="connsiteY6" fmla="*/ 0 h 28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876" h="28292">
                <a:moveTo>
                  <a:pt x="70730" y="0"/>
                </a:moveTo>
                <a:lnTo>
                  <a:pt x="14146" y="0"/>
                </a:lnTo>
                <a:cubicBezTo>
                  <a:pt x="6333" y="0"/>
                  <a:pt x="0" y="6333"/>
                  <a:pt x="0" y="14146"/>
                </a:cubicBezTo>
                <a:cubicBezTo>
                  <a:pt x="0" y="21959"/>
                  <a:pt x="6333" y="28292"/>
                  <a:pt x="14146" y="28292"/>
                </a:cubicBezTo>
                <a:lnTo>
                  <a:pt x="70730" y="28292"/>
                </a:lnTo>
                <a:cubicBezTo>
                  <a:pt x="78543" y="28292"/>
                  <a:pt x="84876" y="21959"/>
                  <a:pt x="84876" y="14146"/>
                </a:cubicBezTo>
                <a:cubicBezTo>
                  <a:pt x="84876" y="6333"/>
                  <a:pt x="78543" y="0"/>
                  <a:pt x="70730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6314448" y="2198464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74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5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6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7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8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9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0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1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2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93" name="Группа 92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1692913" y="2198463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94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4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5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6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7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8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9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0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1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138" name="Прямоугольник 137">
            <a:extLst>
              <a:ext uri="{FF2B5EF4-FFF2-40B4-BE49-F238E27FC236}">
                <a16:creationId xmlns:a16="http://schemas.microsoft.com/office/drawing/2014/main" id="{2F0E13FB-9FFF-4033-9D5D-336B00EEB219}"/>
              </a:ext>
            </a:extLst>
          </p:cNvPr>
          <p:cNvSpPr/>
          <p:nvPr/>
        </p:nvSpPr>
        <p:spPr>
          <a:xfrm>
            <a:off x="6685701" y="2113815"/>
            <a:ext cx="4197878" cy="1938992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>
              <a:spcAft>
                <a:spcPts val="554"/>
              </a:spcAft>
              <a:defRPr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Наличие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недостатков технического характера (плохое качество изображения символов, букв и цифр, не позволяющее их прочитать), технических неточностей, несоответствий, допущенных при заполнении заявки и деклараций</a:t>
            </a:r>
          </a:p>
        </p:txBody>
      </p:sp>
      <p:sp>
        <p:nvSpPr>
          <p:cNvPr id="172" name="Прямоугольник 171">
            <a:extLst>
              <a:ext uri="{FF2B5EF4-FFF2-40B4-BE49-F238E27FC236}">
                <a16:creationId xmlns:a16="http://schemas.microsoft.com/office/drawing/2014/main" id="{FB00D60B-6E8B-4390-B2E5-2246499B5849}"/>
              </a:ext>
            </a:extLst>
          </p:cNvPr>
          <p:cNvSpPr/>
          <p:nvPr/>
        </p:nvSpPr>
        <p:spPr>
          <a:xfrm>
            <a:off x="2223819" y="2146582"/>
            <a:ext cx="3676985" cy="1323439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>
              <a:spcAft>
                <a:spcPts val="554"/>
              </a:spcAft>
              <a:defRPr/>
            </a:pP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Незаполнение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(частичное заполнение) форм документов, установленных в объявлении о проведении отбора в соответствии с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порядком</a:t>
            </a:r>
          </a:p>
        </p:txBody>
      </p:sp>
      <p:sp>
        <p:nvSpPr>
          <p:cNvPr id="111" name="Номер слайда 1"/>
          <p:cNvSpPr txBox="1">
            <a:spLocks/>
          </p:cNvSpPr>
          <p:nvPr/>
        </p:nvSpPr>
        <p:spPr>
          <a:xfrm>
            <a:off x="198406" y="6374922"/>
            <a:ext cx="4917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C173F88-3387-453B-9303-AC0210B95CB8}" type="slidenum">
              <a:rPr lang="ru-RU" sz="2000" smtClean="0">
                <a:latin typeface="Bahnschrift Light Condensed" panose="020B0502040204020203" pitchFamily="34" charset="0"/>
              </a:rPr>
              <a:pPr/>
              <a:t>10</a:t>
            </a:fld>
            <a:endParaRPr lang="ru-RU" sz="2000" dirty="0">
              <a:latin typeface="Bahnschrift Light Condensed" panose="020B0502040204020203" pitchFamily="34" charset="0"/>
            </a:endParaRPr>
          </a:p>
        </p:txBody>
      </p:sp>
      <p:cxnSp>
        <p:nvCxnSpPr>
          <p:cNvPr id="112" name="Прямая соединительная линия 111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>
            <a:off x="731008" y="719760"/>
            <a:ext cx="11460992" cy="414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>
            <a:extLst>
              <a:ext uri="{FF2B5EF4-FFF2-40B4-BE49-F238E27FC236}">
                <a16:creationId xmlns:a16="http://schemas.microsoft.com/office/drawing/2014/main" id="{7C492062-CC3E-8249-AB45-CF21536F4126}"/>
              </a:ext>
            </a:extLst>
          </p:cNvPr>
          <p:cNvSpPr txBox="1"/>
          <p:nvPr/>
        </p:nvSpPr>
        <p:spPr>
          <a:xfrm>
            <a:off x="2043681" y="4784748"/>
            <a:ext cx="96096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Внесение изменений в заявку после возврата на доработку осуществляется в течение </a:t>
            </a:r>
          </a:p>
          <a:p>
            <a:pPr algn="ctr" defTabSz="457200">
              <a:defRPr/>
            </a:pPr>
            <a:r>
              <a:rPr lang="ru-RU" sz="2400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2 рабочих дней</a:t>
            </a:r>
          </a:p>
          <a:p>
            <a:pPr defTabSz="457200"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 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531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Заголовок 43">
            <a:extLst>
              <a:ext uri="{FF2B5EF4-FFF2-40B4-BE49-F238E27FC236}">
                <a16:creationId xmlns:a16="http://schemas.microsoft.com/office/drawing/2014/main" id="{C70F21D1-C1CD-41FE-86EF-C90BBA363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983" y="167080"/>
            <a:ext cx="6002547" cy="66079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Bahnschrift Condensed" panose="020B050204020402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Основания для отклонения заявок</a:t>
            </a:r>
            <a:endParaRPr lang="ru-RU" sz="3200" dirty="0">
              <a:latin typeface="Bahnschrift Condensed" panose="020B0502040204020203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29402AFA-3918-4425-90CF-91486E2A4960}"/>
              </a:ext>
            </a:extLst>
          </p:cNvPr>
          <p:cNvCxnSpPr>
            <a:cxnSpLocks/>
          </p:cNvCxnSpPr>
          <p:nvPr/>
        </p:nvCxnSpPr>
        <p:spPr>
          <a:xfrm>
            <a:off x="4746366" y="866627"/>
            <a:ext cx="0" cy="5691297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 flipV="1">
            <a:off x="1793994" y="2050821"/>
            <a:ext cx="10126594" cy="7021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14425F2F-64B6-4E78-914F-38E8E37F1C78}"/>
              </a:ext>
            </a:extLst>
          </p:cNvPr>
          <p:cNvSpPr/>
          <p:nvPr/>
        </p:nvSpPr>
        <p:spPr>
          <a:xfrm>
            <a:off x="1901411" y="2733203"/>
            <a:ext cx="2697063" cy="1015663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54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Несоответствие категориям, критериям и требованиям </a:t>
            </a:r>
            <a:b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</a:b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к участникам отбора</a:t>
            </a: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FB00D60B-6E8B-4390-B2E5-2246499B5849}"/>
              </a:ext>
            </a:extLst>
          </p:cNvPr>
          <p:cNvSpPr/>
          <p:nvPr/>
        </p:nvSpPr>
        <p:spPr>
          <a:xfrm>
            <a:off x="1823660" y="5239111"/>
            <a:ext cx="2962408" cy="1015663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Несоответствие заявки </a:t>
            </a:r>
            <a:b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</a:b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и документов требованиям Порядка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0468EEEE-2635-4C30-8CAD-311B42B7B399}"/>
              </a:ext>
            </a:extLst>
          </p:cNvPr>
          <p:cNvSpPr/>
          <p:nvPr/>
        </p:nvSpPr>
        <p:spPr>
          <a:xfrm>
            <a:off x="4924817" y="5244010"/>
            <a:ext cx="3046814" cy="1015663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Ранее получена аналогичная поддержка (заявка отклоняется полностью)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2F0E13FB-9FFF-4033-9D5D-336B00EEB219}"/>
              </a:ext>
            </a:extLst>
          </p:cNvPr>
          <p:cNvSpPr/>
          <p:nvPr/>
        </p:nvSpPr>
        <p:spPr>
          <a:xfrm>
            <a:off x="8143131" y="2737344"/>
            <a:ext cx="2750248" cy="1015663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Признание победителя отбора уклонившимся от подписания соглашения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52" name="Полилиния 57">
            <a:extLst>
              <a:ext uri="{FF2B5EF4-FFF2-40B4-BE49-F238E27FC236}">
                <a16:creationId xmlns:a16="http://schemas.microsoft.com/office/drawing/2014/main" id="{47A9120A-D84E-4D0E-B7B1-AE0A253819CD}"/>
              </a:ext>
            </a:extLst>
          </p:cNvPr>
          <p:cNvSpPr/>
          <p:nvPr/>
        </p:nvSpPr>
        <p:spPr>
          <a:xfrm>
            <a:off x="973559" y="1839510"/>
            <a:ext cx="12101" cy="36305"/>
          </a:xfrm>
          <a:custGeom>
            <a:avLst/>
            <a:gdLst>
              <a:gd name="connsiteX0" fmla="*/ 14146 w 28292"/>
              <a:gd name="connsiteY0" fmla="*/ 0 h 84876"/>
              <a:gd name="connsiteX1" fmla="*/ 0 w 28292"/>
              <a:gd name="connsiteY1" fmla="*/ 14146 h 84876"/>
              <a:gd name="connsiteX2" fmla="*/ 0 w 28292"/>
              <a:gd name="connsiteY2" fmla="*/ 70730 h 84876"/>
              <a:gd name="connsiteX3" fmla="*/ 14146 w 28292"/>
              <a:gd name="connsiteY3" fmla="*/ 84876 h 84876"/>
              <a:gd name="connsiteX4" fmla="*/ 28292 w 28292"/>
              <a:gd name="connsiteY4" fmla="*/ 70730 h 84876"/>
              <a:gd name="connsiteX5" fmla="*/ 28292 w 28292"/>
              <a:gd name="connsiteY5" fmla="*/ 14146 h 84876"/>
              <a:gd name="connsiteX6" fmla="*/ 14146 w 28292"/>
              <a:gd name="connsiteY6" fmla="*/ 0 h 84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292" h="84876">
                <a:moveTo>
                  <a:pt x="14146" y="0"/>
                </a:moveTo>
                <a:cubicBezTo>
                  <a:pt x="6333" y="0"/>
                  <a:pt x="0" y="6333"/>
                  <a:pt x="0" y="14146"/>
                </a:cubicBezTo>
                <a:lnTo>
                  <a:pt x="0" y="70730"/>
                </a:lnTo>
                <a:cubicBezTo>
                  <a:pt x="0" y="78543"/>
                  <a:pt x="6333" y="84876"/>
                  <a:pt x="14146" y="84876"/>
                </a:cubicBezTo>
                <a:cubicBezTo>
                  <a:pt x="21959" y="84876"/>
                  <a:pt x="28292" y="78543"/>
                  <a:pt x="28292" y="70730"/>
                </a:cubicBezTo>
                <a:lnTo>
                  <a:pt x="28292" y="14146"/>
                </a:lnTo>
                <a:cubicBezTo>
                  <a:pt x="28292" y="6333"/>
                  <a:pt x="21959" y="0"/>
                  <a:pt x="14146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53" name="Полилиния 58">
            <a:extLst>
              <a:ext uri="{FF2B5EF4-FFF2-40B4-BE49-F238E27FC236}">
                <a16:creationId xmlns:a16="http://schemas.microsoft.com/office/drawing/2014/main" id="{0E8E15F5-DE48-491A-B683-1BB6F20D72BF}"/>
              </a:ext>
            </a:extLst>
          </p:cNvPr>
          <p:cNvSpPr/>
          <p:nvPr/>
        </p:nvSpPr>
        <p:spPr>
          <a:xfrm>
            <a:off x="973559" y="2113815"/>
            <a:ext cx="12101" cy="36305"/>
          </a:xfrm>
          <a:custGeom>
            <a:avLst/>
            <a:gdLst>
              <a:gd name="connsiteX0" fmla="*/ 14146 w 28292"/>
              <a:gd name="connsiteY0" fmla="*/ 0 h 84876"/>
              <a:gd name="connsiteX1" fmla="*/ 0 w 28292"/>
              <a:gd name="connsiteY1" fmla="*/ 14146 h 84876"/>
              <a:gd name="connsiteX2" fmla="*/ 0 w 28292"/>
              <a:gd name="connsiteY2" fmla="*/ 70730 h 84876"/>
              <a:gd name="connsiteX3" fmla="*/ 14146 w 28292"/>
              <a:gd name="connsiteY3" fmla="*/ 84876 h 84876"/>
              <a:gd name="connsiteX4" fmla="*/ 28292 w 28292"/>
              <a:gd name="connsiteY4" fmla="*/ 70730 h 84876"/>
              <a:gd name="connsiteX5" fmla="*/ 28292 w 28292"/>
              <a:gd name="connsiteY5" fmla="*/ 14146 h 84876"/>
              <a:gd name="connsiteX6" fmla="*/ 14146 w 28292"/>
              <a:gd name="connsiteY6" fmla="*/ 0 h 84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292" h="84876">
                <a:moveTo>
                  <a:pt x="14146" y="0"/>
                </a:moveTo>
                <a:cubicBezTo>
                  <a:pt x="6333" y="0"/>
                  <a:pt x="0" y="6333"/>
                  <a:pt x="0" y="14146"/>
                </a:cubicBezTo>
                <a:lnTo>
                  <a:pt x="0" y="70730"/>
                </a:lnTo>
                <a:cubicBezTo>
                  <a:pt x="0" y="78543"/>
                  <a:pt x="6333" y="84876"/>
                  <a:pt x="14146" y="84876"/>
                </a:cubicBezTo>
                <a:cubicBezTo>
                  <a:pt x="21959" y="84876"/>
                  <a:pt x="28292" y="78543"/>
                  <a:pt x="28292" y="70730"/>
                </a:cubicBezTo>
                <a:lnTo>
                  <a:pt x="28292" y="14146"/>
                </a:lnTo>
                <a:cubicBezTo>
                  <a:pt x="28292" y="6333"/>
                  <a:pt x="21959" y="0"/>
                  <a:pt x="14146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54" name="Полилиния 59">
            <a:extLst>
              <a:ext uri="{FF2B5EF4-FFF2-40B4-BE49-F238E27FC236}">
                <a16:creationId xmlns:a16="http://schemas.microsoft.com/office/drawing/2014/main" id="{43AC50A8-D622-4D29-96C5-6A74CCBCF410}"/>
              </a:ext>
            </a:extLst>
          </p:cNvPr>
          <p:cNvSpPr/>
          <p:nvPr/>
        </p:nvSpPr>
        <p:spPr>
          <a:xfrm>
            <a:off x="1098609" y="1988765"/>
            <a:ext cx="36305" cy="12101"/>
          </a:xfrm>
          <a:custGeom>
            <a:avLst/>
            <a:gdLst>
              <a:gd name="connsiteX0" fmla="*/ 70730 w 84876"/>
              <a:gd name="connsiteY0" fmla="*/ 0 h 28292"/>
              <a:gd name="connsiteX1" fmla="*/ 14146 w 84876"/>
              <a:gd name="connsiteY1" fmla="*/ 0 h 28292"/>
              <a:gd name="connsiteX2" fmla="*/ 0 w 84876"/>
              <a:gd name="connsiteY2" fmla="*/ 14146 h 28292"/>
              <a:gd name="connsiteX3" fmla="*/ 14146 w 84876"/>
              <a:gd name="connsiteY3" fmla="*/ 28292 h 28292"/>
              <a:gd name="connsiteX4" fmla="*/ 70730 w 84876"/>
              <a:gd name="connsiteY4" fmla="*/ 28292 h 28292"/>
              <a:gd name="connsiteX5" fmla="*/ 84876 w 84876"/>
              <a:gd name="connsiteY5" fmla="*/ 14146 h 28292"/>
              <a:gd name="connsiteX6" fmla="*/ 70730 w 84876"/>
              <a:gd name="connsiteY6" fmla="*/ 0 h 28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876" h="28292">
                <a:moveTo>
                  <a:pt x="70730" y="0"/>
                </a:moveTo>
                <a:lnTo>
                  <a:pt x="14146" y="0"/>
                </a:lnTo>
                <a:cubicBezTo>
                  <a:pt x="6333" y="0"/>
                  <a:pt x="0" y="6333"/>
                  <a:pt x="0" y="14146"/>
                </a:cubicBezTo>
                <a:cubicBezTo>
                  <a:pt x="0" y="21959"/>
                  <a:pt x="6333" y="28292"/>
                  <a:pt x="14146" y="28292"/>
                </a:cubicBezTo>
                <a:lnTo>
                  <a:pt x="70730" y="28292"/>
                </a:lnTo>
                <a:cubicBezTo>
                  <a:pt x="78543" y="28292"/>
                  <a:pt x="84876" y="21959"/>
                  <a:pt x="84876" y="14146"/>
                </a:cubicBezTo>
                <a:cubicBezTo>
                  <a:pt x="84876" y="6333"/>
                  <a:pt x="78543" y="0"/>
                  <a:pt x="70730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55" name="Полилиния 60">
            <a:extLst>
              <a:ext uri="{FF2B5EF4-FFF2-40B4-BE49-F238E27FC236}">
                <a16:creationId xmlns:a16="http://schemas.microsoft.com/office/drawing/2014/main" id="{EFD6FC68-17C2-4DAB-B759-7940D9BC3343}"/>
              </a:ext>
            </a:extLst>
          </p:cNvPr>
          <p:cNvSpPr/>
          <p:nvPr/>
        </p:nvSpPr>
        <p:spPr>
          <a:xfrm>
            <a:off x="824304" y="1988765"/>
            <a:ext cx="36305" cy="12101"/>
          </a:xfrm>
          <a:custGeom>
            <a:avLst/>
            <a:gdLst>
              <a:gd name="connsiteX0" fmla="*/ 70730 w 84876"/>
              <a:gd name="connsiteY0" fmla="*/ 0 h 28292"/>
              <a:gd name="connsiteX1" fmla="*/ 14146 w 84876"/>
              <a:gd name="connsiteY1" fmla="*/ 0 h 28292"/>
              <a:gd name="connsiteX2" fmla="*/ 0 w 84876"/>
              <a:gd name="connsiteY2" fmla="*/ 14146 h 28292"/>
              <a:gd name="connsiteX3" fmla="*/ 14146 w 84876"/>
              <a:gd name="connsiteY3" fmla="*/ 28292 h 28292"/>
              <a:gd name="connsiteX4" fmla="*/ 70730 w 84876"/>
              <a:gd name="connsiteY4" fmla="*/ 28292 h 28292"/>
              <a:gd name="connsiteX5" fmla="*/ 84876 w 84876"/>
              <a:gd name="connsiteY5" fmla="*/ 14146 h 28292"/>
              <a:gd name="connsiteX6" fmla="*/ 70730 w 84876"/>
              <a:gd name="connsiteY6" fmla="*/ 0 h 28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876" h="28292">
                <a:moveTo>
                  <a:pt x="70730" y="0"/>
                </a:moveTo>
                <a:lnTo>
                  <a:pt x="14146" y="0"/>
                </a:lnTo>
                <a:cubicBezTo>
                  <a:pt x="6333" y="0"/>
                  <a:pt x="0" y="6333"/>
                  <a:pt x="0" y="14146"/>
                </a:cubicBezTo>
                <a:cubicBezTo>
                  <a:pt x="0" y="21959"/>
                  <a:pt x="6333" y="28292"/>
                  <a:pt x="14146" y="28292"/>
                </a:cubicBezTo>
                <a:lnTo>
                  <a:pt x="70730" y="28292"/>
                </a:lnTo>
                <a:cubicBezTo>
                  <a:pt x="78543" y="28292"/>
                  <a:pt x="84876" y="21959"/>
                  <a:pt x="84876" y="14146"/>
                </a:cubicBezTo>
                <a:cubicBezTo>
                  <a:pt x="84876" y="6333"/>
                  <a:pt x="78543" y="0"/>
                  <a:pt x="70730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4941933" y="831781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74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5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6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7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8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9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0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1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2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83" name="Группа 82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4784707" y="2144021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84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5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6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7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8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9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0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1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2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93" name="Группа 92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1754556" y="814327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94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4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5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6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7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8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9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0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1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122" name="Группа 121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1843434" y="2157492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123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4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5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6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7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8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9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0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1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29402AFA-3918-4425-90CF-91486E2A4960}"/>
              </a:ext>
            </a:extLst>
          </p:cNvPr>
          <p:cNvCxnSpPr>
            <a:cxnSpLocks/>
          </p:cNvCxnSpPr>
          <p:nvPr/>
        </p:nvCxnSpPr>
        <p:spPr>
          <a:xfrm>
            <a:off x="8008045" y="827876"/>
            <a:ext cx="0" cy="573004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Группа 56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8107062" y="782644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58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9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0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1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2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3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4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5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6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8064457" y="2139629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69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0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1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2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3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5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6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7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8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137" name="Прямоугольник 136">
            <a:extLst>
              <a:ext uri="{FF2B5EF4-FFF2-40B4-BE49-F238E27FC236}">
                <a16:creationId xmlns:a16="http://schemas.microsoft.com/office/drawing/2014/main" id="{2F0E13FB-9FFF-4033-9D5D-336B00EEB219}"/>
              </a:ext>
            </a:extLst>
          </p:cNvPr>
          <p:cNvSpPr/>
          <p:nvPr/>
        </p:nvSpPr>
        <p:spPr>
          <a:xfrm>
            <a:off x="8270220" y="5250814"/>
            <a:ext cx="2750248" cy="1015663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Отсутствие лимитов бюджетных обязательств </a:t>
            </a:r>
            <a:b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</a:b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на 15 декабря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38" name="Прямоугольник 137">
            <a:extLst>
              <a:ext uri="{FF2B5EF4-FFF2-40B4-BE49-F238E27FC236}">
                <a16:creationId xmlns:a16="http://schemas.microsoft.com/office/drawing/2014/main" id="{2F0E13FB-9FFF-4033-9D5D-336B00EEB219}"/>
              </a:ext>
            </a:extLst>
          </p:cNvPr>
          <p:cNvSpPr/>
          <p:nvPr/>
        </p:nvSpPr>
        <p:spPr>
          <a:xfrm>
            <a:off x="4870966" y="1056062"/>
            <a:ext cx="3105089" cy="1015663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Несоответствие представленных </a:t>
            </a:r>
            <a:b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</a:b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к возмещению затрат требованиям Порядка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cxnSp>
        <p:nvCxnSpPr>
          <p:cNvPr id="140" name="Прямая соединительная линия 139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 flipV="1">
            <a:off x="1769233" y="4493010"/>
            <a:ext cx="10126594" cy="7021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1" name="Группа 140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1823660" y="4712957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142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3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4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5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6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7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8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49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50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161" name="Прямоугольник 160">
            <a:extLst>
              <a:ext uri="{FF2B5EF4-FFF2-40B4-BE49-F238E27FC236}">
                <a16:creationId xmlns:a16="http://schemas.microsoft.com/office/drawing/2014/main" id="{FB00D60B-6E8B-4390-B2E5-2246499B5849}"/>
              </a:ext>
            </a:extLst>
          </p:cNvPr>
          <p:cNvSpPr/>
          <p:nvPr/>
        </p:nvSpPr>
        <p:spPr>
          <a:xfrm>
            <a:off x="8143131" y="1062644"/>
            <a:ext cx="2962408" cy="1015663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Установление факта недостоверности предоставленной информации</a:t>
            </a:r>
          </a:p>
        </p:txBody>
      </p:sp>
      <p:grpSp>
        <p:nvGrpSpPr>
          <p:cNvPr id="162" name="Группа 161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4910156" y="4696284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163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64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65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66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67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68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69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70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71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172" name="Прямоугольник 171">
            <a:extLst>
              <a:ext uri="{FF2B5EF4-FFF2-40B4-BE49-F238E27FC236}">
                <a16:creationId xmlns:a16="http://schemas.microsoft.com/office/drawing/2014/main" id="{FB00D60B-6E8B-4390-B2E5-2246499B5849}"/>
              </a:ext>
            </a:extLst>
          </p:cNvPr>
          <p:cNvSpPr/>
          <p:nvPr/>
        </p:nvSpPr>
        <p:spPr>
          <a:xfrm>
            <a:off x="1820589" y="1065897"/>
            <a:ext cx="2962408" cy="1015663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Подача заявки после даты </a:t>
            </a:r>
            <a:b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</a:b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и времени окончания приема заявок</a:t>
            </a:r>
          </a:p>
        </p:txBody>
      </p:sp>
      <p:grpSp>
        <p:nvGrpSpPr>
          <p:cNvPr id="173" name="Группа 172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8158800" y="4711724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174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75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76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77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78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79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80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81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82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FB00D60B-6E8B-4390-B2E5-2246499B5849}"/>
              </a:ext>
            </a:extLst>
          </p:cNvPr>
          <p:cNvSpPr/>
          <p:nvPr/>
        </p:nvSpPr>
        <p:spPr>
          <a:xfrm>
            <a:off x="4850666" y="2447878"/>
            <a:ext cx="2962408" cy="707886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Представление неполного пакета документов</a:t>
            </a:r>
          </a:p>
        </p:txBody>
      </p:sp>
      <p:sp>
        <p:nvSpPr>
          <p:cNvPr id="111" name="Номер слайда 1"/>
          <p:cNvSpPr txBox="1">
            <a:spLocks/>
          </p:cNvSpPr>
          <p:nvPr/>
        </p:nvSpPr>
        <p:spPr>
          <a:xfrm>
            <a:off x="198406" y="6374922"/>
            <a:ext cx="4917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C173F88-3387-453B-9303-AC0210B95CB8}" type="slidenum">
              <a:rPr lang="ru-RU" sz="2000" smtClean="0">
                <a:latin typeface="Bahnschrift Light Condensed" panose="020B0502040204020203" pitchFamily="34" charset="0"/>
              </a:rPr>
              <a:pPr/>
              <a:t>11</a:t>
            </a:fld>
            <a:endParaRPr lang="ru-RU" sz="2000" dirty="0">
              <a:latin typeface="Bahnschrift Light Condensed" panose="020B0502040204020203" pitchFamily="34" charset="0"/>
            </a:endParaRPr>
          </a:p>
        </p:txBody>
      </p:sp>
      <p:cxnSp>
        <p:nvCxnSpPr>
          <p:cNvPr id="112" name="Прямая соединительная линия 111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>
            <a:off x="731008" y="719760"/>
            <a:ext cx="11460992" cy="414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FB00D60B-6E8B-4390-B2E5-2246499B5849}"/>
              </a:ext>
            </a:extLst>
          </p:cNvPr>
          <p:cNvSpPr/>
          <p:nvPr/>
        </p:nvSpPr>
        <p:spPr>
          <a:xfrm>
            <a:off x="4850666" y="3591975"/>
            <a:ext cx="2962408" cy="1015663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Устранение замечаний в срок более 2 рабочих дней после возврата заявки на доработку</a:t>
            </a:r>
          </a:p>
        </p:txBody>
      </p:sp>
      <p:grpSp>
        <p:nvGrpSpPr>
          <p:cNvPr id="132" name="Группа 131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4790052" y="3268215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133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4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5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6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9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51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52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53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54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cxnSp>
        <p:nvCxnSpPr>
          <p:cNvPr id="155" name="Прямая соединительная линия 154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 flipV="1">
            <a:off x="4746366" y="3164339"/>
            <a:ext cx="3261679" cy="221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7366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5E59BDA-885C-EE41-BA2B-9B4E0711ED58}"/>
              </a:ext>
            </a:extLst>
          </p:cNvPr>
          <p:cNvSpPr/>
          <p:nvPr/>
        </p:nvSpPr>
        <p:spPr>
          <a:xfrm>
            <a:off x="1878165" y="945266"/>
            <a:ext cx="4956681" cy="53940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24D3D6D9-4C7B-DA45-B148-4339E9B605A1}"/>
              </a:ext>
            </a:extLst>
          </p:cNvPr>
          <p:cNvSpPr/>
          <p:nvPr/>
        </p:nvSpPr>
        <p:spPr>
          <a:xfrm>
            <a:off x="6995890" y="959968"/>
            <a:ext cx="4786249" cy="2675241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61E133BA-C364-AD4D-BDF4-C6F49F9A6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425" y="202481"/>
            <a:ext cx="10515600" cy="649001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 Condensed" panose="020B050204020402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Отчетность и результаты предоставления поддержки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DA8DFB0-0D3C-1E4E-AA24-22A3449132EF}"/>
              </a:ext>
            </a:extLst>
          </p:cNvPr>
          <p:cNvSpPr/>
          <p:nvPr/>
        </p:nvSpPr>
        <p:spPr>
          <a:xfrm>
            <a:off x="2161530" y="1882496"/>
            <a:ext cx="4655607" cy="4524315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1.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в течение </a:t>
            </a:r>
            <a:r>
              <a:rPr lang="ru-RU" dirty="0">
                <a:solidFill>
                  <a:srgbClr val="C00000"/>
                </a:solidFill>
                <a:latin typeface="Bahnschrift Condensed" panose="020B0502040204020203" pitchFamily="34" charset="0"/>
              </a:rPr>
              <a:t>1</a:t>
            </a:r>
            <a:r>
              <a:rPr lang="ru-RU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0 </a:t>
            </a:r>
            <a:r>
              <a:rPr lang="ru-RU" dirty="0">
                <a:solidFill>
                  <a:srgbClr val="C00000"/>
                </a:solidFill>
                <a:latin typeface="Bahnschrift Condensed" panose="020B0502040204020203" pitchFamily="34" charset="0"/>
              </a:rPr>
              <a:t>календарных дней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по истечении трех месяцев (квартала) со дня получения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субсидии на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дату достижения результата предоставления субсидии (дата по истечении трех месяцев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со дня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получения субсидии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)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  <a:p>
            <a:pPr defTabSz="457200">
              <a:defRPr/>
            </a:pPr>
            <a:endParaRPr lang="ru-RU" dirty="0" smtClean="0">
              <a:solidFill>
                <a:srgbClr val="002060"/>
              </a:solidFill>
              <a:latin typeface="Bahnschrift Condensed" panose="020B0502040204020203" pitchFamily="34" charset="0"/>
            </a:endParaRPr>
          </a:p>
          <a:p>
            <a:pPr defTabSz="457200">
              <a:defRPr/>
            </a:pPr>
            <a:endParaRPr lang="ru-RU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  <a:p>
            <a:pPr defTabSz="457200">
              <a:defRPr/>
            </a:pPr>
            <a:endParaRPr lang="ru-RU" dirty="0" smtClean="0">
              <a:solidFill>
                <a:srgbClr val="002060"/>
              </a:solidFill>
              <a:latin typeface="Bahnschrift Condensed" panose="020B0502040204020203" pitchFamily="34" charset="0"/>
            </a:endParaRPr>
          </a:p>
          <a:p>
            <a:pPr defTabSz="457200">
              <a:defRPr/>
            </a:pPr>
            <a:endParaRPr lang="ru-RU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  <a:p>
            <a:pPr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2.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ежеквартально по состоянию на первое число месяца, следующего за отчетным, </a:t>
            </a:r>
            <a:r>
              <a:rPr lang="ru-RU" dirty="0">
                <a:solidFill>
                  <a:srgbClr val="C00000"/>
                </a:solidFill>
                <a:latin typeface="Bahnschrift Condensed" panose="020B0502040204020203" pitchFamily="34" charset="0"/>
              </a:rPr>
              <a:t>до 10-го числа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месяца, следующего за отчетным (промежуточный</a:t>
            </a:r>
          </a:p>
          <a:p>
            <a:pPr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отчет), а также </a:t>
            </a:r>
            <a:r>
              <a:rPr lang="ru-RU" dirty="0">
                <a:solidFill>
                  <a:srgbClr val="C00000"/>
                </a:solidFill>
                <a:latin typeface="Bahnschrift Condensed" panose="020B0502040204020203" pitchFamily="34" charset="0"/>
              </a:rPr>
              <a:t>не позднее </a:t>
            </a:r>
            <a:r>
              <a:rPr lang="ru-RU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10-го </a:t>
            </a:r>
            <a:r>
              <a:rPr lang="ru-RU" dirty="0">
                <a:solidFill>
                  <a:srgbClr val="C00000"/>
                </a:solidFill>
                <a:latin typeface="Bahnschrift Condensed" panose="020B0502040204020203" pitchFamily="34" charset="0"/>
              </a:rPr>
              <a:t>рабочего дня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после достижения конечного</a:t>
            </a:r>
          </a:p>
          <a:p>
            <a:pPr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значения результата предоставления субсидии (итоговый отчет)</a:t>
            </a:r>
          </a:p>
          <a:p>
            <a:pPr defTabSz="457200">
              <a:defRPr/>
            </a:pPr>
            <a:endParaRPr lang="ru-RU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B2B31F94-84C4-7546-9099-7F87665FAF32}"/>
              </a:ext>
            </a:extLst>
          </p:cNvPr>
          <p:cNvGrpSpPr/>
          <p:nvPr/>
        </p:nvGrpSpPr>
        <p:grpSpPr>
          <a:xfrm>
            <a:off x="2161530" y="1129437"/>
            <a:ext cx="629730" cy="605231"/>
            <a:chOff x="982109" y="3382234"/>
            <a:chExt cx="369613" cy="369613"/>
          </a:xfrm>
          <a:solidFill>
            <a:schemeClr val="accent5">
              <a:lumMod val="50000"/>
            </a:schemeClr>
          </a:solidFill>
        </p:grpSpPr>
        <p:sp>
          <p:nvSpPr>
            <p:cNvPr id="14" name="Полилиния 13">
              <a:extLst>
                <a:ext uri="{FF2B5EF4-FFF2-40B4-BE49-F238E27FC236}">
                  <a16:creationId xmlns:a16="http://schemas.microsoft.com/office/drawing/2014/main" id="{BEF15DA0-8376-4041-82DD-395E01C3F54A}"/>
                </a:ext>
              </a:extLst>
            </p:cNvPr>
            <p:cNvSpPr/>
            <p:nvPr/>
          </p:nvSpPr>
          <p:spPr>
            <a:xfrm>
              <a:off x="982109" y="3382234"/>
              <a:ext cx="369613" cy="369613"/>
            </a:xfrm>
            <a:custGeom>
              <a:avLst/>
              <a:gdLst>
                <a:gd name="connsiteX0" fmla="*/ 419666 w 839331"/>
                <a:gd name="connsiteY0" fmla="*/ 0 h 839331"/>
                <a:gd name="connsiteX1" fmla="*/ 0 w 839331"/>
                <a:gd name="connsiteY1" fmla="*/ 419666 h 839331"/>
                <a:gd name="connsiteX2" fmla="*/ 419666 w 839331"/>
                <a:gd name="connsiteY2" fmla="*/ 839332 h 839331"/>
                <a:gd name="connsiteX3" fmla="*/ 839332 w 839331"/>
                <a:gd name="connsiteY3" fmla="*/ 419666 h 839331"/>
                <a:gd name="connsiteX4" fmla="*/ 419666 w 839331"/>
                <a:gd name="connsiteY4" fmla="*/ 0 h 839331"/>
                <a:gd name="connsiteX5" fmla="*/ 419666 w 839331"/>
                <a:gd name="connsiteY5" fmla="*/ 811040 h 839331"/>
                <a:gd name="connsiteX6" fmla="*/ 28292 w 839331"/>
                <a:gd name="connsiteY6" fmla="*/ 419666 h 839331"/>
                <a:gd name="connsiteX7" fmla="*/ 419666 w 839331"/>
                <a:gd name="connsiteY7" fmla="*/ 28292 h 839331"/>
                <a:gd name="connsiteX8" fmla="*/ 811040 w 839331"/>
                <a:gd name="connsiteY8" fmla="*/ 419666 h 839331"/>
                <a:gd name="connsiteX9" fmla="*/ 419666 w 839331"/>
                <a:gd name="connsiteY9" fmla="*/ 811040 h 83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39331" h="839331">
                  <a:moveTo>
                    <a:pt x="419666" y="0"/>
                  </a:moveTo>
                  <a:cubicBezTo>
                    <a:pt x="187891" y="0"/>
                    <a:pt x="0" y="187891"/>
                    <a:pt x="0" y="419666"/>
                  </a:cubicBezTo>
                  <a:cubicBezTo>
                    <a:pt x="0" y="651441"/>
                    <a:pt x="187891" y="839332"/>
                    <a:pt x="419666" y="839332"/>
                  </a:cubicBezTo>
                  <a:cubicBezTo>
                    <a:pt x="651441" y="839332"/>
                    <a:pt x="839332" y="651441"/>
                    <a:pt x="839332" y="419666"/>
                  </a:cubicBezTo>
                  <a:cubicBezTo>
                    <a:pt x="839072" y="187999"/>
                    <a:pt x="651333" y="260"/>
                    <a:pt x="419666" y="0"/>
                  </a:cubicBezTo>
                  <a:close/>
                  <a:moveTo>
                    <a:pt x="419666" y="811040"/>
                  </a:moveTo>
                  <a:cubicBezTo>
                    <a:pt x="203516" y="811040"/>
                    <a:pt x="28292" y="635816"/>
                    <a:pt x="28292" y="419666"/>
                  </a:cubicBezTo>
                  <a:cubicBezTo>
                    <a:pt x="28292" y="203516"/>
                    <a:pt x="203516" y="28292"/>
                    <a:pt x="419666" y="28292"/>
                  </a:cubicBezTo>
                  <a:cubicBezTo>
                    <a:pt x="635816" y="28292"/>
                    <a:pt x="811040" y="203516"/>
                    <a:pt x="811040" y="419666"/>
                  </a:cubicBezTo>
                  <a:cubicBezTo>
                    <a:pt x="810780" y="635708"/>
                    <a:pt x="635708" y="810780"/>
                    <a:pt x="419666" y="81104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15" name="Полилиния 14">
              <a:extLst>
                <a:ext uri="{FF2B5EF4-FFF2-40B4-BE49-F238E27FC236}">
                  <a16:creationId xmlns:a16="http://schemas.microsoft.com/office/drawing/2014/main" id="{F0A2E5A5-E472-E643-ABB4-A3CD3F76BAA7}"/>
                </a:ext>
              </a:extLst>
            </p:cNvPr>
            <p:cNvSpPr/>
            <p:nvPr/>
          </p:nvSpPr>
          <p:spPr>
            <a:xfrm>
              <a:off x="1160687" y="3407152"/>
              <a:ext cx="12459" cy="37377"/>
            </a:xfrm>
            <a:custGeom>
              <a:avLst/>
              <a:gdLst>
                <a:gd name="connsiteX0" fmla="*/ 14146 w 28292"/>
                <a:gd name="connsiteY0" fmla="*/ 0 h 84876"/>
                <a:gd name="connsiteX1" fmla="*/ 0 w 28292"/>
                <a:gd name="connsiteY1" fmla="*/ 14146 h 84876"/>
                <a:gd name="connsiteX2" fmla="*/ 0 w 28292"/>
                <a:gd name="connsiteY2" fmla="*/ 70730 h 84876"/>
                <a:gd name="connsiteX3" fmla="*/ 14146 w 28292"/>
                <a:gd name="connsiteY3" fmla="*/ 84876 h 84876"/>
                <a:gd name="connsiteX4" fmla="*/ 28292 w 28292"/>
                <a:gd name="connsiteY4" fmla="*/ 70730 h 84876"/>
                <a:gd name="connsiteX5" fmla="*/ 28292 w 28292"/>
                <a:gd name="connsiteY5" fmla="*/ 14146 h 84876"/>
                <a:gd name="connsiteX6" fmla="*/ 14146 w 28292"/>
                <a:gd name="connsiteY6" fmla="*/ 0 h 84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84876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70730"/>
                  </a:lnTo>
                  <a:cubicBezTo>
                    <a:pt x="0" y="78543"/>
                    <a:pt x="6333" y="84876"/>
                    <a:pt x="14146" y="84876"/>
                  </a:cubicBezTo>
                  <a:cubicBezTo>
                    <a:pt x="21959" y="84876"/>
                    <a:pt x="28292" y="78543"/>
                    <a:pt x="28292" y="70730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16" name="Полилиния 15">
              <a:extLst>
                <a:ext uri="{FF2B5EF4-FFF2-40B4-BE49-F238E27FC236}">
                  <a16:creationId xmlns:a16="http://schemas.microsoft.com/office/drawing/2014/main" id="{9E94FA8B-41AC-5546-B038-D63437236D17}"/>
                </a:ext>
              </a:extLst>
            </p:cNvPr>
            <p:cNvSpPr/>
            <p:nvPr/>
          </p:nvSpPr>
          <p:spPr>
            <a:xfrm>
              <a:off x="1160687" y="3689552"/>
              <a:ext cx="12459" cy="37377"/>
            </a:xfrm>
            <a:custGeom>
              <a:avLst/>
              <a:gdLst>
                <a:gd name="connsiteX0" fmla="*/ 14146 w 28292"/>
                <a:gd name="connsiteY0" fmla="*/ 0 h 84876"/>
                <a:gd name="connsiteX1" fmla="*/ 0 w 28292"/>
                <a:gd name="connsiteY1" fmla="*/ 14146 h 84876"/>
                <a:gd name="connsiteX2" fmla="*/ 0 w 28292"/>
                <a:gd name="connsiteY2" fmla="*/ 70730 h 84876"/>
                <a:gd name="connsiteX3" fmla="*/ 14146 w 28292"/>
                <a:gd name="connsiteY3" fmla="*/ 84876 h 84876"/>
                <a:gd name="connsiteX4" fmla="*/ 28292 w 28292"/>
                <a:gd name="connsiteY4" fmla="*/ 70730 h 84876"/>
                <a:gd name="connsiteX5" fmla="*/ 28292 w 28292"/>
                <a:gd name="connsiteY5" fmla="*/ 14146 h 84876"/>
                <a:gd name="connsiteX6" fmla="*/ 14146 w 28292"/>
                <a:gd name="connsiteY6" fmla="*/ 0 h 84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84876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70730"/>
                  </a:lnTo>
                  <a:cubicBezTo>
                    <a:pt x="0" y="78543"/>
                    <a:pt x="6333" y="84876"/>
                    <a:pt x="14146" y="84876"/>
                  </a:cubicBezTo>
                  <a:cubicBezTo>
                    <a:pt x="21959" y="84876"/>
                    <a:pt x="28292" y="78543"/>
                    <a:pt x="28292" y="70730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17" name="Полилиния 16">
              <a:extLst>
                <a:ext uri="{FF2B5EF4-FFF2-40B4-BE49-F238E27FC236}">
                  <a16:creationId xmlns:a16="http://schemas.microsoft.com/office/drawing/2014/main" id="{08279A85-5F46-6645-9EA0-C177CC642AE1}"/>
                </a:ext>
              </a:extLst>
            </p:cNvPr>
            <p:cNvSpPr/>
            <p:nvPr/>
          </p:nvSpPr>
          <p:spPr>
            <a:xfrm>
              <a:off x="1289427" y="3560812"/>
              <a:ext cx="37377" cy="12459"/>
            </a:xfrm>
            <a:custGeom>
              <a:avLst/>
              <a:gdLst>
                <a:gd name="connsiteX0" fmla="*/ 70730 w 84876"/>
                <a:gd name="connsiteY0" fmla="*/ 0 h 28292"/>
                <a:gd name="connsiteX1" fmla="*/ 14146 w 84876"/>
                <a:gd name="connsiteY1" fmla="*/ 0 h 28292"/>
                <a:gd name="connsiteX2" fmla="*/ 0 w 84876"/>
                <a:gd name="connsiteY2" fmla="*/ 14146 h 28292"/>
                <a:gd name="connsiteX3" fmla="*/ 14146 w 84876"/>
                <a:gd name="connsiteY3" fmla="*/ 28292 h 28292"/>
                <a:gd name="connsiteX4" fmla="*/ 70730 w 84876"/>
                <a:gd name="connsiteY4" fmla="*/ 28292 h 28292"/>
                <a:gd name="connsiteX5" fmla="*/ 84876 w 84876"/>
                <a:gd name="connsiteY5" fmla="*/ 14146 h 28292"/>
                <a:gd name="connsiteX6" fmla="*/ 70730 w 84876"/>
                <a:gd name="connsiteY6" fmla="*/ 0 h 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876" h="28292">
                  <a:moveTo>
                    <a:pt x="70730" y="0"/>
                  </a:moveTo>
                  <a:lnTo>
                    <a:pt x="14146" y="0"/>
                  </a:lnTo>
                  <a:cubicBezTo>
                    <a:pt x="6333" y="0"/>
                    <a:pt x="0" y="6333"/>
                    <a:pt x="0" y="14146"/>
                  </a:cubicBezTo>
                  <a:cubicBezTo>
                    <a:pt x="0" y="21959"/>
                    <a:pt x="6333" y="28292"/>
                    <a:pt x="14146" y="28292"/>
                  </a:cubicBezTo>
                  <a:lnTo>
                    <a:pt x="70730" y="28292"/>
                  </a:lnTo>
                  <a:cubicBezTo>
                    <a:pt x="78543" y="28292"/>
                    <a:pt x="84876" y="21959"/>
                    <a:pt x="84876" y="14146"/>
                  </a:cubicBezTo>
                  <a:cubicBezTo>
                    <a:pt x="84876" y="6333"/>
                    <a:pt x="78543" y="0"/>
                    <a:pt x="70730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18" name="Полилиния 17">
              <a:extLst>
                <a:ext uri="{FF2B5EF4-FFF2-40B4-BE49-F238E27FC236}">
                  <a16:creationId xmlns:a16="http://schemas.microsoft.com/office/drawing/2014/main" id="{D11C8AF3-14E7-AE43-B5AE-81B03BF638EE}"/>
                </a:ext>
              </a:extLst>
            </p:cNvPr>
            <p:cNvSpPr/>
            <p:nvPr/>
          </p:nvSpPr>
          <p:spPr>
            <a:xfrm>
              <a:off x="1007027" y="3560812"/>
              <a:ext cx="37377" cy="12459"/>
            </a:xfrm>
            <a:custGeom>
              <a:avLst/>
              <a:gdLst>
                <a:gd name="connsiteX0" fmla="*/ 70730 w 84876"/>
                <a:gd name="connsiteY0" fmla="*/ 0 h 28292"/>
                <a:gd name="connsiteX1" fmla="*/ 14146 w 84876"/>
                <a:gd name="connsiteY1" fmla="*/ 0 h 28292"/>
                <a:gd name="connsiteX2" fmla="*/ 0 w 84876"/>
                <a:gd name="connsiteY2" fmla="*/ 14146 h 28292"/>
                <a:gd name="connsiteX3" fmla="*/ 14146 w 84876"/>
                <a:gd name="connsiteY3" fmla="*/ 28292 h 28292"/>
                <a:gd name="connsiteX4" fmla="*/ 70730 w 84876"/>
                <a:gd name="connsiteY4" fmla="*/ 28292 h 28292"/>
                <a:gd name="connsiteX5" fmla="*/ 84876 w 84876"/>
                <a:gd name="connsiteY5" fmla="*/ 14146 h 28292"/>
                <a:gd name="connsiteX6" fmla="*/ 70730 w 84876"/>
                <a:gd name="connsiteY6" fmla="*/ 0 h 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876" h="28292">
                  <a:moveTo>
                    <a:pt x="70730" y="0"/>
                  </a:moveTo>
                  <a:lnTo>
                    <a:pt x="14146" y="0"/>
                  </a:lnTo>
                  <a:cubicBezTo>
                    <a:pt x="6333" y="0"/>
                    <a:pt x="0" y="6333"/>
                    <a:pt x="0" y="14146"/>
                  </a:cubicBezTo>
                  <a:cubicBezTo>
                    <a:pt x="0" y="21959"/>
                    <a:pt x="6333" y="28292"/>
                    <a:pt x="14146" y="28292"/>
                  </a:cubicBezTo>
                  <a:lnTo>
                    <a:pt x="70730" y="28292"/>
                  </a:lnTo>
                  <a:cubicBezTo>
                    <a:pt x="78543" y="28292"/>
                    <a:pt x="84876" y="21959"/>
                    <a:pt x="84876" y="14146"/>
                  </a:cubicBezTo>
                  <a:cubicBezTo>
                    <a:pt x="84876" y="6333"/>
                    <a:pt x="78543" y="0"/>
                    <a:pt x="70730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19" name="Полилиния 18">
              <a:extLst>
                <a:ext uri="{FF2B5EF4-FFF2-40B4-BE49-F238E27FC236}">
                  <a16:creationId xmlns:a16="http://schemas.microsoft.com/office/drawing/2014/main" id="{C6C5B1AB-FEDE-5D40-98CC-AE9263282E37}"/>
                </a:ext>
              </a:extLst>
            </p:cNvPr>
            <p:cNvSpPr/>
            <p:nvPr/>
          </p:nvSpPr>
          <p:spPr>
            <a:xfrm>
              <a:off x="1160687" y="3469446"/>
              <a:ext cx="12459" cy="107977"/>
            </a:xfrm>
            <a:custGeom>
              <a:avLst/>
              <a:gdLst>
                <a:gd name="connsiteX0" fmla="*/ 14146 w 28292"/>
                <a:gd name="connsiteY0" fmla="*/ 0 h 245198"/>
                <a:gd name="connsiteX1" fmla="*/ 0 w 28292"/>
                <a:gd name="connsiteY1" fmla="*/ 14146 h 245198"/>
                <a:gd name="connsiteX2" fmla="*/ 0 w 28292"/>
                <a:gd name="connsiteY2" fmla="*/ 231052 h 245198"/>
                <a:gd name="connsiteX3" fmla="*/ 14146 w 28292"/>
                <a:gd name="connsiteY3" fmla="*/ 245198 h 245198"/>
                <a:gd name="connsiteX4" fmla="*/ 28292 w 28292"/>
                <a:gd name="connsiteY4" fmla="*/ 231052 h 245198"/>
                <a:gd name="connsiteX5" fmla="*/ 28292 w 28292"/>
                <a:gd name="connsiteY5" fmla="*/ 14146 h 245198"/>
                <a:gd name="connsiteX6" fmla="*/ 14146 w 28292"/>
                <a:gd name="connsiteY6" fmla="*/ 0 h 245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245198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231052"/>
                  </a:lnTo>
                  <a:cubicBezTo>
                    <a:pt x="0" y="238865"/>
                    <a:pt x="6333" y="245198"/>
                    <a:pt x="14146" y="245198"/>
                  </a:cubicBezTo>
                  <a:cubicBezTo>
                    <a:pt x="21959" y="245198"/>
                    <a:pt x="28292" y="238865"/>
                    <a:pt x="28292" y="231052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07D1961-004B-4C43-8640-987BB91D5919}"/>
              </a:ext>
            </a:extLst>
          </p:cNvPr>
          <p:cNvSpPr/>
          <p:nvPr/>
        </p:nvSpPr>
        <p:spPr>
          <a:xfrm>
            <a:off x="7519263" y="1092654"/>
            <a:ext cx="3658600" cy="1015663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120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Отчет о достижении </a:t>
            </a:r>
            <a:r>
              <a:rPr lang="ru-RU" sz="1600" b="1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результатов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предоставления субсидии</a:t>
            </a:r>
          </a:p>
          <a:p>
            <a:pPr defTabSz="457200">
              <a:spcAft>
                <a:spcPts val="1200"/>
              </a:spcAft>
            </a:pPr>
            <a:endParaRPr lang="ru-RU" b="1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7790A71F-92CC-442E-9A55-14487BDF2785}"/>
              </a:ext>
            </a:extLst>
          </p:cNvPr>
          <p:cNvSpPr/>
          <p:nvPr/>
        </p:nvSpPr>
        <p:spPr>
          <a:xfrm>
            <a:off x="7102977" y="1896053"/>
            <a:ext cx="4650061" cy="2123658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lvl="0" defTabSz="457200">
              <a:spcAft>
                <a:spcPts val="1200"/>
              </a:spcAft>
              <a:buFontTx/>
              <a:buChar char="-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сохранение рабочих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мест 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в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течение </a:t>
            </a:r>
            <a:r>
              <a:rPr lang="ru-RU" sz="1600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3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месяцев с даты получения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субсидии;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неосуществление производства и (или) реализации подакцизных товаров до окончания календарного квартала, в котором истекает срок оказания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поддержки (перечисление средств субсидии)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  <a:p>
            <a:pPr marL="285750" lvl="0" indent="-285750" defTabSz="457200">
              <a:spcAft>
                <a:spcPts val="1200"/>
              </a:spcAft>
              <a:buFontTx/>
              <a:buChar char="-"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2752F078-BA5B-4FD5-92E4-E224B4AF30A7}"/>
              </a:ext>
            </a:extLst>
          </p:cNvPr>
          <p:cNvSpPr/>
          <p:nvPr/>
        </p:nvSpPr>
        <p:spPr>
          <a:xfrm>
            <a:off x="7014735" y="3743695"/>
            <a:ext cx="4775552" cy="2631227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7050571" y="1126913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30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8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9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0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1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2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3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4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5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46" name="Группа 45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7071689" y="4150915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47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8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9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0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1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2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3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4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5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56" name="Номер слайда 1"/>
          <p:cNvSpPr txBox="1">
            <a:spLocks/>
          </p:cNvSpPr>
          <p:nvPr/>
        </p:nvSpPr>
        <p:spPr>
          <a:xfrm>
            <a:off x="198406" y="6374922"/>
            <a:ext cx="4917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C173F88-3387-453B-9303-AC0210B95CB8}" type="slidenum">
              <a:rPr lang="ru-RU" sz="2000" smtClean="0">
                <a:latin typeface="Bahnschrift Light Condensed" panose="020B0502040204020203" pitchFamily="34" charset="0"/>
              </a:rPr>
              <a:pPr/>
              <a:t>12</a:t>
            </a:fld>
            <a:endParaRPr lang="ru-RU" sz="2000" dirty="0">
              <a:latin typeface="Bahnschrift Light Condensed" panose="020B0502040204020203" pitchFamily="34" charset="0"/>
            </a:endParaRPr>
          </a:p>
        </p:txBody>
      </p: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>
            <a:off x="731008" y="719760"/>
            <a:ext cx="11460992" cy="3271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7790A71F-92CC-442E-9A55-14487BDF2785}"/>
              </a:ext>
            </a:extLst>
          </p:cNvPr>
          <p:cNvSpPr/>
          <p:nvPr/>
        </p:nvSpPr>
        <p:spPr>
          <a:xfrm>
            <a:off x="7229099" y="4935612"/>
            <a:ext cx="4650061" cy="584775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lvl="0">
              <a:spcAft>
                <a:spcPts val="1200"/>
              </a:spcAft>
              <a:buFontTx/>
              <a:buChar char="-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сохранение рабочих мест  в течение </a:t>
            </a:r>
            <a:r>
              <a:rPr lang="ru-RU" sz="1600" dirty="0">
                <a:solidFill>
                  <a:srgbClr val="C00000"/>
                </a:solidFill>
                <a:latin typeface="Bahnschrift Condensed" panose="020B0502040204020203" pitchFamily="34" charset="0"/>
              </a:rPr>
              <a:t>3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месяцев с даты получения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субсидии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007D1961-004B-4C43-8640-987BB91D5919}"/>
              </a:ext>
            </a:extLst>
          </p:cNvPr>
          <p:cNvSpPr/>
          <p:nvPr/>
        </p:nvSpPr>
        <p:spPr>
          <a:xfrm>
            <a:off x="7554034" y="4070820"/>
            <a:ext cx="4095730" cy="584775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Отчет о </a:t>
            </a:r>
            <a:r>
              <a:rPr lang="ru-RU" sz="16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реализации плана мероприятий по достижению результатов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предоставления субсидии</a:t>
            </a:r>
          </a:p>
        </p:txBody>
      </p:sp>
    </p:spTree>
    <p:extLst>
      <p:ext uri="{BB962C8B-B14F-4D97-AF65-F5344CB8AC3E}">
        <p14:creationId xmlns:p14="http://schemas.microsoft.com/office/powerpoint/2010/main" val="1029505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5E59BDA-885C-EE41-BA2B-9B4E0711ED58}"/>
              </a:ext>
            </a:extLst>
          </p:cNvPr>
          <p:cNvSpPr/>
          <p:nvPr/>
        </p:nvSpPr>
        <p:spPr>
          <a:xfrm>
            <a:off x="1878165" y="945267"/>
            <a:ext cx="4956681" cy="26509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61E133BA-C364-AD4D-BDF4-C6F49F9A6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425" y="202481"/>
            <a:ext cx="10515600" cy="649001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 Condensed" panose="020B050204020402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Отчетность и результаты предоставления поддержки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DA8DFB0-0D3C-1E4E-AA24-22A3449132EF}"/>
              </a:ext>
            </a:extLst>
          </p:cNvPr>
          <p:cNvSpPr/>
          <p:nvPr/>
        </p:nvSpPr>
        <p:spPr>
          <a:xfrm>
            <a:off x="2161530" y="1882496"/>
            <a:ext cx="4655607" cy="2031325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3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. годовая отчетность – в течение </a:t>
            </a:r>
            <a:r>
              <a:rPr lang="ru-RU" dirty="0">
                <a:solidFill>
                  <a:srgbClr val="C00000"/>
                </a:solidFill>
                <a:latin typeface="Bahnschrift Condensed" panose="020B0502040204020203" pitchFamily="34" charset="0"/>
              </a:rPr>
              <a:t>10 календарных дней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по истечении одного года со дня получения субсидии</a:t>
            </a:r>
          </a:p>
          <a:p>
            <a:pPr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</a:t>
            </a:r>
            <a:endParaRPr lang="ru-RU" dirty="0" smtClean="0">
              <a:solidFill>
                <a:srgbClr val="002060"/>
              </a:solidFill>
              <a:latin typeface="Bahnschrift Condensed" panose="020B0502040204020203" pitchFamily="34" charset="0"/>
            </a:endParaRPr>
          </a:p>
          <a:p>
            <a:pPr defTabSz="457200">
              <a:defRPr/>
            </a:pPr>
            <a:endParaRPr lang="ru-RU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  <a:p>
            <a:pPr defTabSz="457200">
              <a:defRPr/>
            </a:pPr>
            <a:endParaRPr lang="ru-RU" dirty="0" smtClean="0">
              <a:solidFill>
                <a:srgbClr val="002060"/>
              </a:solidFill>
              <a:latin typeface="Bahnschrift Condensed" panose="020B0502040204020203" pitchFamily="34" charset="0"/>
            </a:endParaRPr>
          </a:p>
          <a:p>
            <a:pPr defTabSz="457200">
              <a:defRPr/>
            </a:pPr>
            <a:endParaRPr lang="ru-RU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  <a:p>
            <a:pPr defTabSz="457200">
              <a:defRPr/>
            </a:pPr>
            <a:endParaRPr lang="ru-RU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B2B31F94-84C4-7546-9099-7F87665FAF32}"/>
              </a:ext>
            </a:extLst>
          </p:cNvPr>
          <p:cNvGrpSpPr/>
          <p:nvPr/>
        </p:nvGrpSpPr>
        <p:grpSpPr>
          <a:xfrm>
            <a:off x="2161530" y="1129437"/>
            <a:ext cx="629730" cy="605231"/>
            <a:chOff x="982109" y="3382234"/>
            <a:chExt cx="369613" cy="369613"/>
          </a:xfrm>
          <a:solidFill>
            <a:schemeClr val="accent5">
              <a:lumMod val="50000"/>
            </a:schemeClr>
          </a:solidFill>
        </p:grpSpPr>
        <p:sp>
          <p:nvSpPr>
            <p:cNvPr id="14" name="Полилиния 13">
              <a:extLst>
                <a:ext uri="{FF2B5EF4-FFF2-40B4-BE49-F238E27FC236}">
                  <a16:creationId xmlns:a16="http://schemas.microsoft.com/office/drawing/2014/main" id="{BEF15DA0-8376-4041-82DD-395E01C3F54A}"/>
                </a:ext>
              </a:extLst>
            </p:cNvPr>
            <p:cNvSpPr/>
            <p:nvPr/>
          </p:nvSpPr>
          <p:spPr>
            <a:xfrm>
              <a:off x="982109" y="3382234"/>
              <a:ext cx="369613" cy="369613"/>
            </a:xfrm>
            <a:custGeom>
              <a:avLst/>
              <a:gdLst>
                <a:gd name="connsiteX0" fmla="*/ 419666 w 839331"/>
                <a:gd name="connsiteY0" fmla="*/ 0 h 839331"/>
                <a:gd name="connsiteX1" fmla="*/ 0 w 839331"/>
                <a:gd name="connsiteY1" fmla="*/ 419666 h 839331"/>
                <a:gd name="connsiteX2" fmla="*/ 419666 w 839331"/>
                <a:gd name="connsiteY2" fmla="*/ 839332 h 839331"/>
                <a:gd name="connsiteX3" fmla="*/ 839332 w 839331"/>
                <a:gd name="connsiteY3" fmla="*/ 419666 h 839331"/>
                <a:gd name="connsiteX4" fmla="*/ 419666 w 839331"/>
                <a:gd name="connsiteY4" fmla="*/ 0 h 839331"/>
                <a:gd name="connsiteX5" fmla="*/ 419666 w 839331"/>
                <a:gd name="connsiteY5" fmla="*/ 811040 h 839331"/>
                <a:gd name="connsiteX6" fmla="*/ 28292 w 839331"/>
                <a:gd name="connsiteY6" fmla="*/ 419666 h 839331"/>
                <a:gd name="connsiteX7" fmla="*/ 419666 w 839331"/>
                <a:gd name="connsiteY7" fmla="*/ 28292 h 839331"/>
                <a:gd name="connsiteX8" fmla="*/ 811040 w 839331"/>
                <a:gd name="connsiteY8" fmla="*/ 419666 h 839331"/>
                <a:gd name="connsiteX9" fmla="*/ 419666 w 839331"/>
                <a:gd name="connsiteY9" fmla="*/ 811040 h 83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39331" h="839331">
                  <a:moveTo>
                    <a:pt x="419666" y="0"/>
                  </a:moveTo>
                  <a:cubicBezTo>
                    <a:pt x="187891" y="0"/>
                    <a:pt x="0" y="187891"/>
                    <a:pt x="0" y="419666"/>
                  </a:cubicBezTo>
                  <a:cubicBezTo>
                    <a:pt x="0" y="651441"/>
                    <a:pt x="187891" y="839332"/>
                    <a:pt x="419666" y="839332"/>
                  </a:cubicBezTo>
                  <a:cubicBezTo>
                    <a:pt x="651441" y="839332"/>
                    <a:pt x="839332" y="651441"/>
                    <a:pt x="839332" y="419666"/>
                  </a:cubicBezTo>
                  <a:cubicBezTo>
                    <a:pt x="839072" y="187999"/>
                    <a:pt x="651333" y="260"/>
                    <a:pt x="419666" y="0"/>
                  </a:cubicBezTo>
                  <a:close/>
                  <a:moveTo>
                    <a:pt x="419666" y="811040"/>
                  </a:moveTo>
                  <a:cubicBezTo>
                    <a:pt x="203516" y="811040"/>
                    <a:pt x="28292" y="635816"/>
                    <a:pt x="28292" y="419666"/>
                  </a:cubicBezTo>
                  <a:cubicBezTo>
                    <a:pt x="28292" y="203516"/>
                    <a:pt x="203516" y="28292"/>
                    <a:pt x="419666" y="28292"/>
                  </a:cubicBezTo>
                  <a:cubicBezTo>
                    <a:pt x="635816" y="28292"/>
                    <a:pt x="811040" y="203516"/>
                    <a:pt x="811040" y="419666"/>
                  </a:cubicBezTo>
                  <a:cubicBezTo>
                    <a:pt x="810780" y="635708"/>
                    <a:pt x="635708" y="810780"/>
                    <a:pt x="419666" y="81104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15" name="Полилиния 14">
              <a:extLst>
                <a:ext uri="{FF2B5EF4-FFF2-40B4-BE49-F238E27FC236}">
                  <a16:creationId xmlns:a16="http://schemas.microsoft.com/office/drawing/2014/main" id="{F0A2E5A5-E472-E643-ABB4-A3CD3F76BAA7}"/>
                </a:ext>
              </a:extLst>
            </p:cNvPr>
            <p:cNvSpPr/>
            <p:nvPr/>
          </p:nvSpPr>
          <p:spPr>
            <a:xfrm>
              <a:off x="1160687" y="3407152"/>
              <a:ext cx="12459" cy="37377"/>
            </a:xfrm>
            <a:custGeom>
              <a:avLst/>
              <a:gdLst>
                <a:gd name="connsiteX0" fmla="*/ 14146 w 28292"/>
                <a:gd name="connsiteY0" fmla="*/ 0 h 84876"/>
                <a:gd name="connsiteX1" fmla="*/ 0 w 28292"/>
                <a:gd name="connsiteY1" fmla="*/ 14146 h 84876"/>
                <a:gd name="connsiteX2" fmla="*/ 0 w 28292"/>
                <a:gd name="connsiteY2" fmla="*/ 70730 h 84876"/>
                <a:gd name="connsiteX3" fmla="*/ 14146 w 28292"/>
                <a:gd name="connsiteY3" fmla="*/ 84876 h 84876"/>
                <a:gd name="connsiteX4" fmla="*/ 28292 w 28292"/>
                <a:gd name="connsiteY4" fmla="*/ 70730 h 84876"/>
                <a:gd name="connsiteX5" fmla="*/ 28292 w 28292"/>
                <a:gd name="connsiteY5" fmla="*/ 14146 h 84876"/>
                <a:gd name="connsiteX6" fmla="*/ 14146 w 28292"/>
                <a:gd name="connsiteY6" fmla="*/ 0 h 84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84876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70730"/>
                  </a:lnTo>
                  <a:cubicBezTo>
                    <a:pt x="0" y="78543"/>
                    <a:pt x="6333" y="84876"/>
                    <a:pt x="14146" y="84876"/>
                  </a:cubicBezTo>
                  <a:cubicBezTo>
                    <a:pt x="21959" y="84876"/>
                    <a:pt x="28292" y="78543"/>
                    <a:pt x="28292" y="70730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16" name="Полилиния 15">
              <a:extLst>
                <a:ext uri="{FF2B5EF4-FFF2-40B4-BE49-F238E27FC236}">
                  <a16:creationId xmlns:a16="http://schemas.microsoft.com/office/drawing/2014/main" id="{9E94FA8B-41AC-5546-B038-D63437236D17}"/>
                </a:ext>
              </a:extLst>
            </p:cNvPr>
            <p:cNvSpPr/>
            <p:nvPr/>
          </p:nvSpPr>
          <p:spPr>
            <a:xfrm>
              <a:off x="1160687" y="3689552"/>
              <a:ext cx="12459" cy="37377"/>
            </a:xfrm>
            <a:custGeom>
              <a:avLst/>
              <a:gdLst>
                <a:gd name="connsiteX0" fmla="*/ 14146 w 28292"/>
                <a:gd name="connsiteY0" fmla="*/ 0 h 84876"/>
                <a:gd name="connsiteX1" fmla="*/ 0 w 28292"/>
                <a:gd name="connsiteY1" fmla="*/ 14146 h 84876"/>
                <a:gd name="connsiteX2" fmla="*/ 0 w 28292"/>
                <a:gd name="connsiteY2" fmla="*/ 70730 h 84876"/>
                <a:gd name="connsiteX3" fmla="*/ 14146 w 28292"/>
                <a:gd name="connsiteY3" fmla="*/ 84876 h 84876"/>
                <a:gd name="connsiteX4" fmla="*/ 28292 w 28292"/>
                <a:gd name="connsiteY4" fmla="*/ 70730 h 84876"/>
                <a:gd name="connsiteX5" fmla="*/ 28292 w 28292"/>
                <a:gd name="connsiteY5" fmla="*/ 14146 h 84876"/>
                <a:gd name="connsiteX6" fmla="*/ 14146 w 28292"/>
                <a:gd name="connsiteY6" fmla="*/ 0 h 84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84876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70730"/>
                  </a:lnTo>
                  <a:cubicBezTo>
                    <a:pt x="0" y="78543"/>
                    <a:pt x="6333" y="84876"/>
                    <a:pt x="14146" y="84876"/>
                  </a:cubicBezTo>
                  <a:cubicBezTo>
                    <a:pt x="21959" y="84876"/>
                    <a:pt x="28292" y="78543"/>
                    <a:pt x="28292" y="70730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17" name="Полилиния 16">
              <a:extLst>
                <a:ext uri="{FF2B5EF4-FFF2-40B4-BE49-F238E27FC236}">
                  <a16:creationId xmlns:a16="http://schemas.microsoft.com/office/drawing/2014/main" id="{08279A85-5F46-6645-9EA0-C177CC642AE1}"/>
                </a:ext>
              </a:extLst>
            </p:cNvPr>
            <p:cNvSpPr/>
            <p:nvPr/>
          </p:nvSpPr>
          <p:spPr>
            <a:xfrm>
              <a:off x="1289427" y="3560812"/>
              <a:ext cx="37377" cy="12459"/>
            </a:xfrm>
            <a:custGeom>
              <a:avLst/>
              <a:gdLst>
                <a:gd name="connsiteX0" fmla="*/ 70730 w 84876"/>
                <a:gd name="connsiteY0" fmla="*/ 0 h 28292"/>
                <a:gd name="connsiteX1" fmla="*/ 14146 w 84876"/>
                <a:gd name="connsiteY1" fmla="*/ 0 h 28292"/>
                <a:gd name="connsiteX2" fmla="*/ 0 w 84876"/>
                <a:gd name="connsiteY2" fmla="*/ 14146 h 28292"/>
                <a:gd name="connsiteX3" fmla="*/ 14146 w 84876"/>
                <a:gd name="connsiteY3" fmla="*/ 28292 h 28292"/>
                <a:gd name="connsiteX4" fmla="*/ 70730 w 84876"/>
                <a:gd name="connsiteY4" fmla="*/ 28292 h 28292"/>
                <a:gd name="connsiteX5" fmla="*/ 84876 w 84876"/>
                <a:gd name="connsiteY5" fmla="*/ 14146 h 28292"/>
                <a:gd name="connsiteX6" fmla="*/ 70730 w 84876"/>
                <a:gd name="connsiteY6" fmla="*/ 0 h 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876" h="28292">
                  <a:moveTo>
                    <a:pt x="70730" y="0"/>
                  </a:moveTo>
                  <a:lnTo>
                    <a:pt x="14146" y="0"/>
                  </a:lnTo>
                  <a:cubicBezTo>
                    <a:pt x="6333" y="0"/>
                    <a:pt x="0" y="6333"/>
                    <a:pt x="0" y="14146"/>
                  </a:cubicBezTo>
                  <a:cubicBezTo>
                    <a:pt x="0" y="21959"/>
                    <a:pt x="6333" y="28292"/>
                    <a:pt x="14146" y="28292"/>
                  </a:cubicBezTo>
                  <a:lnTo>
                    <a:pt x="70730" y="28292"/>
                  </a:lnTo>
                  <a:cubicBezTo>
                    <a:pt x="78543" y="28292"/>
                    <a:pt x="84876" y="21959"/>
                    <a:pt x="84876" y="14146"/>
                  </a:cubicBezTo>
                  <a:cubicBezTo>
                    <a:pt x="84876" y="6333"/>
                    <a:pt x="78543" y="0"/>
                    <a:pt x="70730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18" name="Полилиния 17">
              <a:extLst>
                <a:ext uri="{FF2B5EF4-FFF2-40B4-BE49-F238E27FC236}">
                  <a16:creationId xmlns:a16="http://schemas.microsoft.com/office/drawing/2014/main" id="{D11C8AF3-14E7-AE43-B5AE-81B03BF638EE}"/>
                </a:ext>
              </a:extLst>
            </p:cNvPr>
            <p:cNvSpPr/>
            <p:nvPr/>
          </p:nvSpPr>
          <p:spPr>
            <a:xfrm>
              <a:off x="1007027" y="3560812"/>
              <a:ext cx="37377" cy="12459"/>
            </a:xfrm>
            <a:custGeom>
              <a:avLst/>
              <a:gdLst>
                <a:gd name="connsiteX0" fmla="*/ 70730 w 84876"/>
                <a:gd name="connsiteY0" fmla="*/ 0 h 28292"/>
                <a:gd name="connsiteX1" fmla="*/ 14146 w 84876"/>
                <a:gd name="connsiteY1" fmla="*/ 0 h 28292"/>
                <a:gd name="connsiteX2" fmla="*/ 0 w 84876"/>
                <a:gd name="connsiteY2" fmla="*/ 14146 h 28292"/>
                <a:gd name="connsiteX3" fmla="*/ 14146 w 84876"/>
                <a:gd name="connsiteY3" fmla="*/ 28292 h 28292"/>
                <a:gd name="connsiteX4" fmla="*/ 70730 w 84876"/>
                <a:gd name="connsiteY4" fmla="*/ 28292 h 28292"/>
                <a:gd name="connsiteX5" fmla="*/ 84876 w 84876"/>
                <a:gd name="connsiteY5" fmla="*/ 14146 h 28292"/>
                <a:gd name="connsiteX6" fmla="*/ 70730 w 84876"/>
                <a:gd name="connsiteY6" fmla="*/ 0 h 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876" h="28292">
                  <a:moveTo>
                    <a:pt x="70730" y="0"/>
                  </a:moveTo>
                  <a:lnTo>
                    <a:pt x="14146" y="0"/>
                  </a:lnTo>
                  <a:cubicBezTo>
                    <a:pt x="6333" y="0"/>
                    <a:pt x="0" y="6333"/>
                    <a:pt x="0" y="14146"/>
                  </a:cubicBezTo>
                  <a:cubicBezTo>
                    <a:pt x="0" y="21959"/>
                    <a:pt x="6333" y="28292"/>
                    <a:pt x="14146" y="28292"/>
                  </a:cubicBezTo>
                  <a:lnTo>
                    <a:pt x="70730" y="28292"/>
                  </a:lnTo>
                  <a:cubicBezTo>
                    <a:pt x="78543" y="28292"/>
                    <a:pt x="84876" y="21959"/>
                    <a:pt x="84876" y="14146"/>
                  </a:cubicBezTo>
                  <a:cubicBezTo>
                    <a:pt x="84876" y="6333"/>
                    <a:pt x="78543" y="0"/>
                    <a:pt x="70730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19" name="Полилиния 18">
              <a:extLst>
                <a:ext uri="{FF2B5EF4-FFF2-40B4-BE49-F238E27FC236}">
                  <a16:creationId xmlns:a16="http://schemas.microsoft.com/office/drawing/2014/main" id="{C6C5B1AB-FEDE-5D40-98CC-AE9263282E37}"/>
                </a:ext>
              </a:extLst>
            </p:cNvPr>
            <p:cNvSpPr/>
            <p:nvPr/>
          </p:nvSpPr>
          <p:spPr>
            <a:xfrm>
              <a:off x="1160687" y="3469446"/>
              <a:ext cx="12459" cy="107977"/>
            </a:xfrm>
            <a:custGeom>
              <a:avLst/>
              <a:gdLst>
                <a:gd name="connsiteX0" fmla="*/ 14146 w 28292"/>
                <a:gd name="connsiteY0" fmla="*/ 0 h 245198"/>
                <a:gd name="connsiteX1" fmla="*/ 0 w 28292"/>
                <a:gd name="connsiteY1" fmla="*/ 14146 h 245198"/>
                <a:gd name="connsiteX2" fmla="*/ 0 w 28292"/>
                <a:gd name="connsiteY2" fmla="*/ 231052 h 245198"/>
                <a:gd name="connsiteX3" fmla="*/ 14146 w 28292"/>
                <a:gd name="connsiteY3" fmla="*/ 245198 h 245198"/>
                <a:gd name="connsiteX4" fmla="*/ 28292 w 28292"/>
                <a:gd name="connsiteY4" fmla="*/ 231052 h 245198"/>
                <a:gd name="connsiteX5" fmla="*/ 28292 w 28292"/>
                <a:gd name="connsiteY5" fmla="*/ 14146 h 245198"/>
                <a:gd name="connsiteX6" fmla="*/ 14146 w 28292"/>
                <a:gd name="connsiteY6" fmla="*/ 0 h 245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245198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231052"/>
                  </a:lnTo>
                  <a:cubicBezTo>
                    <a:pt x="0" y="238865"/>
                    <a:pt x="6333" y="245198"/>
                    <a:pt x="14146" y="245198"/>
                  </a:cubicBezTo>
                  <a:cubicBezTo>
                    <a:pt x="21959" y="245198"/>
                    <a:pt x="28292" y="238865"/>
                    <a:pt x="28292" y="231052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</p:grpSp>
      <p:sp>
        <p:nvSpPr>
          <p:cNvPr id="56" name="Номер слайда 1"/>
          <p:cNvSpPr txBox="1">
            <a:spLocks/>
          </p:cNvSpPr>
          <p:nvPr/>
        </p:nvSpPr>
        <p:spPr>
          <a:xfrm>
            <a:off x="198406" y="6374922"/>
            <a:ext cx="4917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C173F88-3387-453B-9303-AC0210B95CB8}" type="slidenum">
              <a:rPr lang="ru-RU" sz="2000" smtClean="0">
                <a:latin typeface="Bahnschrift Light Condensed" panose="020B0502040204020203" pitchFamily="34" charset="0"/>
              </a:rPr>
              <a:pPr/>
              <a:t>13</a:t>
            </a:fld>
            <a:endParaRPr lang="ru-RU" sz="2000" dirty="0">
              <a:latin typeface="Bahnschrift Light Condensed" panose="020B0502040204020203" pitchFamily="34" charset="0"/>
            </a:endParaRPr>
          </a:p>
        </p:txBody>
      </p: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>
            <a:off x="731008" y="719760"/>
            <a:ext cx="11460992" cy="3271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2752F078-BA5B-4FD5-92E4-E224B4AF30A7}"/>
              </a:ext>
            </a:extLst>
          </p:cNvPr>
          <p:cNvSpPr/>
          <p:nvPr/>
        </p:nvSpPr>
        <p:spPr>
          <a:xfrm>
            <a:off x="7006587" y="965025"/>
            <a:ext cx="4775552" cy="2631227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007D1961-004B-4C43-8640-987BB91D5919}"/>
              </a:ext>
            </a:extLst>
          </p:cNvPr>
          <p:cNvSpPr/>
          <p:nvPr/>
        </p:nvSpPr>
        <p:spPr>
          <a:xfrm>
            <a:off x="7590425" y="1093498"/>
            <a:ext cx="3658600" cy="338554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1200"/>
              </a:spcAf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Отчет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об исполнении </a:t>
            </a:r>
            <a:r>
              <a:rPr lang="ru-RU" sz="16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обязательств</a:t>
            </a:r>
          </a:p>
        </p:txBody>
      </p:sp>
      <p:grpSp>
        <p:nvGrpSpPr>
          <p:cNvPr id="33" name="Группа 32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7118211" y="1090778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34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5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6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7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6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7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8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9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0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7790A71F-92CC-442E-9A55-14487BDF2785}"/>
              </a:ext>
            </a:extLst>
          </p:cNvPr>
          <p:cNvSpPr/>
          <p:nvPr/>
        </p:nvSpPr>
        <p:spPr>
          <a:xfrm>
            <a:off x="7139140" y="1550810"/>
            <a:ext cx="4650061" cy="2062103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lvl="0" defTabSz="457200">
              <a:spcAft>
                <a:spcPts val="1200"/>
              </a:spcAf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- информация о показателях работы;</a:t>
            </a:r>
          </a:p>
          <a:p>
            <a:pPr lvl="0" defTabSz="457200">
              <a:spcAft>
                <a:spcPts val="1200"/>
              </a:spcAf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-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осуществление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деятельности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(наличие в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РСМП) </a:t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в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течение </a:t>
            </a:r>
            <a:r>
              <a:rPr lang="ru-RU" sz="1600" dirty="0">
                <a:solidFill>
                  <a:srgbClr val="C00000"/>
                </a:solidFill>
                <a:latin typeface="Bahnschrift Condensed" panose="020B0502040204020203" pitchFamily="34" charset="0"/>
              </a:rPr>
              <a:t>12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месяцев с даты получения субсидии;</a:t>
            </a:r>
          </a:p>
          <a:p>
            <a:pPr lvl="0" defTabSz="457200">
              <a:spcAft>
                <a:spcPts val="1200"/>
              </a:spcAft>
              <a:buFontTx/>
              <a:buChar char="-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сохранение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или увеличение количества рабочих мест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в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течение </a:t>
            </a:r>
            <a:r>
              <a:rPr lang="ru-RU" sz="1600" dirty="0">
                <a:solidFill>
                  <a:srgbClr val="C00000"/>
                </a:solidFill>
                <a:latin typeface="Bahnschrift Condensed" panose="020B0502040204020203" pitchFamily="34" charset="0"/>
              </a:rPr>
              <a:t>12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месяцев с даты получения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субсидии</a:t>
            </a:r>
          </a:p>
          <a:p>
            <a:pPr marL="285750" lvl="0" indent="-285750" defTabSz="457200">
              <a:spcAft>
                <a:spcPts val="1200"/>
              </a:spcAft>
              <a:buFontTx/>
              <a:buChar char="-"/>
            </a:pPr>
            <a:endParaRPr lang="ru-RU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007D1961-004B-4C43-8640-987BB91D5919}"/>
              </a:ext>
            </a:extLst>
          </p:cNvPr>
          <p:cNvSpPr/>
          <p:nvPr/>
        </p:nvSpPr>
        <p:spPr>
          <a:xfrm>
            <a:off x="2685124" y="4932585"/>
            <a:ext cx="9384956" cy="400110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1200"/>
              </a:spcAft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В случае нарушения сроков представления отчетности субсидия подлежит </a:t>
            </a:r>
            <a:r>
              <a:rPr lang="ru-RU" sz="2000" b="1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возврату в полном объеме</a:t>
            </a:r>
            <a:endParaRPr lang="ru-RU" sz="2000" b="1" dirty="0">
              <a:solidFill>
                <a:srgbClr val="C0000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007D1961-004B-4C43-8640-987BB91D5919}"/>
              </a:ext>
            </a:extLst>
          </p:cNvPr>
          <p:cNvSpPr/>
          <p:nvPr/>
        </p:nvSpPr>
        <p:spPr>
          <a:xfrm>
            <a:off x="2685125" y="4072694"/>
            <a:ext cx="7816923" cy="400110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1200"/>
              </a:spcAft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Отчеты представляются на электронную почту Администратора</a:t>
            </a:r>
            <a:endParaRPr lang="ru-RU" sz="2000" b="1" dirty="0">
              <a:solidFill>
                <a:srgbClr val="C00000"/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315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755552" y="1643896"/>
            <a:ext cx="75152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200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           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        </a:t>
            </a:r>
            <a:endParaRPr lang="ru-RU" sz="2200" b="1" dirty="0">
              <a:solidFill>
                <a:srgbClr val="002060"/>
              </a:solidFill>
            </a:endParaRPr>
          </a:p>
          <a:p>
            <a:pPr algn="ctr"/>
            <a:endParaRPr lang="ru-RU" sz="22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7325" y="143762"/>
            <a:ext cx="107198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Bahnschrift Condensed" panose="020B050204020402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Отдел аналитики и поддержки предпринимательства</a:t>
            </a:r>
            <a:endParaRPr lang="ru-RU" sz="3200" dirty="0">
              <a:solidFill>
                <a:srgbClr val="C00000"/>
              </a:solidFill>
              <a:latin typeface="Bahnschrift Condensed" panose="020B0502040204020203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752F078-BA5B-4FD5-92E4-E224B4AF30A7}"/>
              </a:ext>
            </a:extLst>
          </p:cNvPr>
          <p:cNvSpPr/>
          <p:nvPr/>
        </p:nvSpPr>
        <p:spPr>
          <a:xfrm>
            <a:off x="2006278" y="2982006"/>
            <a:ext cx="4070672" cy="1647624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 dirty="0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20" name="Picture 4" descr="http://qrcoder.ru/code/?http%3A%2F%2Finvest.admsurgut.ru%2Fpages%2Ffinansovaia-podderzhka-feb2018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862" y="3056543"/>
            <a:ext cx="1498548" cy="1498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12405BB2-35BA-4F03-A6C5-76F428EBB985}"/>
              </a:ext>
            </a:extLst>
          </p:cNvPr>
          <p:cNvSpPr/>
          <p:nvPr/>
        </p:nvSpPr>
        <p:spPr>
          <a:xfrm>
            <a:off x="3785994" y="3376726"/>
            <a:ext cx="1637859" cy="707886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1200"/>
              </a:spcAft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Инвестиционный портал города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2752F078-BA5B-4FD5-92E4-E224B4AF30A7}"/>
              </a:ext>
            </a:extLst>
          </p:cNvPr>
          <p:cNvSpPr/>
          <p:nvPr/>
        </p:nvSpPr>
        <p:spPr>
          <a:xfrm>
            <a:off x="7653861" y="2982004"/>
            <a:ext cx="4033314" cy="1647626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 dirty="0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23" name="Picture 2" descr="http://qrcoder.ru/code/?https%3A%2F%2Fadmsurgut.ru%2Frubric%2F19068%2FOtdel-razvitiya-predprinimatelstva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231" y="3125986"/>
            <a:ext cx="1468566" cy="1468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12405BB2-35BA-4F03-A6C5-76F428EBB985}"/>
              </a:ext>
            </a:extLst>
          </p:cNvPr>
          <p:cNvSpPr/>
          <p:nvPr/>
        </p:nvSpPr>
        <p:spPr>
          <a:xfrm>
            <a:off x="9530551" y="3451874"/>
            <a:ext cx="2156624" cy="707886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1200"/>
              </a:spcAft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Официальный портал Администрации города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2752F078-BA5B-4FD5-92E4-E224B4AF30A7}"/>
              </a:ext>
            </a:extLst>
          </p:cNvPr>
          <p:cNvSpPr/>
          <p:nvPr/>
        </p:nvSpPr>
        <p:spPr>
          <a:xfrm>
            <a:off x="4820801" y="4921298"/>
            <a:ext cx="4340458" cy="1647624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12405BB2-35BA-4F03-A6C5-76F428EBB985}"/>
              </a:ext>
            </a:extLst>
          </p:cNvPr>
          <p:cNvSpPr/>
          <p:nvPr/>
        </p:nvSpPr>
        <p:spPr>
          <a:xfrm>
            <a:off x="6591646" y="5377929"/>
            <a:ext cx="2210573" cy="707886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1200"/>
              </a:spcAft>
            </a:pP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Telegram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-канал «Инвестируй в Сургут»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pic>
        <p:nvPicPr>
          <p:cNvPr id="27" name="image-16-03-22-01-04-1.jpeg" descr="image-16-03-22-01-04-1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904531" y="4946854"/>
            <a:ext cx="1539518" cy="1570035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2752F078-BA5B-4FD5-92E4-E224B4AF30A7}"/>
              </a:ext>
            </a:extLst>
          </p:cNvPr>
          <p:cNvSpPr/>
          <p:nvPr/>
        </p:nvSpPr>
        <p:spPr>
          <a:xfrm>
            <a:off x="4823176" y="1010395"/>
            <a:ext cx="4338083" cy="1570573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 dirty="0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4" name="Graphic 952">
            <a:extLst>
              <a:ext uri="{FF2B5EF4-FFF2-40B4-BE49-F238E27FC236}">
                <a16:creationId xmlns:a16="http://schemas.microsoft.com/office/drawing/2014/main" id="{2B834729-F3C7-4E32-9F0A-08DF7F0E77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5149163" y="1098878"/>
            <a:ext cx="408817" cy="408817"/>
          </a:xfrm>
          <a:prstGeom prst="rect">
            <a:avLst/>
          </a:prstGeom>
        </p:spPr>
      </p:pic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2405BB2-35BA-4F03-A6C5-76F428EBB985}"/>
              </a:ext>
            </a:extLst>
          </p:cNvPr>
          <p:cNvSpPr/>
          <p:nvPr/>
        </p:nvSpPr>
        <p:spPr>
          <a:xfrm>
            <a:off x="6387383" y="1119631"/>
            <a:ext cx="2596533" cy="400110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1200"/>
              </a:spcAft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г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. Сургут, ул. Энгельса, д. 8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pic>
        <p:nvPicPr>
          <p:cNvPr id="16" name="Graphic 6">
            <a:extLst>
              <a:ext uri="{FF2B5EF4-FFF2-40B4-BE49-F238E27FC236}">
                <a16:creationId xmlns:a16="http://schemas.microsoft.com/office/drawing/2014/main" id="{25740D0F-43CC-4741-804E-632E0DEFE8B3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="" xmlns:asvg="http://schemas.microsoft.com/office/drawing/2016/SVG/main" r:embed="rId131"/>
              </a:ext>
            </a:extLst>
          </a:blip>
          <a:stretch>
            <a:fillRect/>
          </a:stretch>
        </p:blipFill>
        <p:spPr>
          <a:xfrm>
            <a:off x="5221898" y="2041939"/>
            <a:ext cx="386211" cy="386211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2405BB2-35BA-4F03-A6C5-76F428EBB985}"/>
              </a:ext>
            </a:extLst>
          </p:cNvPr>
          <p:cNvSpPr/>
          <p:nvPr/>
        </p:nvSpPr>
        <p:spPr>
          <a:xfrm>
            <a:off x="6387383" y="2034990"/>
            <a:ext cx="2821053" cy="400110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52-21-12, 52-21-22, 52-22-28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8" name="Номер слайда 1"/>
          <p:cNvSpPr txBox="1">
            <a:spLocks/>
          </p:cNvSpPr>
          <p:nvPr/>
        </p:nvSpPr>
        <p:spPr>
          <a:xfrm>
            <a:off x="198406" y="6374922"/>
            <a:ext cx="4917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C173F88-3387-453B-9303-AC0210B95CB8}" type="slidenum">
              <a:rPr lang="ru-RU" sz="2000" smtClean="0">
                <a:latin typeface="Bahnschrift Light Condensed" panose="020B0502040204020203" pitchFamily="34" charset="0"/>
              </a:rPr>
              <a:pPr/>
              <a:t>14</a:t>
            </a:fld>
            <a:endParaRPr lang="ru-RU" sz="2000" dirty="0">
              <a:latin typeface="Bahnschrift Light Condensed" panose="020B0502040204020203" pitchFamily="34" charset="0"/>
            </a:endParaRPr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>
            <a:off x="731008" y="719760"/>
            <a:ext cx="11460992" cy="877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90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8407" y="402659"/>
            <a:ext cx="1164740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Постановление 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Администрации города </a:t>
            </a:r>
            <a:r>
              <a:rPr lang="ru-RU" sz="2800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от </a:t>
            </a:r>
            <a:r>
              <a:rPr lang="ru-RU" sz="2800" dirty="0">
                <a:solidFill>
                  <a:srgbClr val="C00000"/>
                </a:solidFill>
                <a:latin typeface="Bahnschrift Condensed" panose="020B0502040204020203" pitchFamily="34" charset="0"/>
              </a:rPr>
              <a:t>15.06.2018 № 4437 </a:t>
            </a:r>
          </a:p>
          <a:p>
            <a:pPr lvl="0" algn="ctr"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«Об утверждении 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порядков 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предоставления субсидий субъектам малого </a:t>
            </a:r>
            <a:endParaRPr lang="ru-RU" sz="2800" dirty="0" smtClean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  <a:p>
            <a:pPr lvl="0" algn="ctr">
              <a:defRPr/>
            </a:pP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и 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среднего предпринимательства в целях возмещения затрат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»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  <a:p>
            <a:pPr marL="1698625" lvl="0" algn="ctr">
              <a:defRPr/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  <a:p>
            <a:pPr marL="1698625" lvl="0" algn="ctr">
              <a:defRPr/>
            </a:pPr>
            <a:r>
              <a:rPr lang="ru-RU" sz="2400" u="sng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Социально значимые </a:t>
            </a:r>
            <a:r>
              <a:rPr lang="ru-RU" sz="2400" u="sng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(</a:t>
            </a:r>
            <a:r>
              <a:rPr lang="ru-RU" sz="2400" u="sng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приоритетные) виды деятельности:</a:t>
            </a:r>
          </a:p>
          <a:p>
            <a:pPr marL="1698625" lvl="0" algn="ctr">
              <a:defRPr/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  <a:p>
            <a:pPr marL="638175" indent="-457200">
              <a:buAutoNum type="arabicPeriod"/>
              <a:defRPr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Виды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деятельности из утвержденного перечня в качестве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основного</a:t>
            </a:r>
          </a:p>
          <a:p>
            <a:pPr marL="638175" indent="-457200">
              <a:buAutoNum type="arabicPeriod"/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  <a:p>
            <a:pPr marL="638175" indent="-457200">
              <a:buAutoNum type="arabicPeriod"/>
              <a:defRPr/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  <a:p>
            <a:pPr marL="638175" indent="-457200">
              <a:buAutoNum type="arabicPeriod"/>
              <a:defRPr/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  <a:p>
            <a:pPr marL="638175" indent="-457200">
              <a:buAutoNum type="arabicPeriod"/>
              <a:defRPr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При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наличии статуса «социальное предприятие» в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се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виды экономической деятельности в соответствии с ОКВЭД, за исключением видов экономической деятельности, предусматривающих производство и (или) реализацию подакцизных товаров, а также добычу и (или) реализацию полезных ископаемых (за исключением общераспространенных полезных ископаемых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)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  <a:p>
            <a:pPr lvl="0">
              <a:defRPr/>
            </a:pPr>
            <a:endParaRPr lang="ru-RU" altLang="ru-RU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 descr="http://qrcoder.ru/code/?http%3A%2F%2Finvest.admsurgut.ru%2Fpages%2FSocialno-znachimye-prioritetnye-vidy-deyatelnosti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9697" y="2678337"/>
            <a:ext cx="1624581" cy="1624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98406" y="6374922"/>
            <a:ext cx="311989" cy="365125"/>
          </a:xfrm>
        </p:spPr>
        <p:txBody>
          <a:bodyPr/>
          <a:lstStyle/>
          <a:p>
            <a:fld id="{CC173F88-3387-453B-9303-AC0210B95CB8}" type="slidenum">
              <a:rPr lang="ru-RU" sz="2000" smtClean="0">
                <a:latin typeface="Bahnschrift Light Condensed" panose="020B0502040204020203" pitchFamily="34" charset="0"/>
              </a:rPr>
              <a:pPr/>
              <a:t>2</a:t>
            </a:fld>
            <a:endParaRPr lang="ru-RU" sz="2000" dirty="0"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97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Заголовок 43">
            <a:extLst>
              <a:ext uri="{FF2B5EF4-FFF2-40B4-BE49-F238E27FC236}">
                <a16:creationId xmlns:a16="http://schemas.microsoft.com/office/drawing/2014/main" id="{C70F21D1-C1CD-41FE-86EF-C90BBA363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483" y="117052"/>
            <a:ext cx="6002547" cy="66079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Bahnschrift Condensed" panose="020B050204020402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Категории и критерии участников отбора</a:t>
            </a:r>
            <a:endParaRPr lang="ru-RU" sz="3200" dirty="0">
              <a:latin typeface="Bahnschrift Condensed" panose="020B0502040204020203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29402AFA-3918-4425-90CF-91486E2A4960}"/>
              </a:ext>
            </a:extLst>
          </p:cNvPr>
          <p:cNvCxnSpPr>
            <a:cxnSpLocks/>
          </p:cNvCxnSpPr>
          <p:nvPr/>
        </p:nvCxnSpPr>
        <p:spPr>
          <a:xfrm>
            <a:off x="7282531" y="1236932"/>
            <a:ext cx="0" cy="52197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 flipV="1">
            <a:off x="2665562" y="3785798"/>
            <a:ext cx="9230265" cy="6098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14425F2F-64B6-4E78-914F-38E8E37F1C78}"/>
              </a:ext>
            </a:extLst>
          </p:cNvPr>
          <p:cNvSpPr/>
          <p:nvPr/>
        </p:nvSpPr>
        <p:spPr>
          <a:xfrm>
            <a:off x="2951047" y="2056639"/>
            <a:ext cx="1849554" cy="1169551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54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Субъект МСП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54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сведения в Реестре 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54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субъектов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МСП ФНС</a:t>
            </a: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FB00D60B-6E8B-4390-B2E5-2246499B5849}"/>
              </a:ext>
            </a:extLst>
          </p:cNvPr>
          <p:cNvSpPr/>
          <p:nvPr/>
        </p:nvSpPr>
        <p:spPr>
          <a:xfrm>
            <a:off x="2960831" y="4569078"/>
            <a:ext cx="3974781" cy="1400383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Деятельность на территории города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54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</a:t>
            </a:r>
            <a:r>
              <a:rPr kumimoji="0" lang="ru-RU" sz="200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Bahnschrift Condensed" panose="020B0502040204020203" pitchFamily="34" charset="0"/>
              </a:rPr>
              <a:t>остановка на налоговый учет в городе Сургуте либо наличие помещения для осуществления СЗВД</a:t>
            </a:r>
            <a:endParaRPr kumimoji="0" lang="ru-RU" sz="200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Bahnschrift Condensed" panose="020B0502040204020203" pitchFamily="34" charset="0"/>
            </a:endParaRP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0468EEEE-2635-4C30-8CAD-311B42B7B399}"/>
              </a:ext>
            </a:extLst>
          </p:cNvPr>
          <p:cNvSpPr/>
          <p:nvPr/>
        </p:nvSpPr>
        <p:spPr>
          <a:xfrm>
            <a:off x="7799984" y="2062385"/>
            <a:ext cx="2855676" cy="707886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sz="2000" b="1" u="sng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Постановка на налоговый учет в ХМАО-Югре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2F0E13FB-9FFF-4033-9D5D-336B00EEB219}"/>
              </a:ext>
            </a:extLst>
          </p:cNvPr>
          <p:cNvSpPr/>
          <p:nvPr/>
        </p:nvSpPr>
        <p:spPr>
          <a:xfrm>
            <a:off x="7816504" y="4625290"/>
            <a:ext cx="3460173" cy="1092607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Приоритетный ВД – </a:t>
            </a:r>
            <a:r>
              <a:rPr lang="ru-RU" sz="2000" b="1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основной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,</a:t>
            </a:r>
          </a:p>
          <a:p>
            <a:pPr defTabSz="457200">
              <a:spcAft>
                <a:spcPts val="554"/>
              </a:spcAft>
              <a:defRPr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а также наличие лицензии,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если ВД подлежит лицензированию</a:t>
            </a:r>
          </a:p>
        </p:txBody>
      </p:sp>
      <p:sp>
        <p:nvSpPr>
          <p:cNvPr id="52" name="Полилиния 57">
            <a:extLst>
              <a:ext uri="{FF2B5EF4-FFF2-40B4-BE49-F238E27FC236}">
                <a16:creationId xmlns:a16="http://schemas.microsoft.com/office/drawing/2014/main" id="{47A9120A-D84E-4D0E-B7B1-AE0A253819CD}"/>
              </a:ext>
            </a:extLst>
          </p:cNvPr>
          <p:cNvSpPr/>
          <p:nvPr/>
        </p:nvSpPr>
        <p:spPr>
          <a:xfrm>
            <a:off x="973559" y="1839510"/>
            <a:ext cx="12101" cy="36305"/>
          </a:xfrm>
          <a:custGeom>
            <a:avLst/>
            <a:gdLst>
              <a:gd name="connsiteX0" fmla="*/ 14146 w 28292"/>
              <a:gd name="connsiteY0" fmla="*/ 0 h 84876"/>
              <a:gd name="connsiteX1" fmla="*/ 0 w 28292"/>
              <a:gd name="connsiteY1" fmla="*/ 14146 h 84876"/>
              <a:gd name="connsiteX2" fmla="*/ 0 w 28292"/>
              <a:gd name="connsiteY2" fmla="*/ 70730 h 84876"/>
              <a:gd name="connsiteX3" fmla="*/ 14146 w 28292"/>
              <a:gd name="connsiteY3" fmla="*/ 84876 h 84876"/>
              <a:gd name="connsiteX4" fmla="*/ 28292 w 28292"/>
              <a:gd name="connsiteY4" fmla="*/ 70730 h 84876"/>
              <a:gd name="connsiteX5" fmla="*/ 28292 w 28292"/>
              <a:gd name="connsiteY5" fmla="*/ 14146 h 84876"/>
              <a:gd name="connsiteX6" fmla="*/ 14146 w 28292"/>
              <a:gd name="connsiteY6" fmla="*/ 0 h 84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292" h="84876">
                <a:moveTo>
                  <a:pt x="14146" y="0"/>
                </a:moveTo>
                <a:cubicBezTo>
                  <a:pt x="6333" y="0"/>
                  <a:pt x="0" y="6333"/>
                  <a:pt x="0" y="14146"/>
                </a:cubicBezTo>
                <a:lnTo>
                  <a:pt x="0" y="70730"/>
                </a:lnTo>
                <a:cubicBezTo>
                  <a:pt x="0" y="78543"/>
                  <a:pt x="6333" y="84876"/>
                  <a:pt x="14146" y="84876"/>
                </a:cubicBezTo>
                <a:cubicBezTo>
                  <a:pt x="21959" y="84876"/>
                  <a:pt x="28292" y="78543"/>
                  <a:pt x="28292" y="70730"/>
                </a:cubicBezTo>
                <a:lnTo>
                  <a:pt x="28292" y="14146"/>
                </a:lnTo>
                <a:cubicBezTo>
                  <a:pt x="28292" y="6333"/>
                  <a:pt x="21959" y="0"/>
                  <a:pt x="14146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53" name="Полилиния 58">
            <a:extLst>
              <a:ext uri="{FF2B5EF4-FFF2-40B4-BE49-F238E27FC236}">
                <a16:creationId xmlns:a16="http://schemas.microsoft.com/office/drawing/2014/main" id="{0E8E15F5-DE48-491A-B683-1BB6F20D72BF}"/>
              </a:ext>
            </a:extLst>
          </p:cNvPr>
          <p:cNvSpPr/>
          <p:nvPr/>
        </p:nvSpPr>
        <p:spPr>
          <a:xfrm>
            <a:off x="973559" y="2113815"/>
            <a:ext cx="12101" cy="36305"/>
          </a:xfrm>
          <a:custGeom>
            <a:avLst/>
            <a:gdLst>
              <a:gd name="connsiteX0" fmla="*/ 14146 w 28292"/>
              <a:gd name="connsiteY0" fmla="*/ 0 h 84876"/>
              <a:gd name="connsiteX1" fmla="*/ 0 w 28292"/>
              <a:gd name="connsiteY1" fmla="*/ 14146 h 84876"/>
              <a:gd name="connsiteX2" fmla="*/ 0 w 28292"/>
              <a:gd name="connsiteY2" fmla="*/ 70730 h 84876"/>
              <a:gd name="connsiteX3" fmla="*/ 14146 w 28292"/>
              <a:gd name="connsiteY3" fmla="*/ 84876 h 84876"/>
              <a:gd name="connsiteX4" fmla="*/ 28292 w 28292"/>
              <a:gd name="connsiteY4" fmla="*/ 70730 h 84876"/>
              <a:gd name="connsiteX5" fmla="*/ 28292 w 28292"/>
              <a:gd name="connsiteY5" fmla="*/ 14146 h 84876"/>
              <a:gd name="connsiteX6" fmla="*/ 14146 w 28292"/>
              <a:gd name="connsiteY6" fmla="*/ 0 h 84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292" h="84876">
                <a:moveTo>
                  <a:pt x="14146" y="0"/>
                </a:moveTo>
                <a:cubicBezTo>
                  <a:pt x="6333" y="0"/>
                  <a:pt x="0" y="6333"/>
                  <a:pt x="0" y="14146"/>
                </a:cubicBezTo>
                <a:lnTo>
                  <a:pt x="0" y="70730"/>
                </a:lnTo>
                <a:cubicBezTo>
                  <a:pt x="0" y="78543"/>
                  <a:pt x="6333" y="84876"/>
                  <a:pt x="14146" y="84876"/>
                </a:cubicBezTo>
                <a:cubicBezTo>
                  <a:pt x="21959" y="84876"/>
                  <a:pt x="28292" y="78543"/>
                  <a:pt x="28292" y="70730"/>
                </a:cubicBezTo>
                <a:lnTo>
                  <a:pt x="28292" y="14146"/>
                </a:lnTo>
                <a:cubicBezTo>
                  <a:pt x="28292" y="6333"/>
                  <a:pt x="21959" y="0"/>
                  <a:pt x="14146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54" name="Полилиния 59">
            <a:extLst>
              <a:ext uri="{FF2B5EF4-FFF2-40B4-BE49-F238E27FC236}">
                <a16:creationId xmlns:a16="http://schemas.microsoft.com/office/drawing/2014/main" id="{43AC50A8-D622-4D29-96C5-6A74CCBCF410}"/>
              </a:ext>
            </a:extLst>
          </p:cNvPr>
          <p:cNvSpPr/>
          <p:nvPr/>
        </p:nvSpPr>
        <p:spPr>
          <a:xfrm>
            <a:off x="1098609" y="1988765"/>
            <a:ext cx="36305" cy="12101"/>
          </a:xfrm>
          <a:custGeom>
            <a:avLst/>
            <a:gdLst>
              <a:gd name="connsiteX0" fmla="*/ 70730 w 84876"/>
              <a:gd name="connsiteY0" fmla="*/ 0 h 28292"/>
              <a:gd name="connsiteX1" fmla="*/ 14146 w 84876"/>
              <a:gd name="connsiteY1" fmla="*/ 0 h 28292"/>
              <a:gd name="connsiteX2" fmla="*/ 0 w 84876"/>
              <a:gd name="connsiteY2" fmla="*/ 14146 h 28292"/>
              <a:gd name="connsiteX3" fmla="*/ 14146 w 84876"/>
              <a:gd name="connsiteY3" fmla="*/ 28292 h 28292"/>
              <a:gd name="connsiteX4" fmla="*/ 70730 w 84876"/>
              <a:gd name="connsiteY4" fmla="*/ 28292 h 28292"/>
              <a:gd name="connsiteX5" fmla="*/ 84876 w 84876"/>
              <a:gd name="connsiteY5" fmla="*/ 14146 h 28292"/>
              <a:gd name="connsiteX6" fmla="*/ 70730 w 84876"/>
              <a:gd name="connsiteY6" fmla="*/ 0 h 28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876" h="28292">
                <a:moveTo>
                  <a:pt x="70730" y="0"/>
                </a:moveTo>
                <a:lnTo>
                  <a:pt x="14146" y="0"/>
                </a:lnTo>
                <a:cubicBezTo>
                  <a:pt x="6333" y="0"/>
                  <a:pt x="0" y="6333"/>
                  <a:pt x="0" y="14146"/>
                </a:cubicBezTo>
                <a:cubicBezTo>
                  <a:pt x="0" y="21959"/>
                  <a:pt x="6333" y="28292"/>
                  <a:pt x="14146" y="28292"/>
                </a:cubicBezTo>
                <a:lnTo>
                  <a:pt x="70730" y="28292"/>
                </a:lnTo>
                <a:cubicBezTo>
                  <a:pt x="78543" y="28292"/>
                  <a:pt x="84876" y="21959"/>
                  <a:pt x="84876" y="14146"/>
                </a:cubicBezTo>
                <a:cubicBezTo>
                  <a:pt x="84876" y="6333"/>
                  <a:pt x="78543" y="0"/>
                  <a:pt x="70730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55" name="Полилиния 60">
            <a:extLst>
              <a:ext uri="{FF2B5EF4-FFF2-40B4-BE49-F238E27FC236}">
                <a16:creationId xmlns:a16="http://schemas.microsoft.com/office/drawing/2014/main" id="{EFD6FC68-17C2-4DAB-B759-7940D9BC3343}"/>
              </a:ext>
            </a:extLst>
          </p:cNvPr>
          <p:cNvSpPr/>
          <p:nvPr/>
        </p:nvSpPr>
        <p:spPr>
          <a:xfrm>
            <a:off x="824304" y="1988765"/>
            <a:ext cx="36305" cy="12101"/>
          </a:xfrm>
          <a:custGeom>
            <a:avLst/>
            <a:gdLst>
              <a:gd name="connsiteX0" fmla="*/ 70730 w 84876"/>
              <a:gd name="connsiteY0" fmla="*/ 0 h 28292"/>
              <a:gd name="connsiteX1" fmla="*/ 14146 w 84876"/>
              <a:gd name="connsiteY1" fmla="*/ 0 h 28292"/>
              <a:gd name="connsiteX2" fmla="*/ 0 w 84876"/>
              <a:gd name="connsiteY2" fmla="*/ 14146 h 28292"/>
              <a:gd name="connsiteX3" fmla="*/ 14146 w 84876"/>
              <a:gd name="connsiteY3" fmla="*/ 28292 h 28292"/>
              <a:gd name="connsiteX4" fmla="*/ 70730 w 84876"/>
              <a:gd name="connsiteY4" fmla="*/ 28292 h 28292"/>
              <a:gd name="connsiteX5" fmla="*/ 84876 w 84876"/>
              <a:gd name="connsiteY5" fmla="*/ 14146 h 28292"/>
              <a:gd name="connsiteX6" fmla="*/ 70730 w 84876"/>
              <a:gd name="connsiteY6" fmla="*/ 0 h 28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876" h="28292">
                <a:moveTo>
                  <a:pt x="70730" y="0"/>
                </a:moveTo>
                <a:lnTo>
                  <a:pt x="14146" y="0"/>
                </a:lnTo>
                <a:cubicBezTo>
                  <a:pt x="6333" y="0"/>
                  <a:pt x="0" y="6333"/>
                  <a:pt x="0" y="14146"/>
                </a:cubicBezTo>
                <a:cubicBezTo>
                  <a:pt x="0" y="21959"/>
                  <a:pt x="6333" y="28292"/>
                  <a:pt x="14146" y="28292"/>
                </a:cubicBezTo>
                <a:lnTo>
                  <a:pt x="70730" y="28292"/>
                </a:lnTo>
                <a:cubicBezTo>
                  <a:pt x="78543" y="28292"/>
                  <a:pt x="84876" y="21959"/>
                  <a:pt x="84876" y="14146"/>
                </a:cubicBezTo>
                <a:cubicBezTo>
                  <a:pt x="84876" y="6333"/>
                  <a:pt x="78543" y="0"/>
                  <a:pt x="70730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7804835" y="1472646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74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5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6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7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8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9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0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1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2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83" name="Группа 82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7839095" y="4043472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84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5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6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7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8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9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0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1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2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93" name="Группа 92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2866072" y="1450181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94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4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5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6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7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8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9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0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1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122" name="Группа 121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3003639" y="4020729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123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4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5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6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7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8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9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0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31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56" name="Номер слайда 1"/>
          <p:cNvSpPr txBox="1">
            <a:spLocks/>
          </p:cNvSpPr>
          <p:nvPr/>
        </p:nvSpPr>
        <p:spPr>
          <a:xfrm>
            <a:off x="198406" y="6374922"/>
            <a:ext cx="3119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C173F88-3387-453B-9303-AC0210B95CB8}" type="slidenum">
              <a:rPr lang="ru-RU" sz="2000" smtClean="0">
                <a:latin typeface="Bahnschrift Light Condensed" panose="020B0502040204020203" pitchFamily="34" charset="0"/>
              </a:rPr>
              <a:pPr/>
              <a:t>3</a:t>
            </a:fld>
            <a:endParaRPr lang="ru-RU" sz="2000" dirty="0">
              <a:latin typeface="Bahnschrift Light Condensed" panose="020B0502040204020203" pitchFamily="34" charset="0"/>
            </a:endParaRPr>
          </a:p>
        </p:txBody>
      </p: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 flipV="1">
            <a:off x="731008" y="685800"/>
            <a:ext cx="11460992" cy="3396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qrcoder.ru/code/?https%3A%2F%2Frmsp.nalog.ru%2F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1351" y="1931922"/>
            <a:ext cx="1414631" cy="141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7678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Заголовок 43">
            <a:extLst>
              <a:ext uri="{FF2B5EF4-FFF2-40B4-BE49-F238E27FC236}">
                <a16:creationId xmlns:a16="http://schemas.microsoft.com/office/drawing/2014/main" id="{C70F21D1-C1CD-41FE-86EF-C90BBA363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456" y="90329"/>
            <a:ext cx="6002547" cy="66079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Bahnschrift Condensed" panose="020B050204020402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Требования к участникам отбора</a:t>
            </a:r>
            <a:endParaRPr lang="ru-RU" sz="2000" dirty="0">
              <a:latin typeface="Bahnschrift Condensed" panose="020B0502040204020203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29402AFA-3918-4425-90CF-91486E2A4960}"/>
              </a:ext>
            </a:extLst>
          </p:cNvPr>
          <p:cNvCxnSpPr>
            <a:cxnSpLocks/>
          </p:cNvCxnSpPr>
          <p:nvPr/>
        </p:nvCxnSpPr>
        <p:spPr>
          <a:xfrm>
            <a:off x="4341918" y="850425"/>
            <a:ext cx="47515" cy="564519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 flipV="1">
            <a:off x="777499" y="1893180"/>
            <a:ext cx="11034545" cy="2097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14425F2F-64B6-4E78-914F-38E8E37F1C78}"/>
              </a:ext>
            </a:extLst>
          </p:cNvPr>
          <p:cNvSpPr/>
          <p:nvPr/>
        </p:nvSpPr>
        <p:spPr>
          <a:xfrm>
            <a:off x="8542810" y="3747134"/>
            <a:ext cx="2448463" cy="923330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54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ЮЛ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 находится </a:t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в процессе реорганизации, ликвидации, банкротства</a:t>
            </a: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FB00D60B-6E8B-4390-B2E5-2246499B5849}"/>
              </a:ext>
            </a:extLst>
          </p:cNvPr>
          <p:cNvSpPr/>
          <p:nvPr/>
        </p:nvSpPr>
        <p:spPr>
          <a:xfrm>
            <a:off x="777499" y="1908766"/>
            <a:ext cx="3558254" cy="1477328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>
              <a:spcAft>
                <a:spcPts val="554"/>
              </a:spcAft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 является иностранным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ЮЛ, а также российским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ЮЛ,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в уставном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капитале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которого доля прямого или косвенного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участия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офшорных компаний в совокупности превышает 25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%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0468EEEE-2635-4C30-8CAD-311B42B7B399}"/>
              </a:ext>
            </a:extLst>
          </p:cNvPr>
          <p:cNvSpPr/>
          <p:nvPr/>
        </p:nvSpPr>
        <p:spPr>
          <a:xfrm>
            <a:off x="8584583" y="1904260"/>
            <a:ext cx="3046814" cy="923330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 является кредитной, страховой организацией, участником рынка ценных бумаг, ломбардом 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2F0E13FB-9FFF-4033-9D5D-336B00EEB219}"/>
              </a:ext>
            </a:extLst>
          </p:cNvPr>
          <p:cNvSpPr/>
          <p:nvPr/>
        </p:nvSpPr>
        <p:spPr>
          <a:xfrm>
            <a:off x="8563956" y="3026613"/>
            <a:ext cx="2750248" cy="646331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 является участником соглашений о разделе продукции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52" name="Полилиния 57">
            <a:extLst>
              <a:ext uri="{FF2B5EF4-FFF2-40B4-BE49-F238E27FC236}">
                <a16:creationId xmlns:a16="http://schemas.microsoft.com/office/drawing/2014/main" id="{47A9120A-D84E-4D0E-B7B1-AE0A253819CD}"/>
              </a:ext>
            </a:extLst>
          </p:cNvPr>
          <p:cNvSpPr/>
          <p:nvPr/>
        </p:nvSpPr>
        <p:spPr>
          <a:xfrm>
            <a:off x="973559" y="1839510"/>
            <a:ext cx="12101" cy="36305"/>
          </a:xfrm>
          <a:custGeom>
            <a:avLst/>
            <a:gdLst>
              <a:gd name="connsiteX0" fmla="*/ 14146 w 28292"/>
              <a:gd name="connsiteY0" fmla="*/ 0 h 84876"/>
              <a:gd name="connsiteX1" fmla="*/ 0 w 28292"/>
              <a:gd name="connsiteY1" fmla="*/ 14146 h 84876"/>
              <a:gd name="connsiteX2" fmla="*/ 0 w 28292"/>
              <a:gd name="connsiteY2" fmla="*/ 70730 h 84876"/>
              <a:gd name="connsiteX3" fmla="*/ 14146 w 28292"/>
              <a:gd name="connsiteY3" fmla="*/ 84876 h 84876"/>
              <a:gd name="connsiteX4" fmla="*/ 28292 w 28292"/>
              <a:gd name="connsiteY4" fmla="*/ 70730 h 84876"/>
              <a:gd name="connsiteX5" fmla="*/ 28292 w 28292"/>
              <a:gd name="connsiteY5" fmla="*/ 14146 h 84876"/>
              <a:gd name="connsiteX6" fmla="*/ 14146 w 28292"/>
              <a:gd name="connsiteY6" fmla="*/ 0 h 84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292" h="84876">
                <a:moveTo>
                  <a:pt x="14146" y="0"/>
                </a:moveTo>
                <a:cubicBezTo>
                  <a:pt x="6333" y="0"/>
                  <a:pt x="0" y="6333"/>
                  <a:pt x="0" y="14146"/>
                </a:cubicBezTo>
                <a:lnTo>
                  <a:pt x="0" y="70730"/>
                </a:lnTo>
                <a:cubicBezTo>
                  <a:pt x="0" y="78543"/>
                  <a:pt x="6333" y="84876"/>
                  <a:pt x="14146" y="84876"/>
                </a:cubicBezTo>
                <a:cubicBezTo>
                  <a:pt x="21959" y="84876"/>
                  <a:pt x="28292" y="78543"/>
                  <a:pt x="28292" y="70730"/>
                </a:cubicBezTo>
                <a:lnTo>
                  <a:pt x="28292" y="14146"/>
                </a:lnTo>
                <a:cubicBezTo>
                  <a:pt x="28292" y="6333"/>
                  <a:pt x="21959" y="0"/>
                  <a:pt x="14146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53" name="Полилиния 58">
            <a:extLst>
              <a:ext uri="{FF2B5EF4-FFF2-40B4-BE49-F238E27FC236}">
                <a16:creationId xmlns:a16="http://schemas.microsoft.com/office/drawing/2014/main" id="{0E8E15F5-DE48-491A-B683-1BB6F20D72BF}"/>
              </a:ext>
            </a:extLst>
          </p:cNvPr>
          <p:cNvSpPr/>
          <p:nvPr/>
        </p:nvSpPr>
        <p:spPr>
          <a:xfrm>
            <a:off x="973559" y="2113815"/>
            <a:ext cx="12101" cy="36305"/>
          </a:xfrm>
          <a:custGeom>
            <a:avLst/>
            <a:gdLst>
              <a:gd name="connsiteX0" fmla="*/ 14146 w 28292"/>
              <a:gd name="connsiteY0" fmla="*/ 0 h 84876"/>
              <a:gd name="connsiteX1" fmla="*/ 0 w 28292"/>
              <a:gd name="connsiteY1" fmla="*/ 14146 h 84876"/>
              <a:gd name="connsiteX2" fmla="*/ 0 w 28292"/>
              <a:gd name="connsiteY2" fmla="*/ 70730 h 84876"/>
              <a:gd name="connsiteX3" fmla="*/ 14146 w 28292"/>
              <a:gd name="connsiteY3" fmla="*/ 84876 h 84876"/>
              <a:gd name="connsiteX4" fmla="*/ 28292 w 28292"/>
              <a:gd name="connsiteY4" fmla="*/ 70730 h 84876"/>
              <a:gd name="connsiteX5" fmla="*/ 28292 w 28292"/>
              <a:gd name="connsiteY5" fmla="*/ 14146 h 84876"/>
              <a:gd name="connsiteX6" fmla="*/ 14146 w 28292"/>
              <a:gd name="connsiteY6" fmla="*/ 0 h 84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292" h="84876">
                <a:moveTo>
                  <a:pt x="14146" y="0"/>
                </a:moveTo>
                <a:cubicBezTo>
                  <a:pt x="6333" y="0"/>
                  <a:pt x="0" y="6333"/>
                  <a:pt x="0" y="14146"/>
                </a:cubicBezTo>
                <a:lnTo>
                  <a:pt x="0" y="70730"/>
                </a:lnTo>
                <a:cubicBezTo>
                  <a:pt x="0" y="78543"/>
                  <a:pt x="6333" y="84876"/>
                  <a:pt x="14146" y="84876"/>
                </a:cubicBezTo>
                <a:cubicBezTo>
                  <a:pt x="21959" y="84876"/>
                  <a:pt x="28292" y="78543"/>
                  <a:pt x="28292" y="70730"/>
                </a:cubicBezTo>
                <a:lnTo>
                  <a:pt x="28292" y="14146"/>
                </a:lnTo>
                <a:cubicBezTo>
                  <a:pt x="28292" y="6333"/>
                  <a:pt x="21959" y="0"/>
                  <a:pt x="14146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54" name="Полилиния 59">
            <a:extLst>
              <a:ext uri="{FF2B5EF4-FFF2-40B4-BE49-F238E27FC236}">
                <a16:creationId xmlns:a16="http://schemas.microsoft.com/office/drawing/2014/main" id="{43AC50A8-D622-4D29-96C5-6A74CCBCF410}"/>
              </a:ext>
            </a:extLst>
          </p:cNvPr>
          <p:cNvSpPr/>
          <p:nvPr/>
        </p:nvSpPr>
        <p:spPr>
          <a:xfrm>
            <a:off x="1098609" y="1988765"/>
            <a:ext cx="36305" cy="12101"/>
          </a:xfrm>
          <a:custGeom>
            <a:avLst/>
            <a:gdLst>
              <a:gd name="connsiteX0" fmla="*/ 70730 w 84876"/>
              <a:gd name="connsiteY0" fmla="*/ 0 h 28292"/>
              <a:gd name="connsiteX1" fmla="*/ 14146 w 84876"/>
              <a:gd name="connsiteY1" fmla="*/ 0 h 28292"/>
              <a:gd name="connsiteX2" fmla="*/ 0 w 84876"/>
              <a:gd name="connsiteY2" fmla="*/ 14146 h 28292"/>
              <a:gd name="connsiteX3" fmla="*/ 14146 w 84876"/>
              <a:gd name="connsiteY3" fmla="*/ 28292 h 28292"/>
              <a:gd name="connsiteX4" fmla="*/ 70730 w 84876"/>
              <a:gd name="connsiteY4" fmla="*/ 28292 h 28292"/>
              <a:gd name="connsiteX5" fmla="*/ 84876 w 84876"/>
              <a:gd name="connsiteY5" fmla="*/ 14146 h 28292"/>
              <a:gd name="connsiteX6" fmla="*/ 70730 w 84876"/>
              <a:gd name="connsiteY6" fmla="*/ 0 h 28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876" h="28292">
                <a:moveTo>
                  <a:pt x="70730" y="0"/>
                </a:moveTo>
                <a:lnTo>
                  <a:pt x="14146" y="0"/>
                </a:lnTo>
                <a:cubicBezTo>
                  <a:pt x="6333" y="0"/>
                  <a:pt x="0" y="6333"/>
                  <a:pt x="0" y="14146"/>
                </a:cubicBezTo>
                <a:cubicBezTo>
                  <a:pt x="0" y="21959"/>
                  <a:pt x="6333" y="28292"/>
                  <a:pt x="14146" y="28292"/>
                </a:cubicBezTo>
                <a:lnTo>
                  <a:pt x="70730" y="28292"/>
                </a:lnTo>
                <a:cubicBezTo>
                  <a:pt x="78543" y="28292"/>
                  <a:pt x="84876" y="21959"/>
                  <a:pt x="84876" y="14146"/>
                </a:cubicBezTo>
                <a:cubicBezTo>
                  <a:pt x="84876" y="6333"/>
                  <a:pt x="78543" y="0"/>
                  <a:pt x="70730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55" name="Полилиния 60">
            <a:extLst>
              <a:ext uri="{FF2B5EF4-FFF2-40B4-BE49-F238E27FC236}">
                <a16:creationId xmlns:a16="http://schemas.microsoft.com/office/drawing/2014/main" id="{EFD6FC68-17C2-4DAB-B759-7940D9BC3343}"/>
              </a:ext>
            </a:extLst>
          </p:cNvPr>
          <p:cNvSpPr/>
          <p:nvPr/>
        </p:nvSpPr>
        <p:spPr>
          <a:xfrm>
            <a:off x="824304" y="1988765"/>
            <a:ext cx="36305" cy="12101"/>
          </a:xfrm>
          <a:custGeom>
            <a:avLst/>
            <a:gdLst>
              <a:gd name="connsiteX0" fmla="*/ 70730 w 84876"/>
              <a:gd name="connsiteY0" fmla="*/ 0 h 28292"/>
              <a:gd name="connsiteX1" fmla="*/ 14146 w 84876"/>
              <a:gd name="connsiteY1" fmla="*/ 0 h 28292"/>
              <a:gd name="connsiteX2" fmla="*/ 0 w 84876"/>
              <a:gd name="connsiteY2" fmla="*/ 14146 h 28292"/>
              <a:gd name="connsiteX3" fmla="*/ 14146 w 84876"/>
              <a:gd name="connsiteY3" fmla="*/ 28292 h 28292"/>
              <a:gd name="connsiteX4" fmla="*/ 70730 w 84876"/>
              <a:gd name="connsiteY4" fmla="*/ 28292 h 28292"/>
              <a:gd name="connsiteX5" fmla="*/ 84876 w 84876"/>
              <a:gd name="connsiteY5" fmla="*/ 14146 h 28292"/>
              <a:gd name="connsiteX6" fmla="*/ 70730 w 84876"/>
              <a:gd name="connsiteY6" fmla="*/ 0 h 28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876" h="28292">
                <a:moveTo>
                  <a:pt x="70730" y="0"/>
                </a:moveTo>
                <a:lnTo>
                  <a:pt x="14146" y="0"/>
                </a:lnTo>
                <a:cubicBezTo>
                  <a:pt x="6333" y="0"/>
                  <a:pt x="0" y="6333"/>
                  <a:pt x="0" y="14146"/>
                </a:cubicBezTo>
                <a:cubicBezTo>
                  <a:pt x="0" y="21959"/>
                  <a:pt x="6333" y="28292"/>
                  <a:pt x="14146" y="28292"/>
                </a:cubicBezTo>
                <a:lnTo>
                  <a:pt x="70730" y="28292"/>
                </a:lnTo>
                <a:cubicBezTo>
                  <a:pt x="78543" y="28292"/>
                  <a:pt x="84876" y="21959"/>
                  <a:pt x="84876" y="14146"/>
                </a:cubicBezTo>
                <a:cubicBezTo>
                  <a:pt x="84876" y="6333"/>
                  <a:pt x="78543" y="0"/>
                  <a:pt x="70730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389718" y="856269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74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5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6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7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8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9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0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1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2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93" name="Группа 92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325754" y="1990198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94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4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5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6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7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8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9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0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1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29402AFA-3918-4425-90CF-91486E2A4960}"/>
              </a:ext>
            </a:extLst>
          </p:cNvPr>
          <p:cNvCxnSpPr>
            <a:cxnSpLocks/>
          </p:cNvCxnSpPr>
          <p:nvPr/>
        </p:nvCxnSpPr>
        <p:spPr>
          <a:xfrm flipH="1">
            <a:off x="8048769" y="824767"/>
            <a:ext cx="18834" cy="567085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Группа 56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387543" y="3735567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58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9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0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1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2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3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4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5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6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400034" y="5113200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69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0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1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2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3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5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6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7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8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137" name="Прямоугольник 136">
            <a:extLst>
              <a:ext uri="{FF2B5EF4-FFF2-40B4-BE49-F238E27FC236}">
                <a16:creationId xmlns:a16="http://schemas.microsoft.com/office/drawing/2014/main" id="{2F0E13FB-9FFF-4033-9D5D-336B00EEB219}"/>
              </a:ext>
            </a:extLst>
          </p:cNvPr>
          <p:cNvSpPr/>
          <p:nvPr/>
        </p:nvSpPr>
        <p:spPr>
          <a:xfrm>
            <a:off x="4852712" y="2568639"/>
            <a:ext cx="2750248" cy="369332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является иностранным агентом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38" name="Прямоугольник 137">
            <a:extLst>
              <a:ext uri="{FF2B5EF4-FFF2-40B4-BE49-F238E27FC236}">
                <a16:creationId xmlns:a16="http://schemas.microsoft.com/office/drawing/2014/main" id="{2F0E13FB-9FFF-4033-9D5D-336B00EEB219}"/>
              </a:ext>
            </a:extLst>
          </p:cNvPr>
          <p:cNvSpPr/>
          <p:nvPr/>
        </p:nvSpPr>
        <p:spPr>
          <a:xfrm>
            <a:off x="4870851" y="869195"/>
            <a:ext cx="2750248" cy="923330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dirty="0">
                <a:solidFill>
                  <a:srgbClr val="C00000"/>
                </a:solidFill>
                <a:latin typeface="Bahnschrift Condensed" panose="020B0502040204020203" pitchFamily="34" charset="0"/>
              </a:rPr>
              <a:t>Не осуществляет производство и реализацию подакцизных товаров</a:t>
            </a:r>
          </a:p>
        </p:txBody>
      </p:sp>
      <p:cxnSp>
        <p:nvCxnSpPr>
          <p:cNvPr id="140" name="Прямая соединительная линия 139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 flipV="1">
            <a:off x="833051" y="4909647"/>
            <a:ext cx="10850858" cy="416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Прямоугольник 160">
            <a:extLst>
              <a:ext uri="{FF2B5EF4-FFF2-40B4-BE49-F238E27FC236}">
                <a16:creationId xmlns:a16="http://schemas.microsoft.com/office/drawing/2014/main" id="{FB00D60B-6E8B-4390-B2E5-2246499B5849}"/>
              </a:ext>
            </a:extLst>
          </p:cNvPr>
          <p:cNvSpPr/>
          <p:nvPr/>
        </p:nvSpPr>
        <p:spPr>
          <a:xfrm>
            <a:off x="8611127" y="835012"/>
            <a:ext cx="2962408" cy="646331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Ранее не были субсидированы аналогичные затраты</a:t>
            </a:r>
          </a:p>
        </p:txBody>
      </p:sp>
      <p:sp>
        <p:nvSpPr>
          <p:cNvPr id="172" name="Прямоугольник 171">
            <a:extLst>
              <a:ext uri="{FF2B5EF4-FFF2-40B4-BE49-F238E27FC236}">
                <a16:creationId xmlns:a16="http://schemas.microsoft.com/office/drawing/2014/main" id="{FB00D60B-6E8B-4390-B2E5-2246499B5849}"/>
              </a:ext>
            </a:extLst>
          </p:cNvPr>
          <p:cNvSpPr/>
          <p:nvPr/>
        </p:nvSpPr>
        <p:spPr>
          <a:xfrm>
            <a:off x="790084" y="768199"/>
            <a:ext cx="2771709" cy="1200329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Не имеет заинтересованности в совершении сделки, затраты по которой представлены </a:t>
            </a:r>
            <a:br>
              <a:rPr lang="ru-RU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к возмещению</a:t>
            </a:r>
          </a:p>
        </p:txBody>
      </p:sp>
      <p:sp>
        <p:nvSpPr>
          <p:cNvPr id="183" name="Прямоугольник 182">
            <a:extLst>
              <a:ext uri="{FF2B5EF4-FFF2-40B4-BE49-F238E27FC236}">
                <a16:creationId xmlns:a16="http://schemas.microsoft.com/office/drawing/2014/main" id="{FB00D60B-6E8B-4390-B2E5-2246499B5849}"/>
              </a:ext>
            </a:extLst>
          </p:cNvPr>
          <p:cNvSpPr/>
          <p:nvPr/>
        </p:nvSpPr>
        <p:spPr>
          <a:xfrm>
            <a:off x="8542810" y="4945120"/>
            <a:ext cx="2962408" cy="923330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 даты выявления нарушения условий предоставления поддержки прошло более 3 лет</a:t>
            </a:r>
          </a:p>
        </p:txBody>
      </p:sp>
      <p:sp>
        <p:nvSpPr>
          <p:cNvPr id="111" name="Номер слайда 1"/>
          <p:cNvSpPr txBox="1">
            <a:spLocks/>
          </p:cNvSpPr>
          <p:nvPr/>
        </p:nvSpPr>
        <p:spPr>
          <a:xfrm>
            <a:off x="198406" y="6374922"/>
            <a:ext cx="3119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C173F88-3387-453B-9303-AC0210B95CB8}" type="slidenum">
              <a:rPr lang="ru-RU" sz="1800" smtClean="0">
                <a:latin typeface="Bahnschrift Light Condensed" panose="020B0502040204020203" pitchFamily="34" charset="0"/>
              </a:rPr>
              <a:pPr/>
              <a:t>4</a:t>
            </a:fld>
            <a:endParaRPr lang="ru-RU" sz="1800" dirty="0">
              <a:latin typeface="Bahnschrift Light Condensed" panose="020B0502040204020203" pitchFamily="34" charset="0"/>
            </a:endParaRPr>
          </a:p>
        </p:txBody>
      </p:sp>
      <p:cxnSp>
        <p:nvCxnSpPr>
          <p:cNvPr id="112" name="Прямая соединительная линия 111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 flipV="1">
            <a:off x="731008" y="676275"/>
            <a:ext cx="11460992" cy="4348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>
            <a:off x="833051" y="3709318"/>
            <a:ext cx="10850858" cy="2624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Прямоугольник 154">
            <a:extLst>
              <a:ext uri="{FF2B5EF4-FFF2-40B4-BE49-F238E27FC236}">
                <a16:creationId xmlns:a16="http://schemas.microsoft.com/office/drawing/2014/main" id="{FB00D60B-6E8B-4390-B2E5-2246499B5849}"/>
              </a:ext>
            </a:extLst>
          </p:cNvPr>
          <p:cNvSpPr/>
          <p:nvPr/>
        </p:nvSpPr>
        <p:spPr>
          <a:xfrm>
            <a:off x="778877" y="3683329"/>
            <a:ext cx="3550770" cy="1200329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>
              <a:spcAft>
                <a:spcPts val="554"/>
              </a:spcAft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 находится в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перечне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лиц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,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в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отношении которых имеются сведения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о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причастности к экстремистской деятельности или терроризму</a:t>
            </a:r>
            <a:endParaRPr lang="ru-RU" dirty="0" smtClean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57" name="Прямоугольник 156">
            <a:extLst>
              <a:ext uri="{FF2B5EF4-FFF2-40B4-BE49-F238E27FC236}">
                <a16:creationId xmlns:a16="http://schemas.microsoft.com/office/drawing/2014/main" id="{FB00D60B-6E8B-4390-B2E5-2246499B5849}"/>
              </a:ext>
            </a:extLst>
          </p:cNvPr>
          <p:cNvSpPr/>
          <p:nvPr/>
        </p:nvSpPr>
        <p:spPr>
          <a:xfrm>
            <a:off x="780195" y="4985337"/>
            <a:ext cx="3710519" cy="1477328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>
              <a:spcAft>
                <a:spcPts val="554"/>
              </a:spcAft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 находится в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перечне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лиц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и организаций,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связанных с террористическими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организациями и террористами или с распространением оружия массового уничтожения</a:t>
            </a:r>
            <a:endParaRPr lang="ru-RU" dirty="0" smtClean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58" name="Прямоугольник 157">
            <a:extLst>
              <a:ext uri="{FF2B5EF4-FFF2-40B4-BE49-F238E27FC236}">
                <a16:creationId xmlns:a16="http://schemas.microsoft.com/office/drawing/2014/main" id="{2F0E13FB-9FFF-4033-9D5D-336B00EEB219}"/>
              </a:ext>
            </a:extLst>
          </p:cNvPr>
          <p:cNvSpPr/>
          <p:nvPr/>
        </p:nvSpPr>
        <p:spPr>
          <a:xfrm>
            <a:off x="4851591" y="1883324"/>
            <a:ext cx="2750248" cy="646331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получал средства из бюджета города на те же цели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59" name="Прямоугольник 158">
            <a:extLst>
              <a:ext uri="{FF2B5EF4-FFF2-40B4-BE49-F238E27FC236}">
                <a16:creationId xmlns:a16="http://schemas.microsoft.com/office/drawing/2014/main" id="{FB00D60B-6E8B-4390-B2E5-2246499B5849}"/>
              </a:ext>
            </a:extLst>
          </p:cNvPr>
          <p:cNvSpPr/>
          <p:nvPr/>
        </p:nvSpPr>
        <p:spPr>
          <a:xfrm>
            <a:off x="4833785" y="4935239"/>
            <a:ext cx="3294430" cy="923330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>
              <a:spcAft>
                <a:spcPts val="554"/>
              </a:spcAft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Отсутствуют сведения об организации или ФЛ в реестре дисквалифицированных лиц</a:t>
            </a:r>
          </a:p>
        </p:txBody>
      </p:sp>
      <p:sp>
        <p:nvSpPr>
          <p:cNvPr id="160" name="Прямоугольник 159">
            <a:extLst>
              <a:ext uri="{FF2B5EF4-FFF2-40B4-BE49-F238E27FC236}">
                <a16:creationId xmlns:a16="http://schemas.microsoft.com/office/drawing/2014/main" id="{14425F2F-64B6-4E78-914F-38E8E37F1C78}"/>
              </a:ext>
            </a:extLst>
          </p:cNvPr>
          <p:cNvSpPr/>
          <p:nvPr/>
        </p:nvSpPr>
        <p:spPr>
          <a:xfrm>
            <a:off x="4869316" y="5980684"/>
            <a:ext cx="2448463" cy="369332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54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 является нерезидентом РФ</a:t>
            </a:r>
          </a:p>
        </p:txBody>
      </p:sp>
      <p:sp>
        <p:nvSpPr>
          <p:cNvPr id="156" name="Прямоугольник 155">
            <a:extLst>
              <a:ext uri="{FF2B5EF4-FFF2-40B4-BE49-F238E27FC236}">
                <a16:creationId xmlns:a16="http://schemas.microsoft.com/office/drawing/2014/main" id="{2F0E13FB-9FFF-4033-9D5D-336B00EEB219}"/>
              </a:ext>
            </a:extLst>
          </p:cNvPr>
          <p:cNvSpPr/>
          <p:nvPr/>
        </p:nvSpPr>
        <p:spPr>
          <a:xfrm>
            <a:off x="4829402" y="2990666"/>
            <a:ext cx="2750248" cy="646331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 осуществляет деятельность в сфере игорного бизнеса</a:t>
            </a:r>
          </a:p>
        </p:txBody>
      </p:sp>
      <p:sp>
        <p:nvSpPr>
          <p:cNvPr id="184" name="Прямоугольник 183">
            <a:extLst>
              <a:ext uri="{FF2B5EF4-FFF2-40B4-BE49-F238E27FC236}">
                <a16:creationId xmlns:a16="http://schemas.microsoft.com/office/drawing/2014/main" id="{2F0E13FB-9FFF-4033-9D5D-336B00EEB219}"/>
              </a:ext>
            </a:extLst>
          </p:cNvPr>
          <p:cNvSpPr/>
          <p:nvPr/>
        </p:nvSpPr>
        <p:spPr>
          <a:xfrm>
            <a:off x="4869316" y="3883274"/>
            <a:ext cx="2750248" cy="923330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Деятельность ИП не должна быть прекращена, а ЮЛ приостановлена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cxnSp>
        <p:nvCxnSpPr>
          <p:cNvPr id="185" name="Прямая соединительная линия 184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>
            <a:off x="4389433" y="5868450"/>
            <a:ext cx="363018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>
            <a:off x="4389433" y="3026613"/>
            <a:ext cx="363018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Прямая соединительная линия 186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>
            <a:off x="4411622" y="2539701"/>
            <a:ext cx="363018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Прямая соединительная линия 187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>
            <a:off x="8103269" y="3026613"/>
            <a:ext cx="363018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9" name="Группа 188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8206564" y="892179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190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91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92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93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94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95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96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97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98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199" name="Группа 198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4486291" y="1935957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200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01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02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03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04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05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06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07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08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09" name="Группа 208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4475473" y="2576468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210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11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12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13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14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15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16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17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18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19" name="Группа 218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4525722" y="3125730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220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21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22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23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24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25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26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27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28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29" name="Группа 228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4487486" y="3951542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230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31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32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33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34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35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36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37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38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39" name="Группа 238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4539198" y="4992534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240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41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42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43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44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45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46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47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48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49" name="Группа 248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4573178" y="5969708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250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51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52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53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54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55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56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57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58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59" name="Группа 258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4449927" y="895709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260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61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62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63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64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65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66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67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68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69" name="Группа 268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8172364" y="1971690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270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71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72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73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74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75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76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77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78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89" name="Группа 288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8161836" y="3101539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290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91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92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93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94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95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96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97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98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99" name="Группа 298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8161842" y="3827795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300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01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02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03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04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05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06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07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08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309" name="Группа 308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8174569" y="4992534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310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11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12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13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14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15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16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17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18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24731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61E133BA-C364-AD4D-BDF4-C6F49F9A6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904" y="84389"/>
            <a:ext cx="10515600" cy="901564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 Condensed" panose="020B050204020402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Компенсируемые </a:t>
            </a:r>
            <a:r>
              <a:rPr lang="ru-RU" sz="3200" dirty="0" smtClean="0">
                <a:latin typeface="Bahnschrift Condensed" panose="020B050204020402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затраты</a:t>
            </a:r>
            <a:br>
              <a:rPr lang="ru-RU" sz="3200" dirty="0" smtClean="0">
                <a:latin typeface="Bahnschrift Condensed" panose="020B050204020402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ru-RU" sz="2200" dirty="0">
                <a:solidFill>
                  <a:srgbClr val="C00000"/>
                </a:solidFill>
                <a:latin typeface="Bahnschrift Condensed" panose="020B0502040204020203" pitchFamily="34" charset="0"/>
                <a:ea typeface="+mn-ea"/>
                <a:cs typeface="+mn-cs"/>
              </a:rPr>
              <a:t>12</a:t>
            </a:r>
            <a:r>
              <a:rPr lang="ru-RU" sz="22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  <a:ea typeface="+mn-ea"/>
                <a:cs typeface="+mn-cs"/>
              </a:rPr>
              <a:t> месяцев, предшествующих дате подачи </a:t>
            </a: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  <a:ea typeface="+mn-ea"/>
                <a:cs typeface="+mn-cs"/>
              </a:rPr>
              <a:t>заявки (по дате оплаты)</a:t>
            </a:r>
            <a:endParaRPr lang="ru-RU" sz="2200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  <a:ea typeface="+mn-ea"/>
              <a:cs typeface="+mn-cs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FDA934DA-A233-4D3B-8F8E-624E20166C0D}"/>
              </a:ext>
            </a:extLst>
          </p:cNvPr>
          <p:cNvSpPr/>
          <p:nvPr/>
        </p:nvSpPr>
        <p:spPr>
          <a:xfrm>
            <a:off x="550862" y="4011156"/>
            <a:ext cx="11423424" cy="2532518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78C44E98-3A0D-43AF-BB13-F084A0901A88}"/>
              </a:ext>
            </a:extLst>
          </p:cNvPr>
          <p:cNvSpPr/>
          <p:nvPr/>
        </p:nvSpPr>
        <p:spPr>
          <a:xfrm>
            <a:off x="559575" y="4005943"/>
            <a:ext cx="2392244" cy="25377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srgbClr val="C00000"/>
              </a:solidFill>
              <a:latin typeface="Arial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0A3AA64-B614-4FE3-8767-7758D2E84DFE}"/>
              </a:ext>
            </a:extLst>
          </p:cNvPr>
          <p:cNvSpPr txBox="1"/>
          <p:nvPr/>
        </p:nvSpPr>
        <p:spPr>
          <a:xfrm>
            <a:off x="3104590" y="4005943"/>
            <a:ext cx="8869696" cy="29238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1200"/>
              </a:spcAft>
              <a:buClr>
                <a:schemeClr val="accent2"/>
              </a:buClr>
              <a:defRPr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- помещение используется для осуществления СЗВД на территории города Сургута непосредственно участником отбора;</a:t>
            </a:r>
          </a:p>
          <a:p>
            <a:pPr defTabSz="457200">
              <a:spcAft>
                <a:spcPts val="1200"/>
              </a:spcAft>
              <a:buClr>
                <a:schemeClr val="accent2"/>
              </a:buClr>
              <a:defRPr/>
            </a:pPr>
            <a:r>
              <a:rPr lang="ru-RU" sz="20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- услуги </a:t>
            </a:r>
            <a:r>
              <a:rPr lang="ru-RU" sz="2000" dirty="0">
                <a:solidFill>
                  <a:srgbClr val="002060"/>
                </a:solidFill>
                <a:latin typeface="Bahnschrift Condensed" panose="020B0502040204020203" pitchFamily="34" charset="0"/>
              </a:rPr>
              <a:t>по теплоснабжению, </a:t>
            </a:r>
            <a:r>
              <a:rPr lang="ru-RU" sz="20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газоснабжению, </a:t>
            </a:r>
            <a:r>
              <a:rPr lang="ru-RU" sz="2000" dirty="0">
                <a:solidFill>
                  <a:srgbClr val="002060"/>
                </a:solidFill>
                <a:latin typeface="Bahnschrift Condensed" panose="020B0502040204020203" pitchFamily="34" charset="0"/>
              </a:rPr>
              <a:t>водоснабжению, </a:t>
            </a:r>
            <a:r>
              <a:rPr lang="ru-RU" sz="20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водоотведению, энергоснабжению</a:t>
            </a:r>
            <a:r>
              <a:rPr lang="ru-RU" sz="2000" dirty="0">
                <a:solidFill>
                  <a:srgbClr val="002060"/>
                </a:solidFill>
                <a:latin typeface="Bahnschrift Condensed" panose="020B0502040204020203" pitchFamily="34" charset="0"/>
              </a:rPr>
              <a:t>, вывозу твердых коммунальных </a:t>
            </a:r>
            <a:r>
              <a:rPr lang="ru-RU" sz="20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отходов </a:t>
            </a:r>
            <a:r>
              <a:rPr lang="ru-RU" sz="2000" dirty="0">
                <a:solidFill>
                  <a:srgbClr val="002060"/>
                </a:solidFill>
                <a:latin typeface="Bahnschrift Condensed" panose="020B0502040204020203" pitchFamily="34" charset="0"/>
              </a:rPr>
              <a:t>по нежилым помещениям, находящимся на территории города </a:t>
            </a:r>
            <a:r>
              <a:rPr lang="ru-RU" sz="20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Сургута; </a:t>
            </a:r>
          </a:p>
          <a:p>
            <a:pPr defTabSz="457200">
              <a:spcAft>
                <a:spcPts val="1200"/>
              </a:spcAft>
              <a:buClr>
                <a:schemeClr val="accent2"/>
              </a:buClr>
              <a:defRPr/>
            </a:pPr>
            <a:r>
              <a:rPr lang="ru-RU" sz="20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- за </a:t>
            </a:r>
            <a:r>
              <a:rPr lang="ru-RU" sz="2000" dirty="0">
                <a:solidFill>
                  <a:srgbClr val="002060"/>
                </a:solidFill>
                <a:latin typeface="Bahnschrift Condensed" panose="020B0502040204020203" pitchFamily="34" charset="0"/>
              </a:rPr>
              <a:t>расчетные периоды не ранее 13 полных месяцев, предшествующих месяцу подачи заявки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, и за завершенный расчетный период</a:t>
            </a:r>
          </a:p>
          <a:p>
            <a:pPr marL="342900" indent="-342900" defTabSz="457200">
              <a:spcAft>
                <a:spcPts val="1200"/>
              </a:spcAft>
              <a:buClr>
                <a:schemeClr val="accent2"/>
              </a:buClr>
              <a:buFontTx/>
              <a:buChar char="-"/>
              <a:defRPr/>
            </a:pPr>
            <a:endParaRPr lang="ru-RU" sz="2000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BD5B51B-9C68-4BE5-9643-B3F3BA5358D8}"/>
              </a:ext>
            </a:extLst>
          </p:cNvPr>
          <p:cNvSpPr txBox="1"/>
          <p:nvPr/>
        </p:nvSpPr>
        <p:spPr>
          <a:xfrm>
            <a:off x="968506" y="4387951"/>
            <a:ext cx="189795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Коммунальные услуги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BBD5B568-02EE-4ADC-8236-02698EE8D898}"/>
              </a:ext>
            </a:extLst>
          </p:cNvPr>
          <p:cNvSpPr/>
          <p:nvPr/>
        </p:nvSpPr>
        <p:spPr>
          <a:xfrm>
            <a:off x="550863" y="1196975"/>
            <a:ext cx="11423423" cy="2283278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C641AFD5-1966-4C1C-B407-3D3CAE7B8064}"/>
              </a:ext>
            </a:extLst>
          </p:cNvPr>
          <p:cNvSpPr/>
          <p:nvPr/>
        </p:nvSpPr>
        <p:spPr>
          <a:xfrm>
            <a:off x="550863" y="1194217"/>
            <a:ext cx="2392244" cy="22860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srgbClr val="C00000"/>
              </a:solidFill>
              <a:latin typeface="Arial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E2FF584-7B9D-4BD4-A78F-A83554EB6A3E}"/>
              </a:ext>
            </a:extLst>
          </p:cNvPr>
          <p:cNvSpPr txBox="1"/>
          <p:nvPr/>
        </p:nvSpPr>
        <p:spPr>
          <a:xfrm>
            <a:off x="1323619" y="1366643"/>
            <a:ext cx="63959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Аренда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BC0458-8DD5-41C4-8BCA-599F34C74013}"/>
              </a:ext>
            </a:extLst>
          </p:cNvPr>
          <p:cNvSpPr txBox="1"/>
          <p:nvPr/>
        </p:nvSpPr>
        <p:spPr>
          <a:xfrm>
            <a:off x="3104589" y="1212755"/>
            <a:ext cx="8749954" cy="215443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457200">
              <a:spcAft>
                <a:spcPts val="1200"/>
              </a:spcAft>
              <a:defRPr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-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помещение используется для осуществления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СЗВД на территории города Сургута непосредственно участником отбора;</a:t>
            </a:r>
          </a:p>
          <a:p>
            <a:pPr defTabSz="457200">
              <a:spcAft>
                <a:spcPts val="1200"/>
              </a:spcAft>
              <a:defRPr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- по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договорам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аренды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нежилых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помещений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без учета затрат на коммунальные и иные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услуги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, дополнительные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платежи;</a:t>
            </a:r>
          </a:p>
          <a:p>
            <a:pPr defTabSz="457200">
              <a:spcAft>
                <a:spcPts val="1200"/>
              </a:spcAft>
              <a:defRPr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- за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расчетные периоды не ранее 13 полных месяцев, предшествующих месяцу подачи заявки, и за завершенный расчетный период</a:t>
            </a:r>
          </a:p>
        </p:txBody>
      </p:sp>
      <p:grpSp>
        <p:nvGrpSpPr>
          <p:cNvPr id="62" name="Группа 61">
            <a:extLst>
              <a:ext uri="{FF2B5EF4-FFF2-40B4-BE49-F238E27FC236}">
                <a16:creationId xmlns:a16="http://schemas.microsoft.com/office/drawing/2014/main" id="{0BC1562A-E013-4458-B32F-F44D4CEDC77F}"/>
              </a:ext>
            </a:extLst>
          </p:cNvPr>
          <p:cNvGrpSpPr/>
          <p:nvPr/>
        </p:nvGrpSpPr>
        <p:grpSpPr>
          <a:xfrm>
            <a:off x="637964" y="4310771"/>
            <a:ext cx="330542" cy="343942"/>
            <a:chOff x="5181943" y="2389641"/>
            <a:chExt cx="670619" cy="697806"/>
          </a:xfrm>
          <a:solidFill>
            <a:schemeClr val="accent5">
              <a:lumMod val="50000"/>
            </a:schemeClr>
          </a:solidFill>
        </p:grpSpPr>
        <p:sp>
          <p:nvSpPr>
            <p:cNvPr id="63" name="Полилиния 97">
              <a:extLst>
                <a:ext uri="{FF2B5EF4-FFF2-40B4-BE49-F238E27FC236}">
                  <a16:creationId xmlns:a16="http://schemas.microsoft.com/office/drawing/2014/main" id="{52F00776-ADEE-44B7-AE9A-67D848D4F60E}"/>
                </a:ext>
              </a:extLst>
            </p:cNvPr>
            <p:cNvSpPr/>
            <p:nvPr/>
          </p:nvSpPr>
          <p:spPr>
            <a:xfrm>
              <a:off x="5181943" y="2389641"/>
              <a:ext cx="670619" cy="697806"/>
            </a:xfrm>
            <a:custGeom>
              <a:avLst/>
              <a:gdLst>
                <a:gd name="connsiteX0" fmla="*/ 705060 w 704850"/>
                <a:gd name="connsiteY0" fmla="*/ 215171 h 733425"/>
                <a:gd name="connsiteX1" fmla="*/ 637375 w 704850"/>
                <a:gd name="connsiteY1" fmla="*/ 152201 h 733425"/>
                <a:gd name="connsiteX2" fmla="*/ 684295 w 704850"/>
                <a:gd name="connsiteY2" fmla="*/ 101776 h 733425"/>
                <a:gd name="connsiteX3" fmla="*/ 702164 w 704850"/>
                <a:gd name="connsiteY3" fmla="*/ 57961 h 733425"/>
                <a:gd name="connsiteX4" fmla="*/ 684638 w 704850"/>
                <a:gd name="connsiteY4" fmla="*/ 14584 h 733425"/>
                <a:gd name="connsiteX5" fmla="*/ 597770 w 704850"/>
                <a:gd name="connsiteY5" fmla="*/ 21147 h 733425"/>
                <a:gd name="connsiteX6" fmla="*/ 274882 w 704850"/>
                <a:gd name="connsiteY6" fmla="*/ 367933 h 733425"/>
                <a:gd name="connsiteX7" fmla="*/ 51645 w 704850"/>
                <a:gd name="connsiteY7" fmla="*/ 411243 h 733425"/>
                <a:gd name="connsiteX8" fmla="*/ 61389 w 704850"/>
                <a:gd name="connsiteY8" fmla="*/ 684058 h 733425"/>
                <a:gd name="connsiteX9" fmla="*/ 192805 w 704850"/>
                <a:gd name="connsiteY9" fmla="*/ 735836 h 733425"/>
                <a:gd name="connsiteX10" fmla="*/ 199844 w 704850"/>
                <a:gd name="connsiteY10" fmla="*/ 735712 h 733425"/>
                <a:gd name="connsiteX11" fmla="*/ 334185 w 704850"/>
                <a:gd name="connsiteY11" fmla="*/ 674333 h 733425"/>
                <a:gd name="connsiteX12" fmla="*/ 361455 w 704850"/>
                <a:gd name="connsiteY12" fmla="*/ 448543 h 733425"/>
                <a:gd name="connsiteX13" fmla="*/ 499844 w 704850"/>
                <a:gd name="connsiteY13" fmla="*/ 299896 h 733425"/>
                <a:gd name="connsiteX14" fmla="*/ 567509 w 704850"/>
                <a:gd name="connsiteY14" fmla="*/ 362913 h 733425"/>
                <a:gd name="connsiteX15" fmla="*/ 577758 w 704850"/>
                <a:gd name="connsiteY15" fmla="*/ 366733 h 733425"/>
                <a:gd name="connsiteX16" fmla="*/ 587712 w 704850"/>
                <a:gd name="connsiteY16" fmla="*/ 362180 h 733425"/>
                <a:gd name="connsiteX17" fmla="*/ 626850 w 704850"/>
                <a:gd name="connsiteY17" fmla="*/ 320060 h 733425"/>
                <a:gd name="connsiteX18" fmla="*/ 626126 w 704850"/>
                <a:gd name="connsiteY18" fmla="*/ 299877 h 733425"/>
                <a:gd name="connsiteX19" fmla="*/ 558461 w 704850"/>
                <a:gd name="connsiteY19" fmla="*/ 236869 h 733425"/>
                <a:gd name="connsiteX20" fmla="*/ 578711 w 704850"/>
                <a:gd name="connsiteY20" fmla="*/ 215162 h 733425"/>
                <a:gd name="connsiteX21" fmla="*/ 646357 w 704850"/>
                <a:gd name="connsiteY21" fmla="*/ 278217 h 733425"/>
                <a:gd name="connsiteX22" fmla="*/ 656597 w 704850"/>
                <a:gd name="connsiteY22" fmla="*/ 282046 h 733425"/>
                <a:gd name="connsiteX23" fmla="*/ 666550 w 704850"/>
                <a:gd name="connsiteY23" fmla="*/ 277503 h 733425"/>
                <a:gd name="connsiteX24" fmla="*/ 705765 w 704850"/>
                <a:gd name="connsiteY24" fmla="*/ 235383 h 733425"/>
                <a:gd name="connsiteX25" fmla="*/ 709584 w 704850"/>
                <a:gd name="connsiteY25" fmla="*/ 225134 h 733425"/>
                <a:gd name="connsiteX26" fmla="*/ 705060 w 704850"/>
                <a:gd name="connsiteY26" fmla="*/ 215171 h 733425"/>
                <a:gd name="connsiteX27" fmla="*/ 655397 w 704850"/>
                <a:gd name="connsiteY27" fmla="*/ 247556 h 733425"/>
                <a:gd name="connsiteX28" fmla="*/ 587760 w 704850"/>
                <a:gd name="connsiteY28" fmla="*/ 184510 h 733425"/>
                <a:gd name="connsiteX29" fmla="*/ 567576 w 704850"/>
                <a:gd name="connsiteY29" fmla="*/ 185215 h 733425"/>
                <a:gd name="connsiteX30" fmla="*/ 527828 w 704850"/>
                <a:gd name="connsiteY30" fmla="*/ 227830 h 733425"/>
                <a:gd name="connsiteX31" fmla="*/ 523999 w 704850"/>
                <a:gd name="connsiteY31" fmla="*/ 238079 h 733425"/>
                <a:gd name="connsiteX32" fmla="*/ 528543 w 704850"/>
                <a:gd name="connsiteY32" fmla="*/ 248032 h 733425"/>
                <a:gd name="connsiteX33" fmla="*/ 596218 w 704850"/>
                <a:gd name="connsiteY33" fmla="*/ 311059 h 733425"/>
                <a:gd name="connsiteX34" fmla="*/ 576539 w 704850"/>
                <a:gd name="connsiteY34" fmla="*/ 332243 h 733425"/>
                <a:gd name="connsiteX35" fmla="*/ 508874 w 704850"/>
                <a:gd name="connsiteY35" fmla="*/ 269235 h 733425"/>
                <a:gd name="connsiteX36" fmla="*/ 498625 w 704850"/>
                <a:gd name="connsiteY36" fmla="*/ 265415 h 733425"/>
                <a:gd name="connsiteX37" fmla="*/ 488680 w 704850"/>
                <a:gd name="connsiteY37" fmla="*/ 269959 h 733425"/>
                <a:gd name="connsiteX38" fmla="*/ 335585 w 704850"/>
                <a:gd name="connsiteY38" fmla="*/ 434389 h 733425"/>
                <a:gd name="connsiteX39" fmla="*/ 335442 w 704850"/>
                <a:gd name="connsiteY39" fmla="*/ 434484 h 733425"/>
                <a:gd name="connsiteX40" fmla="*/ 331442 w 704850"/>
                <a:gd name="connsiteY40" fmla="*/ 454020 h 733425"/>
                <a:gd name="connsiteX41" fmla="*/ 313278 w 704850"/>
                <a:gd name="connsiteY41" fmla="*/ 654855 h 733425"/>
                <a:gd name="connsiteX42" fmla="*/ 198835 w 704850"/>
                <a:gd name="connsiteY42" fmla="*/ 707147 h 733425"/>
                <a:gd name="connsiteX43" fmla="*/ 80868 w 704850"/>
                <a:gd name="connsiteY43" fmla="*/ 663141 h 733425"/>
                <a:gd name="connsiteX44" fmla="*/ 72552 w 704850"/>
                <a:gd name="connsiteY44" fmla="*/ 430712 h 733425"/>
                <a:gd name="connsiteX45" fmla="*/ 193053 w 704850"/>
                <a:gd name="connsiteY45" fmla="*/ 378230 h 733425"/>
                <a:gd name="connsiteX46" fmla="*/ 271587 w 704850"/>
                <a:gd name="connsiteY46" fmla="*/ 398289 h 733425"/>
                <a:gd name="connsiteX47" fmla="*/ 282512 w 704850"/>
                <a:gd name="connsiteY47" fmla="*/ 399442 h 733425"/>
                <a:gd name="connsiteX48" fmla="*/ 290999 w 704850"/>
                <a:gd name="connsiteY48" fmla="*/ 392536 h 733425"/>
                <a:gd name="connsiteX49" fmla="*/ 618659 w 704850"/>
                <a:gd name="connsiteY49" fmla="*/ 40606 h 733425"/>
                <a:gd name="connsiteX50" fmla="*/ 665179 w 704850"/>
                <a:gd name="connsiteY50" fmla="*/ 35511 h 733425"/>
                <a:gd name="connsiteX51" fmla="*/ 673580 w 704850"/>
                <a:gd name="connsiteY51" fmla="*/ 57266 h 733425"/>
                <a:gd name="connsiteX52" fmla="*/ 663350 w 704850"/>
                <a:gd name="connsiteY52" fmla="*/ 82297 h 733425"/>
                <a:gd name="connsiteX53" fmla="*/ 606705 w 704850"/>
                <a:gd name="connsiteY53" fmla="*/ 143181 h 733425"/>
                <a:gd name="connsiteX54" fmla="*/ 602895 w 704850"/>
                <a:gd name="connsiteY54" fmla="*/ 153430 h 733425"/>
                <a:gd name="connsiteX55" fmla="*/ 607448 w 704850"/>
                <a:gd name="connsiteY55" fmla="*/ 163374 h 733425"/>
                <a:gd name="connsiteX56" fmla="*/ 675132 w 704850"/>
                <a:gd name="connsiteY56" fmla="*/ 226344 h 733425"/>
                <a:gd name="connsiteX57" fmla="*/ 655397 w 704850"/>
                <a:gd name="connsiteY57" fmla="*/ 247556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704850" h="733425">
                  <a:moveTo>
                    <a:pt x="705060" y="215171"/>
                  </a:moveTo>
                  <a:lnTo>
                    <a:pt x="637375" y="152201"/>
                  </a:lnTo>
                  <a:lnTo>
                    <a:pt x="684295" y="101776"/>
                  </a:lnTo>
                  <a:cubicBezTo>
                    <a:pt x="695259" y="89975"/>
                    <a:pt x="701774" y="74011"/>
                    <a:pt x="702164" y="57961"/>
                  </a:cubicBezTo>
                  <a:cubicBezTo>
                    <a:pt x="702574" y="40854"/>
                    <a:pt x="696354" y="25452"/>
                    <a:pt x="684638" y="14584"/>
                  </a:cubicBezTo>
                  <a:cubicBezTo>
                    <a:pt x="661159" y="-7209"/>
                    <a:pt x="621383" y="-4218"/>
                    <a:pt x="597770" y="21147"/>
                  </a:cubicBezTo>
                  <a:lnTo>
                    <a:pt x="274882" y="367933"/>
                  </a:lnTo>
                  <a:cubicBezTo>
                    <a:pt x="199482" y="332481"/>
                    <a:pt x="109204" y="349483"/>
                    <a:pt x="51645" y="411243"/>
                  </a:cubicBezTo>
                  <a:cubicBezTo>
                    <a:pt x="-20859" y="489148"/>
                    <a:pt x="-16487" y="611525"/>
                    <a:pt x="61389" y="684058"/>
                  </a:cubicBezTo>
                  <a:cubicBezTo>
                    <a:pt x="97432" y="717596"/>
                    <a:pt x="143856" y="735836"/>
                    <a:pt x="192805" y="735836"/>
                  </a:cubicBezTo>
                  <a:cubicBezTo>
                    <a:pt x="195149" y="735836"/>
                    <a:pt x="197492" y="735798"/>
                    <a:pt x="199844" y="735712"/>
                  </a:cubicBezTo>
                  <a:cubicBezTo>
                    <a:pt x="251384" y="733874"/>
                    <a:pt x="299095" y="712071"/>
                    <a:pt x="334185" y="674333"/>
                  </a:cubicBezTo>
                  <a:cubicBezTo>
                    <a:pt x="391687" y="612630"/>
                    <a:pt x="402222" y="521333"/>
                    <a:pt x="361455" y="448543"/>
                  </a:cubicBezTo>
                  <a:lnTo>
                    <a:pt x="499844" y="299896"/>
                  </a:lnTo>
                  <a:lnTo>
                    <a:pt x="567509" y="362913"/>
                  </a:lnTo>
                  <a:cubicBezTo>
                    <a:pt x="570281" y="365495"/>
                    <a:pt x="573958" y="366781"/>
                    <a:pt x="577758" y="366733"/>
                  </a:cubicBezTo>
                  <a:cubicBezTo>
                    <a:pt x="581549" y="366600"/>
                    <a:pt x="585131" y="364952"/>
                    <a:pt x="587712" y="362180"/>
                  </a:cubicBezTo>
                  <a:lnTo>
                    <a:pt x="626850" y="320060"/>
                  </a:lnTo>
                  <a:cubicBezTo>
                    <a:pt x="632213" y="314288"/>
                    <a:pt x="631889" y="305249"/>
                    <a:pt x="626126" y="299877"/>
                  </a:cubicBezTo>
                  <a:lnTo>
                    <a:pt x="558461" y="236869"/>
                  </a:lnTo>
                  <a:lnTo>
                    <a:pt x="578711" y="215162"/>
                  </a:lnTo>
                  <a:lnTo>
                    <a:pt x="646357" y="278217"/>
                  </a:lnTo>
                  <a:cubicBezTo>
                    <a:pt x="649120" y="280798"/>
                    <a:pt x="652730" y="282122"/>
                    <a:pt x="656597" y="282046"/>
                  </a:cubicBezTo>
                  <a:cubicBezTo>
                    <a:pt x="660388" y="281913"/>
                    <a:pt x="663960" y="280274"/>
                    <a:pt x="666550" y="277503"/>
                  </a:cubicBezTo>
                  <a:lnTo>
                    <a:pt x="705765" y="235383"/>
                  </a:lnTo>
                  <a:cubicBezTo>
                    <a:pt x="708346" y="232611"/>
                    <a:pt x="709727" y="228925"/>
                    <a:pt x="709584" y="225134"/>
                  </a:cubicBezTo>
                  <a:cubicBezTo>
                    <a:pt x="709470" y="221334"/>
                    <a:pt x="707841" y="217752"/>
                    <a:pt x="705060" y="215171"/>
                  </a:cubicBezTo>
                  <a:close/>
                  <a:moveTo>
                    <a:pt x="655397" y="247556"/>
                  </a:moveTo>
                  <a:lnTo>
                    <a:pt x="587760" y="184510"/>
                  </a:lnTo>
                  <a:cubicBezTo>
                    <a:pt x="581997" y="179138"/>
                    <a:pt x="572948" y="179443"/>
                    <a:pt x="567576" y="185215"/>
                  </a:cubicBezTo>
                  <a:lnTo>
                    <a:pt x="527828" y="227830"/>
                  </a:lnTo>
                  <a:cubicBezTo>
                    <a:pt x="525247" y="230602"/>
                    <a:pt x="523866" y="234288"/>
                    <a:pt x="523999" y="238079"/>
                  </a:cubicBezTo>
                  <a:cubicBezTo>
                    <a:pt x="524133" y="241870"/>
                    <a:pt x="525771" y="245451"/>
                    <a:pt x="528543" y="248032"/>
                  </a:cubicBezTo>
                  <a:lnTo>
                    <a:pt x="596218" y="311059"/>
                  </a:lnTo>
                  <a:lnTo>
                    <a:pt x="576539" y="332243"/>
                  </a:lnTo>
                  <a:lnTo>
                    <a:pt x="508874" y="269235"/>
                  </a:lnTo>
                  <a:cubicBezTo>
                    <a:pt x="506102" y="266654"/>
                    <a:pt x="502520" y="265215"/>
                    <a:pt x="498625" y="265415"/>
                  </a:cubicBezTo>
                  <a:cubicBezTo>
                    <a:pt x="494843" y="265549"/>
                    <a:pt x="491262" y="267187"/>
                    <a:pt x="488680" y="269959"/>
                  </a:cubicBezTo>
                  <a:lnTo>
                    <a:pt x="335585" y="434389"/>
                  </a:lnTo>
                  <a:lnTo>
                    <a:pt x="335442" y="434484"/>
                  </a:lnTo>
                  <a:cubicBezTo>
                    <a:pt x="329041" y="438837"/>
                    <a:pt x="327260" y="447495"/>
                    <a:pt x="331442" y="454020"/>
                  </a:cubicBezTo>
                  <a:cubicBezTo>
                    <a:pt x="371999" y="517276"/>
                    <a:pt x="364532" y="599857"/>
                    <a:pt x="313278" y="654855"/>
                  </a:cubicBezTo>
                  <a:cubicBezTo>
                    <a:pt x="283379" y="687011"/>
                    <a:pt x="242735" y="705575"/>
                    <a:pt x="198835" y="707147"/>
                  </a:cubicBezTo>
                  <a:cubicBezTo>
                    <a:pt x="155096" y="708595"/>
                    <a:pt x="113043" y="693069"/>
                    <a:pt x="80868" y="663141"/>
                  </a:cubicBezTo>
                  <a:cubicBezTo>
                    <a:pt x="14516" y="601353"/>
                    <a:pt x="10792" y="497073"/>
                    <a:pt x="72552" y="430712"/>
                  </a:cubicBezTo>
                  <a:cubicBezTo>
                    <a:pt x="104594" y="396346"/>
                    <a:pt x="148533" y="378230"/>
                    <a:pt x="193053" y="378230"/>
                  </a:cubicBezTo>
                  <a:cubicBezTo>
                    <a:pt x="219837" y="378230"/>
                    <a:pt x="246841" y="384783"/>
                    <a:pt x="271587" y="398289"/>
                  </a:cubicBezTo>
                  <a:cubicBezTo>
                    <a:pt x="274930" y="400118"/>
                    <a:pt x="278873" y="400528"/>
                    <a:pt x="282512" y="399442"/>
                  </a:cubicBezTo>
                  <a:cubicBezTo>
                    <a:pt x="286141" y="398356"/>
                    <a:pt x="289198" y="395870"/>
                    <a:pt x="290999" y="392536"/>
                  </a:cubicBezTo>
                  <a:lnTo>
                    <a:pt x="618659" y="40606"/>
                  </a:lnTo>
                  <a:cubicBezTo>
                    <a:pt x="631517" y="26814"/>
                    <a:pt x="653234" y="24433"/>
                    <a:pt x="665179" y="35511"/>
                  </a:cubicBezTo>
                  <a:cubicBezTo>
                    <a:pt x="670808" y="40730"/>
                    <a:pt x="673780" y="48455"/>
                    <a:pt x="673580" y="57266"/>
                  </a:cubicBezTo>
                  <a:cubicBezTo>
                    <a:pt x="673361" y="66419"/>
                    <a:pt x="669627" y="75544"/>
                    <a:pt x="663350" y="82297"/>
                  </a:cubicBezTo>
                  <a:lnTo>
                    <a:pt x="606705" y="143181"/>
                  </a:lnTo>
                  <a:cubicBezTo>
                    <a:pt x="604124" y="145962"/>
                    <a:pt x="602752" y="149649"/>
                    <a:pt x="602895" y="153430"/>
                  </a:cubicBezTo>
                  <a:cubicBezTo>
                    <a:pt x="603038" y="157211"/>
                    <a:pt x="604676" y="160793"/>
                    <a:pt x="607448" y="163374"/>
                  </a:cubicBezTo>
                  <a:lnTo>
                    <a:pt x="675132" y="226344"/>
                  </a:lnTo>
                  <a:lnTo>
                    <a:pt x="655397" y="2475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4" name="Полилиния 98">
              <a:extLst>
                <a:ext uri="{FF2B5EF4-FFF2-40B4-BE49-F238E27FC236}">
                  <a16:creationId xmlns:a16="http://schemas.microsoft.com/office/drawing/2014/main" id="{DE2D6C73-5E41-4455-84EE-40D7AB573924}"/>
                </a:ext>
              </a:extLst>
            </p:cNvPr>
            <p:cNvSpPr/>
            <p:nvPr/>
          </p:nvSpPr>
          <p:spPr>
            <a:xfrm>
              <a:off x="5302909" y="2841513"/>
              <a:ext cx="126874" cy="126874"/>
            </a:xfrm>
            <a:custGeom>
              <a:avLst/>
              <a:gdLst>
                <a:gd name="connsiteX0" fmla="*/ 65693 w 133350"/>
                <a:gd name="connsiteY0" fmla="*/ 0 h 133350"/>
                <a:gd name="connsiteX1" fmla="*/ 18802 w 133350"/>
                <a:gd name="connsiteY1" fmla="*/ 20336 h 133350"/>
                <a:gd name="connsiteX2" fmla="*/ 9 w 133350"/>
                <a:gd name="connsiteY2" fmla="*/ 67856 h 133350"/>
                <a:gd name="connsiteX3" fmla="*/ 66770 w 133350"/>
                <a:gd name="connsiteY3" fmla="*/ 133541 h 133350"/>
                <a:gd name="connsiteX4" fmla="*/ 67874 w 133350"/>
                <a:gd name="connsiteY4" fmla="*/ 133531 h 133350"/>
                <a:gd name="connsiteX5" fmla="*/ 114766 w 133350"/>
                <a:gd name="connsiteY5" fmla="*/ 113205 h 133350"/>
                <a:gd name="connsiteX6" fmla="*/ 133549 w 133350"/>
                <a:gd name="connsiteY6" fmla="*/ 65675 h 133350"/>
                <a:gd name="connsiteX7" fmla="*/ 113213 w 133350"/>
                <a:gd name="connsiteY7" fmla="*/ 18783 h 133350"/>
                <a:gd name="connsiteX8" fmla="*/ 65693 w 133350"/>
                <a:gd name="connsiteY8" fmla="*/ 0 h 133350"/>
                <a:gd name="connsiteX9" fmla="*/ 94240 w 133350"/>
                <a:gd name="connsiteY9" fmla="*/ 93326 h 133350"/>
                <a:gd name="connsiteX10" fmla="*/ 67417 w 133350"/>
                <a:gd name="connsiteY10" fmla="*/ 104956 h 133350"/>
                <a:gd name="connsiteX11" fmla="*/ 66779 w 133350"/>
                <a:gd name="connsiteY11" fmla="*/ 104966 h 133350"/>
                <a:gd name="connsiteX12" fmla="*/ 28584 w 133350"/>
                <a:gd name="connsiteY12" fmla="*/ 67399 h 133350"/>
                <a:gd name="connsiteX13" fmla="*/ 39328 w 133350"/>
                <a:gd name="connsiteY13" fmla="*/ 40215 h 133350"/>
                <a:gd name="connsiteX14" fmla="*/ 66160 w 133350"/>
                <a:gd name="connsiteY14" fmla="*/ 28584 h 133350"/>
                <a:gd name="connsiteX15" fmla="*/ 66798 w 133350"/>
                <a:gd name="connsiteY15" fmla="*/ 28575 h 133350"/>
                <a:gd name="connsiteX16" fmla="*/ 93354 w 133350"/>
                <a:gd name="connsiteY16" fmla="*/ 39329 h 133350"/>
                <a:gd name="connsiteX17" fmla="*/ 104984 w 133350"/>
                <a:gd name="connsiteY17" fmla="*/ 66142 h 133350"/>
                <a:gd name="connsiteX18" fmla="*/ 94240 w 133350"/>
                <a:gd name="connsiteY18" fmla="*/ 93326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3350" h="133350">
                  <a:moveTo>
                    <a:pt x="65693" y="0"/>
                  </a:moveTo>
                  <a:cubicBezTo>
                    <a:pt x="47853" y="295"/>
                    <a:pt x="31203" y="7515"/>
                    <a:pt x="18802" y="20336"/>
                  </a:cubicBezTo>
                  <a:cubicBezTo>
                    <a:pt x="6391" y="33157"/>
                    <a:pt x="-277" y="50025"/>
                    <a:pt x="9" y="67856"/>
                  </a:cubicBezTo>
                  <a:cubicBezTo>
                    <a:pt x="609" y="104299"/>
                    <a:pt x="30451" y="133541"/>
                    <a:pt x="66770" y="133541"/>
                  </a:cubicBezTo>
                  <a:cubicBezTo>
                    <a:pt x="67141" y="133541"/>
                    <a:pt x="67512" y="133531"/>
                    <a:pt x="67874" y="133531"/>
                  </a:cubicBezTo>
                  <a:cubicBezTo>
                    <a:pt x="85715" y="133236"/>
                    <a:pt x="102364" y="126016"/>
                    <a:pt x="114766" y="113205"/>
                  </a:cubicBezTo>
                  <a:cubicBezTo>
                    <a:pt x="127168" y="100384"/>
                    <a:pt x="133835" y="83506"/>
                    <a:pt x="133549" y="65675"/>
                  </a:cubicBezTo>
                  <a:cubicBezTo>
                    <a:pt x="133254" y="47844"/>
                    <a:pt x="126034" y="31185"/>
                    <a:pt x="113213" y="18783"/>
                  </a:cubicBezTo>
                  <a:cubicBezTo>
                    <a:pt x="100393" y="6382"/>
                    <a:pt x="83524" y="95"/>
                    <a:pt x="65693" y="0"/>
                  </a:cubicBezTo>
                  <a:close/>
                  <a:moveTo>
                    <a:pt x="94240" y="93326"/>
                  </a:moveTo>
                  <a:cubicBezTo>
                    <a:pt x="87144" y="100660"/>
                    <a:pt x="77619" y="104784"/>
                    <a:pt x="67417" y="104956"/>
                  </a:cubicBezTo>
                  <a:cubicBezTo>
                    <a:pt x="67208" y="104966"/>
                    <a:pt x="66998" y="104966"/>
                    <a:pt x="66779" y="104966"/>
                  </a:cubicBezTo>
                  <a:cubicBezTo>
                    <a:pt x="46005" y="104966"/>
                    <a:pt x="28927" y="88240"/>
                    <a:pt x="28584" y="67399"/>
                  </a:cubicBezTo>
                  <a:cubicBezTo>
                    <a:pt x="28412" y="57198"/>
                    <a:pt x="32232" y="47549"/>
                    <a:pt x="39328" y="40215"/>
                  </a:cubicBezTo>
                  <a:cubicBezTo>
                    <a:pt x="46424" y="32880"/>
                    <a:pt x="55959" y="28756"/>
                    <a:pt x="66160" y="28584"/>
                  </a:cubicBezTo>
                  <a:cubicBezTo>
                    <a:pt x="66369" y="28575"/>
                    <a:pt x="66589" y="28575"/>
                    <a:pt x="66798" y="28575"/>
                  </a:cubicBezTo>
                  <a:cubicBezTo>
                    <a:pt x="76761" y="28575"/>
                    <a:pt x="86172" y="32375"/>
                    <a:pt x="93354" y="39329"/>
                  </a:cubicBezTo>
                  <a:cubicBezTo>
                    <a:pt x="100688" y="46425"/>
                    <a:pt x="104822" y="55940"/>
                    <a:pt x="104984" y="66142"/>
                  </a:cubicBezTo>
                  <a:cubicBezTo>
                    <a:pt x="105155" y="76343"/>
                    <a:pt x="101336" y="86001"/>
                    <a:pt x="94240" y="9332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0BC1562A-E013-4458-B32F-F44D4CEDC77F}"/>
              </a:ext>
            </a:extLst>
          </p:cNvPr>
          <p:cNvGrpSpPr/>
          <p:nvPr/>
        </p:nvGrpSpPr>
        <p:grpSpPr>
          <a:xfrm>
            <a:off x="712345" y="1325373"/>
            <a:ext cx="330542" cy="343942"/>
            <a:chOff x="5181943" y="2389641"/>
            <a:chExt cx="670619" cy="697806"/>
          </a:xfrm>
          <a:solidFill>
            <a:schemeClr val="accent5">
              <a:lumMod val="50000"/>
            </a:schemeClr>
          </a:solidFill>
        </p:grpSpPr>
        <p:sp>
          <p:nvSpPr>
            <p:cNvPr id="67" name="Полилиния 97">
              <a:extLst>
                <a:ext uri="{FF2B5EF4-FFF2-40B4-BE49-F238E27FC236}">
                  <a16:creationId xmlns:a16="http://schemas.microsoft.com/office/drawing/2014/main" id="{52F00776-ADEE-44B7-AE9A-67D848D4F60E}"/>
                </a:ext>
              </a:extLst>
            </p:cNvPr>
            <p:cNvSpPr/>
            <p:nvPr/>
          </p:nvSpPr>
          <p:spPr>
            <a:xfrm>
              <a:off x="5181943" y="2389641"/>
              <a:ext cx="670619" cy="697806"/>
            </a:xfrm>
            <a:custGeom>
              <a:avLst/>
              <a:gdLst>
                <a:gd name="connsiteX0" fmla="*/ 705060 w 704850"/>
                <a:gd name="connsiteY0" fmla="*/ 215171 h 733425"/>
                <a:gd name="connsiteX1" fmla="*/ 637375 w 704850"/>
                <a:gd name="connsiteY1" fmla="*/ 152201 h 733425"/>
                <a:gd name="connsiteX2" fmla="*/ 684295 w 704850"/>
                <a:gd name="connsiteY2" fmla="*/ 101776 h 733425"/>
                <a:gd name="connsiteX3" fmla="*/ 702164 w 704850"/>
                <a:gd name="connsiteY3" fmla="*/ 57961 h 733425"/>
                <a:gd name="connsiteX4" fmla="*/ 684638 w 704850"/>
                <a:gd name="connsiteY4" fmla="*/ 14584 h 733425"/>
                <a:gd name="connsiteX5" fmla="*/ 597770 w 704850"/>
                <a:gd name="connsiteY5" fmla="*/ 21147 h 733425"/>
                <a:gd name="connsiteX6" fmla="*/ 274882 w 704850"/>
                <a:gd name="connsiteY6" fmla="*/ 367933 h 733425"/>
                <a:gd name="connsiteX7" fmla="*/ 51645 w 704850"/>
                <a:gd name="connsiteY7" fmla="*/ 411243 h 733425"/>
                <a:gd name="connsiteX8" fmla="*/ 61389 w 704850"/>
                <a:gd name="connsiteY8" fmla="*/ 684058 h 733425"/>
                <a:gd name="connsiteX9" fmla="*/ 192805 w 704850"/>
                <a:gd name="connsiteY9" fmla="*/ 735836 h 733425"/>
                <a:gd name="connsiteX10" fmla="*/ 199844 w 704850"/>
                <a:gd name="connsiteY10" fmla="*/ 735712 h 733425"/>
                <a:gd name="connsiteX11" fmla="*/ 334185 w 704850"/>
                <a:gd name="connsiteY11" fmla="*/ 674333 h 733425"/>
                <a:gd name="connsiteX12" fmla="*/ 361455 w 704850"/>
                <a:gd name="connsiteY12" fmla="*/ 448543 h 733425"/>
                <a:gd name="connsiteX13" fmla="*/ 499844 w 704850"/>
                <a:gd name="connsiteY13" fmla="*/ 299896 h 733425"/>
                <a:gd name="connsiteX14" fmla="*/ 567509 w 704850"/>
                <a:gd name="connsiteY14" fmla="*/ 362913 h 733425"/>
                <a:gd name="connsiteX15" fmla="*/ 577758 w 704850"/>
                <a:gd name="connsiteY15" fmla="*/ 366733 h 733425"/>
                <a:gd name="connsiteX16" fmla="*/ 587712 w 704850"/>
                <a:gd name="connsiteY16" fmla="*/ 362180 h 733425"/>
                <a:gd name="connsiteX17" fmla="*/ 626850 w 704850"/>
                <a:gd name="connsiteY17" fmla="*/ 320060 h 733425"/>
                <a:gd name="connsiteX18" fmla="*/ 626126 w 704850"/>
                <a:gd name="connsiteY18" fmla="*/ 299877 h 733425"/>
                <a:gd name="connsiteX19" fmla="*/ 558461 w 704850"/>
                <a:gd name="connsiteY19" fmla="*/ 236869 h 733425"/>
                <a:gd name="connsiteX20" fmla="*/ 578711 w 704850"/>
                <a:gd name="connsiteY20" fmla="*/ 215162 h 733425"/>
                <a:gd name="connsiteX21" fmla="*/ 646357 w 704850"/>
                <a:gd name="connsiteY21" fmla="*/ 278217 h 733425"/>
                <a:gd name="connsiteX22" fmla="*/ 656597 w 704850"/>
                <a:gd name="connsiteY22" fmla="*/ 282046 h 733425"/>
                <a:gd name="connsiteX23" fmla="*/ 666550 w 704850"/>
                <a:gd name="connsiteY23" fmla="*/ 277503 h 733425"/>
                <a:gd name="connsiteX24" fmla="*/ 705765 w 704850"/>
                <a:gd name="connsiteY24" fmla="*/ 235383 h 733425"/>
                <a:gd name="connsiteX25" fmla="*/ 709584 w 704850"/>
                <a:gd name="connsiteY25" fmla="*/ 225134 h 733425"/>
                <a:gd name="connsiteX26" fmla="*/ 705060 w 704850"/>
                <a:gd name="connsiteY26" fmla="*/ 215171 h 733425"/>
                <a:gd name="connsiteX27" fmla="*/ 655397 w 704850"/>
                <a:gd name="connsiteY27" fmla="*/ 247556 h 733425"/>
                <a:gd name="connsiteX28" fmla="*/ 587760 w 704850"/>
                <a:gd name="connsiteY28" fmla="*/ 184510 h 733425"/>
                <a:gd name="connsiteX29" fmla="*/ 567576 w 704850"/>
                <a:gd name="connsiteY29" fmla="*/ 185215 h 733425"/>
                <a:gd name="connsiteX30" fmla="*/ 527828 w 704850"/>
                <a:gd name="connsiteY30" fmla="*/ 227830 h 733425"/>
                <a:gd name="connsiteX31" fmla="*/ 523999 w 704850"/>
                <a:gd name="connsiteY31" fmla="*/ 238079 h 733425"/>
                <a:gd name="connsiteX32" fmla="*/ 528543 w 704850"/>
                <a:gd name="connsiteY32" fmla="*/ 248032 h 733425"/>
                <a:gd name="connsiteX33" fmla="*/ 596218 w 704850"/>
                <a:gd name="connsiteY33" fmla="*/ 311059 h 733425"/>
                <a:gd name="connsiteX34" fmla="*/ 576539 w 704850"/>
                <a:gd name="connsiteY34" fmla="*/ 332243 h 733425"/>
                <a:gd name="connsiteX35" fmla="*/ 508874 w 704850"/>
                <a:gd name="connsiteY35" fmla="*/ 269235 h 733425"/>
                <a:gd name="connsiteX36" fmla="*/ 498625 w 704850"/>
                <a:gd name="connsiteY36" fmla="*/ 265415 h 733425"/>
                <a:gd name="connsiteX37" fmla="*/ 488680 w 704850"/>
                <a:gd name="connsiteY37" fmla="*/ 269959 h 733425"/>
                <a:gd name="connsiteX38" fmla="*/ 335585 w 704850"/>
                <a:gd name="connsiteY38" fmla="*/ 434389 h 733425"/>
                <a:gd name="connsiteX39" fmla="*/ 335442 w 704850"/>
                <a:gd name="connsiteY39" fmla="*/ 434484 h 733425"/>
                <a:gd name="connsiteX40" fmla="*/ 331442 w 704850"/>
                <a:gd name="connsiteY40" fmla="*/ 454020 h 733425"/>
                <a:gd name="connsiteX41" fmla="*/ 313278 w 704850"/>
                <a:gd name="connsiteY41" fmla="*/ 654855 h 733425"/>
                <a:gd name="connsiteX42" fmla="*/ 198835 w 704850"/>
                <a:gd name="connsiteY42" fmla="*/ 707147 h 733425"/>
                <a:gd name="connsiteX43" fmla="*/ 80868 w 704850"/>
                <a:gd name="connsiteY43" fmla="*/ 663141 h 733425"/>
                <a:gd name="connsiteX44" fmla="*/ 72552 w 704850"/>
                <a:gd name="connsiteY44" fmla="*/ 430712 h 733425"/>
                <a:gd name="connsiteX45" fmla="*/ 193053 w 704850"/>
                <a:gd name="connsiteY45" fmla="*/ 378230 h 733425"/>
                <a:gd name="connsiteX46" fmla="*/ 271587 w 704850"/>
                <a:gd name="connsiteY46" fmla="*/ 398289 h 733425"/>
                <a:gd name="connsiteX47" fmla="*/ 282512 w 704850"/>
                <a:gd name="connsiteY47" fmla="*/ 399442 h 733425"/>
                <a:gd name="connsiteX48" fmla="*/ 290999 w 704850"/>
                <a:gd name="connsiteY48" fmla="*/ 392536 h 733425"/>
                <a:gd name="connsiteX49" fmla="*/ 618659 w 704850"/>
                <a:gd name="connsiteY49" fmla="*/ 40606 h 733425"/>
                <a:gd name="connsiteX50" fmla="*/ 665179 w 704850"/>
                <a:gd name="connsiteY50" fmla="*/ 35511 h 733425"/>
                <a:gd name="connsiteX51" fmla="*/ 673580 w 704850"/>
                <a:gd name="connsiteY51" fmla="*/ 57266 h 733425"/>
                <a:gd name="connsiteX52" fmla="*/ 663350 w 704850"/>
                <a:gd name="connsiteY52" fmla="*/ 82297 h 733425"/>
                <a:gd name="connsiteX53" fmla="*/ 606705 w 704850"/>
                <a:gd name="connsiteY53" fmla="*/ 143181 h 733425"/>
                <a:gd name="connsiteX54" fmla="*/ 602895 w 704850"/>
                <a:gd name="connsiteY54" fmla="*/ 153430 h 733425"/>
                <a:gd name="connsiteX55" fmla="*/ 607448 w 704850"/>
                <a:gd name="connsiteY55" fmla="*/ 163374 h 733425"/>
                <a:gd name="connsiteX56" fmla="*/ 675132 w 704850"/>
                <a:gd name="connsiteY56" fmla="*/ 226344 h 733425"/>
                <a:gd name="connsiteX57" fmla="*/ 655397 w 704850"/>
                <a:gd name="connsiteY57" fmla="*/ 247556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704850" h="733425">
                  <a:moveTo>
                    <a:pt x="705060" y="215171"/>
                  </a:moveTo>
                  <a:lnTo>
                    <a:pt x="637375" y="152201"/>
                  </a:lnTo>
                  <a:lnTo>
                    <a:pt x="684295" y="101776"/>
                  </a:lnTo>
                  <a:cubicBezTo>
                    <a:pt x="695259" y="89975"/>
                    <a:pt x="701774" y="74011"/>
                    <a:pt x="702164" y="57961"/>
                  </a:cubicBezTo>
                  <a:cubicBezTo>
                    <a:pt x="702574" y="40854"/>
                    <a:pt x="696354" y="25452"/>
                    <a:pt x="684638" y="14584"/>
                  </a:cubicBezTo>
                  <a:cubicBezTo>
                    <a:pt x="661159" y="-7209"/>
                    <a:pt x="621383" y="-4218"/>
                    <a:pt x="597770" y="21147"/>
                  </a:cubicBezTo>
                  <a:lnTo>
                    <a:pt x="274882" y="367933"/>
                  </a:lnTo>
                  <a:cubicBezTo>
                    <a:pt x="199482" y="332481"/>
                    <a:pt x="109204" y="349483"/>
                    <a:pt x="51645" y="411243"/>
                  </a:cubicBezTo>
                  <a:cubicBezTo>
                    <a:pt x="-20859" y="489148"/>
                    <a:pt x="-16487" y="611525"/>
                    <a:pt x="61389" y="684058"/>
                  </a:cubicBezTo>
                  <a:cubicBezTo>
                    <a:pt x="97432" y="717596"/>
                    <a:pt x="143856" y="735836"/>
                    <a:pt x="192805" y="735836"/>
                  </a:cubicBezTo>
                  <a:cubicBezTo>
                    <a:pt x="195149" y="735836"/>
                    <a:pt x="197492" y="735798"/>
                    <a:pt x="199844" y="735712"/>
                  </a:cubicBezTo>
                  <a:cubicBezTo>
                    <a:pt x="251384" y="733874"/>
                    <a:pt x="299095" y="712071"/>
                    <a:pt x="334185" y="674333"/>
                  </a:cubicBezTo>
                  <a:cubicBezTo>
                    <a:pt x="391687" y="612630"/>
                    <a:pt x="402222" y="521333"/>
                    <a:pt x="361455" y="448543"/>
                  </a:cubicBezTo>
                  <a:lnTo>
                    <a:pt x="499844" y="299896"/>
                  </a:lnTo>
                  <a:lnTo>
                    <a:pt x="567509" y="362913"/>
                  </a:lnTo>
                  <a:cubicBezTo>
                    <a:pt x="570281" y="365495"/>
                    <a:pt x="573958" y="366781"/>
                    <a:pt x="577758" y="366733"/>
                  </a:cubicBezTo>
                  <a:cubicBezTo>
                    <a:pt x="581549" y="366600"/>
                    <a:pt x="585131" y="364952"/>
                    <a:pt x="587712" y="362180"/>
                  </a:cubicBezTo>
                  <a:lnTo>
                    <a:pt x="626850" y="320060"/>
                  </a:lnTo>
                  <a:cubicBezTo>
                    <a:pt x="632213" y="314288"/>
                    <a:pt x="631889" y="305249"/>
                    <a:pt x="626126" y="299877"/>
                  </a:cubicBezTo>
                  <a:lnTo>
                    <a:pt x="558461" y="236869"/>
                  </a:lnTo>
                  <a:lnTo>
                    <a:pt x="578711" y="215162"/>
                  </a:lnTo>
                  <a:lnTo>
                    <a:pt x="646357" y="278217"/>
                  </a:lnTo>
                  <a:cubicBezTo>
                    <a:pt x="649120" y="280798"/>
                    <a:pt x="652730" y="282122"/>
                    <a:pt x="656597" y="282046"/>
                  </a:cubicBezTo>
                  <a:cubicBezTo>
                    <a:pt x="660388" y="281913"/>
                    <a:pt x="663960" y="280274"/>
                    <a:pt x="666550" y="277503"/>
                  </a:cubicBezTo>
                  <a:lnTo>
                    <a:pt x="705765" y="235383"/>
                  </a:lnTo>
                  <a:cubicBezTo>
                    <a:pt x="708346" y="232611"/>
                    <a:pt x="709727" y="228925"/>
                    <a:pt x="709584" y="225134"/>
                  </a:cubicBezTo>
                  <a:cubicBezTo>
                    <a:pt x="709470" y="221334"/>
                    <a:pt x="707841" y="217752"/>
                    <a:pt x="705060" y="215171"/>
                  </a:cubicBezTo>
                  <a:close/>
                  <a:moveTo>
                    <a:pt x="655397" y="247556"/>
                  </a:moveTo>
                  <a:lnTo>
                    <a:pt x="587760" y="184510"/>
                  </a:lnTo>
                  <a:cubicBezTo>
                    <a:pt x="581997" y="179138"/>
                    <a:pt x="572948" y="179443"/>
                    <a:pt x="567576" y="185215"/>
                  </a:cubicBezTo>
                  <a:lnTo>
                    <a:pt x="527828" y="227830"/>
                  </a:lnTo>
                  <a:cubicBezTo>
                    <a:pt x="525247" y="230602"/>
                    <a:pt x="523866" y="234288"/>
                    <a:pt x="523999" y="238079"/>
                  </a:cubicBezTo>
                  <a:cubicBezTo>
                    <a:pt x="524133" y="241870"/>
                    <a:pt x="525771" y="245451"/>
                    <a:pt x="528543" y="248032"/>
                  </a:cubicBezTo>
                  <a:lnTo>
                    <a:pt x="596218" y="311059"/>
                  </a:lnTo>
                  <a:lnTo>
                    <a:pt x="576539" y="332243"/>
                  </a:lnTo>
                  <a:lnTo>
                    <a:pt x="508874" y="269235"/>
                  </a:lnTo>
                  <a:cubicBezTo>
                    <a:pt x="506102" y="266654"/>
                    <a:pt x="502520" y="265215"/>
                    <a:pt x="498625" y="265415"/>
                  </a:cubicBezTo>
                  <a:cubicBezTo>
                    <a:pt x="494843" y="265549"/>
                    <a:pt x="491262" y="267187"/>
                    <a:pt x="488680" y="269959"/>
                  </a:cubicBezTo>
                  <a:lnTo>
                    <a:pt x="335585" y="434389"/>
                  </a:lnTo>
                  <a:lnTo>
                    <a:pt x="335442" y="434484"/>
                  </a:lnTo>
                  <a:cubicBezTo>
                    <a:pt x="329041" y="438837"/>
                    <a:pt x="327260" y="447495"/>
                    <a:pt x="331442" y="454020"/>
                  </a:cubicBezTo>
                  <a:cubicBezTo>
                    <a:pt x="371999" y="517276"/>
                    <a:pt x="364532" y="599857"/>
                    <a:pt x="313278" y="654855"/>
                  </a:cubicBezTo>
                  <a:cubicBezTo>
                    <a:pt x="283379" y="687011"/>
                    <a:pt x="242735" y="705575"/>
                    <a:pt x="198835" y="707147"/>
                  </a:cubicBezTo>
                  <a:cubicBezTo>
                    <a:pt x="155096" y="708595"/>
                    <a:pt x="113043" y="693069"/>
                    <a:pt x="80868" y="663141"/>
                  </a:cubicBezTo>
                  <a:cubicBezTo>
                    <a:pt x="14516" y="601353"/>
                    <a:pt x="10792" y="497073"/>
                    <a:pt x="72552" y="430712"/>
                  </a:cubicBezTo>
                  <a:cubicBezTo>
                    <a:pt x="104594" y="396346"/>
                    <a:pt x="148533" y="378230"/>
                    <a:pt x="193053" y="378230"/>
                  </a:cubicBezTo>
                  <a:cubicBezTo>
                    <a:pt x="219837" y="378230"/>
                    <a:pt x="246841" y="384783"/>
                    <a:pt x="271587" y="398289"/>
                  </a:cubicBezTo>
                  <a:cubicBezTo>
                    <a:pt x="274930" y="400118"/>
                    <a:pt x="278873" y="400528"/>
                    <a:pt x="282512" y="399442"/>
                  </a:cubicBezTo>
                  <a:cubicBezTo>
                    <a:pt x="286141" y="398356"/>
                    <a:pt x="289198" y="395870"/>
                    <a:pt x="290999" y="392536"/>
                  </a:cubicBezTo>
                  <a:lnTo>
                    <a:pt x="618659" y="40606"/>
                  </a:lnTo>
                  <a:cubicBezTo>
                    <a:pt x="631517" y="26814"/>
                    <a:pt x="653234" y="24433"/>
                    <a:pt x="665179" y="35511"/>
                  </a:cubicBezTo>
                  <a:cubicBezTo>
                    <a:pt x="670808" y="40730"/>
                    <a:pt x="673780" y="48455"/>
                    <a:pt x="673580" y="57266"/>
                  </a:cubicBezTo>
                  <a:cubicBezTo>
                    <a:pt x="673361" y="66419"/>
                    <a:pt x="669627" y="75544"/>
                    <a:pt x="663350" y="82297"/>
                  </a:cubicBezTo>
                  <a:lnTo>
                    <a:pt x="606705" y="143181"/>
                  </a:lnTo>
                  <a:cubicBezTo>
                    <a:pt x="604124" y="145962"/>
                    <a:pt x="602752" y="149649"/>
                    <a:pt x="602895" y="153430"/>
                  </a:cubicBezTo>
                  <a:cubicBezTo>
                    <a:pt x="603038" y="157211"/>
                    <a:pt x="604676" y="160793"/>
                    <a:pt x="607448" y="163374"/>
                  </a:cubicBezTo>
                  <a:lnTo>
                    <a:pt x="675132" y="226344"/>
                  </a:lnTo>
                  <a:lnTo>
                    <a:pt x="655397" y="2475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8" name="Полилиния 98">
              <a:extLst>
                <a:ext uri="{FF2B5EF4-FFF2-40B4-BE49-F238E27FC236}">
                  <a16:creationId xmlns:a16="http://schemas.microsoft.com/office/drawing/2014/main" id="{DE2D6C73-5E41-4455-84EE-40D7AB573924}"/>
                </a:ext>
              </a:extLst>
            </p:cNvPr>
            <p:cNvSpPr/>
            <p:nvPr/>
          </p:nvSpPr>
          <p:spPr>
            <a:xfrm>
              <a:off x="5302909" y="2841513"/>
              <a:ext cx="126874" cy="126874"/>
            </a:xfrm>
            <a:custGeom>
              <a:avLst/>
              <a:gdLst>
                <a:gd name="connsiteX0" fmla="*/ 65693 w 133350"/>
                <a:gd name="connsiteY0" fmla="*/ 0 h 133350"/>
                <a:gd name="connsiteX1" fmla="*/ 18802 w 133350"/>
                <a:gd name="connsiteY1" fmla="*/ 20336 h 133350"/>
                <a:gd name="connsiteX2" fmla="*/ 9 w 133350"/>
                <a:gd name="connsiteY2" fmla="*/ 67856 h 133350"/>
                <a:gd name="connsiteX3" fmla="*/ 66770 w 133350"/>
                <a:gd name="connsiteY3" fmla="*/ 133541 h 133350"/>
                <a:gd name="connsiteX4" fmla="*/ 67874 w 133350"/>
                <a:gd name="connsiteY4" fmla="*/ 133531 h 133350"/>
                <a:gd name="connsiteX5" fmla="*/ 114766 w 133350"/>
                <a:gd name="connsiteY5" fmla="*/ 113205 h 133350"/>
                <a:gd name="connsiteX6" fmla="*/ 133549 w 133350"/>
                <a:gd name="connsiteY6" fmla="*/ 65675 h 133350"/>
                <a:gd name="connsiteX7" fmla="*/ 113213 w 133350"/>
                <a:gd name="connsiteY7" fmla="*/ 18783 h 133350"/>
                <a:gd name="connsiteX8" fmla="*/ 65693 w 133350"/>
                <a:gd name="connsiteY8" fmla="*/ 0 h 133350"/>
                <a:gd name="connsiteX9" fmla="*/ 94240 w 133350"/>
                <a:gd name="connsiteY9" fmla="*/ 93326 h 133350"/>
                <a:gd name="connsiteX10" fmla="*/ 67417 w 133350"/>
                <a:gd name="connsiteY10" fmla="*/ 104956 h 133350"/>
                <a:gd name="connsiteX11" fmla="*/ 66779 w 133350"/>
                <a:gd name="connsiteY11" fmla="*/ 104966 h 133350"/>
                <a:gd name="connsiteX12" fmla="*/ 28584 w 133350"/>
                <a:gd name="connsiteY12" fmla="*/ 67399 h 133350"/>
                <a:gd name="connsiteX13" fmla="*/ 39328 w 133350"/>
                <a:gd name="connsiteY13" fmla="*/ 40215 h 133350"/>
                <a:gd name="connsiteX14" fmla="*/ 66160 w 133350"/>
                <a:gd name="connsiteY14" fmla="*/ 28584 h 133350"/>
                <a:gd name="connsiteX15" fmla="*/ 66798 w 133350"/>
                <a:gd name="connsiteY15" fmla="*/ 28575 h 133350"/>
                <a:gd name="connsiteX16" fmla="*/ 93354 w 133350"/>
                <a:gd name="connsiteY16" fmla="*/ 39329 h 133350"/>
                <a:gd name="connsiteX17" fmla="*/ 104984 w 133350"/>
                <a:gd name="connsiteY17" fmla="*/ 66142 h 133350"/>
                <a:gd name="connsiteX18" fmla="*/ 94240 w 133350"/>
                <a:gd name="connsiteY18" fmla="*/ 93326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3350" h="133350">
                  <a:moveTo>
                    <a:pt x="65693" y="0"/>
                  </a:moveTo>
                  <a:cubicBezTo>
                    <a:pt x="47853" y="295"/>
                    <a:pt x="31203" y="7515"/>
                    <a:pt x="18802" y="20336"/>
                  </a:cubicBezTo>
                  <a:cubicBezTo>
                    <a:pt x="6391" y="33157"/>
                    <a:pt x="-277" y="50025"/>
                    <a:pt x="9" y="67856"/>
                  </a:cubicBezTo>
                  <a:cubicBezTo>
                    <a:pt x="609" y="104299"/>
                    <a:pt x="30451" y="133541"/>
                    <a:pt x="66770" y="133541"/>
                  </a:cubicBezTo>
                  <a:cubicBezTo>
                    <a:pt x="67141" y="133541"/>
                    <a:pt x="67512" y="133531"/>
                    <a:pt x="67874" y="133531"/>
                  </a:cubicBezTo>
                  <a:cubicBezTo>
                    <a:pt x="85715" y="133236"/>
                    <a:pt x="102364" y="126016"/>
                    <a:pt x="114766" y="113205"/>
                  </a:cubicBezTo>
                  <a:cubicBezTo>
                    <a:pt x="127168" y="100384"/>
                    <a:pt x="133835" y="83506"/>
                    <a:pt x="133549" y="65675"/>
                  </a:cubicBezTo>
                  <a:cubicBezTo>
                    <a:pt x="133254" y="47844"/>
                    <a:pt x="126034" y="31185"/>
                    <a:pt x="113213" y="18783"/>
                  </a:cubicBezTo>
                  <a:cubicBezTo>
                    <a:pt x="100393" y="6382"/>
                    <a:pt x="83524" y="95"/>
                    <a:pt x="65693" y="0"/>
                  </a:cubicBezTo>
                  <a:close/>
                  <a:moveTo>
                    <a:pt x="94240" y="93326"/>
                  </a:moveTo>
                  <a:cubicBezTo>
                    <a:pt x="87144" y="100660"/>
                    <a:pt x="77619" y="104784"/>
                    <a:pt x="67417" y="104956"/>
                  </a:cubicBezTo>
                  <a:cubicBezTo>
                    <a:pt x="67208" y="104966"/>
                    <a:pt x="66998" y="104966"/>
                    <a:pt x="66779" y="104966"/>
                  </a:cubicBezTo>
                  <a:cubicBezTo>
                    <a:pt x="46005" y="104966"/>
                    <a:pt x="28927" y="88240"/>
                    <a:pt x="28584" y="67399"/>
                  </a:cubicBezTo>
                  <a:cubicBezTo>
                    <a:pt x="28412" y="57198"/>
                    <a:pt x="32232" y="47549"/>
                    <a:pt x="39328" y="40215"/>
                  </a:cubicBezTo>
                  <a:cubicBezTo>
                    <a:pt x="46424" y="32880"/>
                    <a:pt x="55959" y="28756"/>
                    <a:pt x="66160" y="28584"/>
                  </a:cubicBezTo>
                  <a:cubicBezTo>
                    <a:pt x="66369" y="28575"/>
                    <a:pt x="66589" y="28575"/>
                    <a:pt x="66798" y="28575"/>
                  </a:cubicBezTo>
                  <a:cubicBezTo>
                    <a:pt x="76761" y="28575"/>
                    <a:pt x="86172" y="32375"/>
                    <a:pt x="93354" y="39329"/>
                  </a:cubicBezTo>
                  <a:cubicBezTo>
                    <a:pt x="100688" y="46425"/>
                    <a:pt x="104822" y="55940"/>
                    <a:pt x="104984" y="66142"/>
                  </a:cubicBezTo>
                  <a:cubicBezTo>
                    <a:pt x="105155" y="76343"/>
                    <a:pt x="101336" y="86001"/>
                    <a:pt x="94240" y="9332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EE2FF584-7B9D-4BD4-A78F-A83554EB6A3E}"/>
              </a:ext>
            </a:extLst>
          </p:cNvPr>
          <p:cNvSpPr txBox="1"/>
          <p:nvPr/>
        </p:nvSpPr>
        <p:spPr>
          <a:xfrm>
            <a:off x="768911" y="1833354"/>
            <a:ext cx="1964764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50 % (в отдельных случаях 40 %), но не более </a:t>
            </a:r>
            <a:r>
              <a:rPr lang="ru-RU" sz="2000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300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тыс. руб.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E2FF584-7B9D-4BD4-A78F-A83554EB6A3E}"/>
              </a:ext>
            </a:extLst>
          </p:cNvPr>
          <p:cNvSpPr txBox="1"/>
          <p:nvPr/>
        </p:nvSpPr>
        <p:spPr>
          <a:xfrm>
            <a:off x="834284" y="4822491"/>
            <a:ext cx="1964764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8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0 % (в отдельных случаях 40 %), но не более </a:t>
            </a:r>
            <a:r>
              <a:rPr lang="ru-RU" sz="2000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200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тыс. руб.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0" name="Номер слайда 1"/>
          <p:cNvSpPr txBox="1">
            <a:spLocks/>
          </p:cNvSpPr>
          <p:nvPr/>
        </p:nvSpPr>
        <p:spPr>
          <a:xfrm>
            <a:off x="198406" y="6374922"/>
            <a:ext cx="3119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C173F88-3387-453B-9303-AC0210B95CB8}" type="slidenum">
              <a:rPr lang="ru-RU" sz="2000" smtClean="0">
                <a:latin typeface="Bahnschrift Light Condensed" panose="020B0502040204020203" pitchFamily="34" charset="0"/>
              </a:rPr>
              <a:pPr/>
              <a:t>5</a:t>
            </a:fld>
            <a:endParaRPr lang="ru-RU" sz="2000" dirty="0">
              <a:latin typeface="Bahnschrift Light Condensed" panose="020B0502040204020203" pitchFamily="34" charset="0"/>
            </a:endParaRP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 flipV="1">
            <a:off x="728854" y="533400"/>
            <a:ext cx="11463146" cy="3539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209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61E133BA-C364-AD4D-BDF4-C6F49F9A6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140" y="6363"/>
            <a:ext cx="10515600" cy="727229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 Condensed" panose="020B050204020402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Компенсируемые затраты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FDA934DA-A233-4D3B-8F8E-624E20166C0D}"/>
              </a:ext>
            </a:extLst>
          </p:cNvPr>
          <p:cNvSpPr/>
          <p:nvPr/>
        </p:nvSpPr>
        <p:spPr>
          <a:xfrm>
            <a:off x="550862" y="4432282"/>
            <a:ext cx="11090275" cy="2111392"/>
          </a:xfrm>
          <a:prstGeom prst="rect">
            <a:avLst/>
          </a:prstGeom>
          <a:solidFill>
            <a:srgbClr val="FFFFFF"/>
          </a:solidFill>
          <a:ln w="31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78C44E98-3A0D-43AF-BB13-F084A0901A88}"/>
              </a:ext>
            </a:extLst>
          </p:cNvPr>
          <p:cNvSpPr/>
          <p:nvPr/>
        </p:nvSpPr>
        <p:spPr>
          <a:xfrm>
            <a:off x="550863" y="4429243"/>
            <a:ext cx="2623686" cy="21144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srgbClr val="C00000"/>
              </a:solidFill>
              <a:latin typeface="Arial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0A3AA64-B614-4FE3-8767-7758D2E84DFE}"/>
              </a:ext>
            </a:extLst>
          </p:cNvPr>
          <p:cNvSpPr txBox="1"/>
          <p:nvPr/>
        </p:nvSpPr>
        <p:spPr>
          <a:xfrm>
            <a:off x="3273481" y="4959149"/>
            <a:ext cx="8171814" cy="98488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457200">
              <a:spcAft>
                <a:spcPts val="1200"/>
              </a:spcAft>
              <a:buClr>
                <a:schemeClr val="accent2"/>
              </a:buClr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- регламент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Таможенного союза (Евразийского экономического союза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);</a:t>
            </a:r>
          </a:p>
          <a:p>
            <a:pPr defTabSz="457200">
              <a:spcAft>
                <a:spcPts val="1200"/>
              </a:spcAft>
              <a:buClr>
                <a:schemeClr val="accent2"/>
              </a:buClr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- Единый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перечень продукции, подлежащей обязательной сертификации, утвержденный постановлением Правительства Российской Федерации от 23.12.2021 № 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2425.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BD5B51B-9C68-4BE5-9643-B3F3BA5358D8}"/>
              </a:ext>
            </a:extLst>
          </p:cNvPr>
          <p:cNvSpPr txBox="1"/>
          <p:nvPr/>
        </p:nvSpPr>
        <p:spPr>
          <a:xfrm>
            <a:off x="1068203" y="4436952"/>
            <a:ext cx="2106346" cy="138499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Обязательная </a:t>
            </a:r>
          </a:p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сертификация </a:t>
            </a:r>
          </a:p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произведенной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продукции </a:t>
            </a:r>
            <a:endParaRPr lang="ru-RU" b="1" dirty="0" smtClean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и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(или) декларирование </a:t>
            </a:r>
            <a:endParaRPr lang="ru-RU" b="1" dirty="0" smtClean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ее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соответствия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BBD5B568-02EE-4ADC-8236-02698EE8D898}"/>
              </a:ext>
            </a:extLst>
          </p:cNvPr>
          <p:cNvSpPr/>
          <p:nvPr/>
        </p:nvSpPr>
        <p:spPr>
          <a:xfrm>
            <a:off x="550863" y="1196974"/>
            <a:ext cx="11090275" cy="3129983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C641AFD5-1966-4C1C-B407-3D3CAE7B8064}"/>
              </a:ext>
            </a:extLst>
          </p:cNvPr>
          <p:cNvSpPr/>
          <p:nvPr/>
        </p:nvSpPr>
        <p:spPr>
          <a:xfrm>
            <a:off x="550863" y="1194217"/>
            <a:ext cx="2623686" cy="31357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srgbClr val="C00000"/>
              </a:solidFill>
              <a:latin typeface="Arial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E2FF584-7B9D-4BD4-A78F-A83554EB6A3E}"/>
              </a:ext>
            </a:extLst>
          </p:cNvPr>
          <p:cNvSpPr txBox="1"/>
          <p:nvPr/>
        </p:nvSpPr>
        <p:spPr>
          <a:xfrm>
            <a:off x="995985" y="1395088"/>
            <a:ext cx="1947122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Оборудование и лицензионные программные продукты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BC0458-8DD5-41C4-8BCA-599F34C74013}"/>
              </a:ext>
            </a:extLst>
          </p:cNvPr>
          <p:cNvSpPr txBox="1"/>
          <p:nvPr/>
        </p:nvSpPr>
        <p:spPr>
          <a:xfrm>
            <a:off x="3254936" y="965998"/>
            <a:ext cx="8171814" cy="347787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457200">
              <a:spcAft>
                <a:spcPts val="1200"/>
              </a:spcAft>
              <a:defRPr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  <a:p>
            <a:pPr defTabSz="457200"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- машины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, механизмы, приборы, устройства, используемые для работы или производства;</a:t>
            </a:r>
          </a:p>
          <a:p>
            <a:pPr defTabSz="457200"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- более 20 тыс. руб. за единицу;</a:t>
            </a:r>
          </a:p>
          <a:p>
            <a:pPr defTabSz="457200"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-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группировки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320 и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330 ОКОФ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, группировка 730 ОКОФ при </a:t>
            </a:r>
            <a:r>
              <a:rPr lang="ru-RU" dirty="0">
                <a:solidFill>
                  <a:srgbClr val="C00000"/>
                </a:solidFill>
                <a:latin typeface="Bahnschrift Condensed" panose="020B0502040204020203" pitchFamily="34" charset="0"/>
              </a:rPr>
              <a:t>обязательном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предоставлении документа, подтверждающего, что приобретенный продукт является лицензионным;</a:t>
            </a:r>
          </a:p>
          <a:p>
            <a:pPr defTabSz="457200">
              <a:defRPr/>
            </a:pPr>
            <a:endParaRPr lang="ru-RU" dirty="0" smtClean="0">
              <a:solidFill>
                <a:srgbClr val="C00000"/>
              </a:solidFill>
              <a:latin typeface="Bahnschrift Condensed" panose="020B0502040204020203" pitchFamily="34" charset="0"/>
            </a:endParaRPr>
          </a:p>
          <a:p>
            <a:pPr defTabSz="457200">
              <a:defRPr/>
            </a:pPr>
            <a:r>
              <a:rPr lang="ru-RU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Не </a:t>
            </a:r>
            <a:r>
              <a:rPr lang="ru-RU" dirty="0">
                <a:solidFill>
                  <a:srgbClr val="C00000"/>
                </a:solidFill>
                <a:latin typeface="Bahnschrift Condensed" panose="020B0502040204020203" pitchFamily="34" charset="0"/>
              </a:rPr>
              <a:t>подлежат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возмещению затраты:</a:t>
            </a:r>
          </a:p>
          <a:p>
            <a:pPr defTabSz="457200"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- на оборудование для оптовой и розничной торговой деятельности;</a:t>
            </a:r>
          </a:p>
          <a:p>
            <a:pPr defTabSz="457200"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- на мобильные телефоны, смартфоны;</a:t>
            </a:r>
          </a:p>
          <a:p>
            <a:pPr defTabSz="457200"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- на мебель из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группировок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 кодами ОКОФ 330.31.01.1, 330.31.09.11;</a:t>
            </a:r>
          </a:p>
          <a:p>
            <a:pPr defTabSz="457200"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- на доставку и монтаж оборудования. </a:t>
            </a:r>
          </a:p>
          <a:p>
            <a:pPr marL="342900" indent="-342900" defTabSz="457200">
              <a:spcAft>
                <a:spcPts val="1200"/>
              </a:spcAft>
              <a:buFontTx/>
              <a:buChar char="-"/>
              <a:defRPr/>
            </a:pPr>
            <a:endParaRPr lang="ru-RU" sz="2000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grpSp>
        <p:nvGrpSpPr>
          <p:cNvPr id="62" name="Группа 61">
            <a:extLst>
              <a:ext uri="{FF2B5EF4-FFF2-40B4-BE49-F238E27FC236}">
                <a16:creationId xmlns:a16="http://schemas.microsoft.com/office/drawing/2014/main" id="{0BC1562A-E013-4458-B32F-F44D4CEDC77F}"/>
              </a:ext>
            </a:extLst>
          </p:cNvPr>
          <p:cNvGrpSpPr/>
          <p:nvPr/>
        </p:nvGrpSpPr>
        <p:grpSpPr>
          <a:xfrm>
            <a:off x="697193" y="4823873"/>
            <a:ext cx="330542" cy="343942"/>
            <a:chOff x="5181943" y="2389641"/>
            <a:chExt cx="670619" cy="697806"/>
          </a:xfrm>
          <a:solidFill>
            <a:schemeClr val="accent5">
              <a:lumMod val="50000"/>
            </a:schemeClr>
          </a:solidFill>
        </p:grpSpPr>
        <p:sp>
          <p:nvSpPr>
            <p:cNvPr id="63" name="Полилиния 97">
              <a:extLst>
                <a:ext uri="{FF2B5EF4-FFF2-40B4-BE49-F238E27FC236}">
                  <a16:creationId xmlns:a16="http://schemas.microsoft.com/office/drawing/2014/main" id="{52F00776-ADEE-44B7-AE9A-67D848D4F60E}"/>
                </a:ext>
              </a:extLst>
            </p:cNvPr>
            <p:cNvSpPr/>
            <p:nvPr/>
          </p:nvSpPr>
          <p:spPr>
            <a:xfrm>
              <a:off x="5181943" y="2389641"/>
              <a:ext cx="670619" cy="697806"/>
            </a:xfrm>
            <a:custGeom>
              <a:avLst/>
              <a:gdLst>
                <a:gd name="connsiteX0" fmla="*/ 705060 w 704850"/>
                <a:gd name="connsiteY0" fmla="*/ 215171 h 733425"/>
                <a:gd name="connsiteX1" fmla="*/ 637375 w 704850"/>
                <a:gd name="connsiteY1" fmla="*/ 152201 h 733425"/>
                <a:gd name="connsiteX2" fmla="*/ 684295 w 704850"/>
                <a:gd name="connsiteY2" fmla="*/ 101776 h 733425"/>
                <a:gd name="connsiteX3" fmla="*/ 702164 w 704850"/>
                <a:gd name="connsiteY3" fmla="*/ 57961 h 733425"/>
                <a:gd name="connsiteX4" fmla="*/ 684638 w 704850"/>
                <a:gd name="connsiteY4" fmla="*/ 14584 h 733425"/>
                <a:gd name="connsiteX5" fmla="*/ 597770 w 704850"/>
                <a:gd name="connsiteY5" fmla="*/ 21147 h 733425"/>
                <a:gd name="connsiteX6" fmla="*/ 274882 w 704850"/>
                <a:gd name="connsiteY6" fmla="*/ 367933 h 733425"/>
                <a:gd name="connsiteX7" fmla="*/ 51645 w 704850"/>
                <a:gd name="connsiteY7" fmla="*/ 411243 h 733425"/>
                <a:gd name="connsiteX8" fmla="*/ 61389 w 704850"/>
                <a:gd name="connsiteY8" fmla="*/ 684058 h 733425"/>
                <a:gd name="connsiteX9" fmla="*/ 192805 w 704850"/>
                <a:gd name="connsiteY9" fmla="*/ 735836 h 733425"/>
                <a:gd name="connsiteX10" fmla="*/ 199844 w 704850"/>
                <a:gd name="connsiteY10" fmla="*/ 735712 h 733425"/>
                <a:gd name="connsiteX11" fmla="*/ 334185 w 704850"/>
                <a:gd name="connsiteY11" fmla="*/ 674333 h 733425"/>
                <a:gd name="connsiteX12" fmla="*/ 361455 w 704850"/>
                <a:gd name="connsiteY12" fmla="*/ 448543 h 733425"/>
                <a:gd name="connsiteX13" fmla="*/ 499844 w 704850"/>
                <a:gd name="connsiteY13" fmla="*/ 299896 h 733425"/>
                <a:gd name="connsiteX14" fmla="*/ 567509 w 704850"/>
                <a:gd name="connsiteY14" fmla="*/ 362913 h 733425"/>
                <a:gd name="connsiteX15" fmla="*/ 577758 w 704850"/>
                <a:gd name="connsiteY15" fmla="*/ 366733 h 733425"/>
                <a:gd name="connsiteX16" fmla="*/ 587712 w 704850"/>
                <a:gd name="connsiteY16" fmla="*/ 362180 h 733425"/>
                <a:gd name="connsiteX17" fmla="*/ 626850 w 704850"/>
                <a:gd name="connsiteY17" fmla="*/ 320060 h 733425"/>
                <a:gd name="connsiteX18" fmla="*/ 626126 w 704850"/>
                <a:gd name="connsiteY18" fmla="*/ 299877 h 733425"/>
                <a:gd name="connsiteX19" fmla="*/ 558461 w 704850"/>
                <a:gd name="connsiteY19" fmla="*/ 236869 h 733425"/>
                <a:gd name="connsiteX20" fmla="*/ 578711 w 704850"/>
                <a:gd name="connsiteY20" fmla="*/ 215162 h 733425"/>
                <a:gd name="connsiteX21" fmla="*/ 646357 w 704850"/>
                <a:gd name="connsiteY21" fmla="*/ 278217 h 733425"/>
                <a:gd name="connsiteX22" fmla="*/ 656597 w 704850"/>
                <a:gd name="connsiteY22" fmla="*/ 282046 h 733425"/>
                <a:gd name="connsiteX23" fmla="*/ 666550 w 704850"/>
                <a:gd name="connsiteY23" fmla="*/ 277503 h 733425"/>
                <a:gd name="connsiteX24" fmla="*/ 705765 w 704850"/>
                <a:gd name="connsiteY24" fmla="*/ 235383 h 733425"/>
                <a:gd name="connsiteX25" fmla="*/ 709584 w 704850"/>
                <a:gd name="connsiteY25" fmla="*/ 225134 h 733425"/>
                <a:gd name="connsiteX26" fmla="*/ 705060 w 704850"/>
                <a:gd name="connsiteY26" fmla="*/ 215171 h 733425"/>
                <a:gd name="connsiteX27" fmla="*/ 655397 w 704850"/>
                <a:gd name="connsiteY27" fmla="*/ 247556 h 733425"/>
                <a:gd name="connsiteX28" fmla="*/ 587760 w 704850"/>
                <a:gd name="connsiteY28" fmla="*/ 184510 h 733425"/>
                <a:gd name="connsiteX29" fmla="*/ 567576 w 704850"/>
                <a:gd name="connsiteY29" fmla="*/ 185215 h 733425"/>
                <a:gd name="connsiteX30" fmla="*/ 527828 w 704850"/>
                <a:gd name="connsiteY30" fmla="*/ 227830 h 733425"/>
                <a:gd name="connsiteX31" fmla="*/ 523999 w 704850"/>
                <a:gd name="connsiteY31" fmla="*/ 238079 h 733425"/>
                <a:gd name="connsiteX32" fmla="*/ 528543 w 704850"/>
                <a:gd name="connsiteY32" fmla="*/ 248032 h 733425"/>
                <a:gd name="connsiteX33" fmla="*/ 596218 w 704850"/>
                <a:gd name="connsiteY33" fmla="*/ 311059 h 733425"/>
                <a:gd name="connsiteX34" fmla="*/ 576539 w 704850"/>
                <a:gd name="connsiteY34" fmla="*/ 332243 h 733425"/>
                <a:gd name="connsiteX35" fmla="*/ 508874 w 704850"/>
                <a:gd name="connsiteY35" fmla="*/ 269235 h 733425"/>
                <a:gd name="connsiteX36" fmla="*/ 498625 w 704850"/>
                <a:gd name="connsiteY36" fmla="*/ 265415 h 733425"/>
                <a:gd name="connsiteX37" fmla="*/ 488680 w 704850"/>
                <a:gd name="connsiteY37" fmla="*/ 269959 h 733425"/>
                <a:gd name="connsiteX38" fmla="*/ 335585 w 704850"/>
                <a:gd name="connsiteY38" fmla="*/ 434389 h 733425"/>
                <a:gd name="connsiteX39" fmla="*/ 335442 w 704850"/>
                <a:gd name="connsiteY39" fmla="*/ 434484 h 733425"/>
                <a:gd name="connsiteX40" fmla="*/ 331442 w 704850"/>
                <a:gd name="connsiteY40" fmla="*/ 454020 h 733425"/>
                <a:gd name="connsiteX41" fmla="*/ 313278 w 704850"/>
                <a:gd name="connsiteY41" fmla="*/ 654855 h 733425"/>
                <a:gd name="connsiteX42" fmla="*/ 198835 w 704850"/>
                <a:gd name="connsiteY42" fmla="*/ 707147 h 733425"/>
                <a:gd name="connsiteX43" fmla="*/ 80868 w 704850"/>
                <a:gd name="connsiteY43" fmla="*/ 663141 h 733425"/>
                <a:gd name="connsiteX44" fmla="*/ 72552 w 704850"/>
                <a:gd name="connsiteY44" fmla="*/ 430712 h 733425"/>
                <a:gd name="connsiteX45" fmla="*/ 193053 w 704850"/>
                <a:gd name="connsiteY45" fmla="*/ 378230 h 733425"/>
                <a:gd name="connsiteX46" fmla="*/ 271587 w 704850"/>
                <a:gd name="connsiteY46" fmla="*/ 398289 h 733425"/>
                <a:gd name="connsiteX47" fmla="*/ 282512 w 704850"/>
                <a:gd name="connsiteY47" fmla="*/ 399442 h 733425"/>
                <a:gd name="connsiteX48" fmla="*/ 290999 w 704850"/>
                <a:gd name="connsiteY48" fmla="*/ 392536 h 733425"/>
                <a:gd name="connsiteX49" fmla="*/ 618659 w 704850"/>
                <a:gd name="connsiteY49" fmla="*/ 40606 h 733425"/>
                <a:gd name="connsiteX50" fmla="*/ 665179 w 704850"/>
                <a:gd name="connsiteY50" fmla="*/ 35511 h 733425"/>
                <a:gd name="connsiteX51" fmla="*/ 673580 w 704850"/>
                <a:gd name="connsiteY51" fmla="*/ 57266 h 733425"/>
                <a:gd name="connsiteX52" fmla="*/ 663350 w 704850"/>
                <a:gd name="connsiteY52" fmla="*/ 82297 h 733425"/>
                <a:gd name="connsiteX53" fmla="*/ 606705 w 704850"/>
                <a:gd name="connsiteY53" fmla="*/ 143181 h 733425"/>
                <a:gd name="connsiteX54" fmla="*/ 602895 w 704850"/>
                <a:gd name="connsiteY54" fmla="*/ 153430 h 733425"/>
                <a:gd name="connsiteX55" fmla="*/ 607448 w 704850"/>
                <a:gd name="connsiteY55" fmla="*/ 163374 h 733425"/>
                <a:gd name="connsiteX56" fmla="*/ 675132 w 704850"/>
                <a:gd name="connsiteY56" fmla="*/ 226344 h 733425"/>
                <a:gd name="connsiteX57" fmla="*/ 655397 w 704850"/>
                <a:gd name="connsiteY57" fmla="*/ 247556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704850" h="733425">
                  <a:moveTo>
                    <a:pt x="705060" y="215171"/>
                  </a:moveTo>
                  <a:lnTo>
                    <a:pt x="637375" y="152201"/>
                  </a:lnTo>
                  <a:lnTo>
                    <a:pt x="684295" y="101776"/>
                  </a:lnTo>
                  <a:cubicBezTo>
                    <a:pt x="695259" y="89975"/>
                    <a:pt x="701774" y="74011"/>
                    <a:pt x="702164" y="57961"/>
                  </a:cubicBezTo>
                  <a:cubicBezTo>
                    <a:pt x="702574" y="40854"/>
                    <a:pt x="696354" y="25452"/>
                    <a:pt x="684638" y="14584"/>
                  </a:cubicBezTo>
                  <a:cubicBezTo>
                    <a:pt x="661159" y="-7209"/>
                    <a:pt x="621383" y="-4218"/>
                    <a:pt x="597770" y="21147"/>
                  </a:cubicBezTo>
                  <a:lnTo>
                    <a:pt x="274882" y="367933"/>
                  </a:lnTo>
                  <a:cubicBezTo>
                    <a:pt x="199482" y="332481"/>
                    <a:pt x="109204" y="349483"/>
                    <a:pt x="51645" y="411243"/>
                  </a:cubicBezTo>
                  <a:cubicBezTo>
                    <a:pt x="-20859" y="489148"/>
                    <a:pt x="-16487" y="611525"/>
                    <a:pt x="61389" y="684058"/>
                  </a:cubicBezTo>
                  <a:cubicBezTo>
                    <a:pt x="97432" y="717596"/>
                    <a:pt x="143856" y="735836"/>
                    <a:pt x="192805" y="735836"/>
                  </a:cubicBezTo>
                  <a:cubicBezTo>
                    <a:pt x="195149" y="735836"/>
                    <a:pt x="197492" y="735798"/>
                    <a:pt x="199844" y="735712"/>
                  </a:cubicBezTo>
                  <a:cubicBezTo>
                    <a:pt x="251384" y="733874"/>
                    <a:pt x="299095" y="712071"/>
                    <a:pt x="334185" y="674333"/>
                  </a:cubicBezTo>
                  <a:cubicBezTo>
                    <a:pt x="391687" y="612630"/>
                    <a:pt x="402222" y="521333"/>
                    <a:pt x="361455" y="448543"/>
                  </a:cubicBezTo>
                  <a:lnTo>
                    <a:pt x="499844" y="299896"/>
                  </a:lnTo>
                  <a:lnTo>
                    <a:pt x="567509" y="362913"/>
                  </a:lnTo>
                  <a:cubicBezTo>
                    <a:pt x="570281" y="365495"/>
                    <a:pt x="573958" y="366781"/>
                    <a:pt x="577758" y="366733"/>
                  </a:cubicBezTo>
                  <a:cubicBezTo>
                    <a:pt x="581549" y="366600"/>
                    <a:pt x="585131" y="364952"/>
                    <a:pt x="587712" y="362180"/>
                  </a:cubicBezTo>
                  <a:lnTo>
                    <a:pt x="626850" y="320060"/>
                  </a:lnTo>
                  <a:cubicBezTo>
                    <a:pt x="632213" y="314288"/>
                    <a:pt x="631889" y="305249"/>
                    <a:pt x="626126" y="299877"/>
                  </a:cubicBezTo>
                  <a:lnTo>
                    <a:pt x="558461" y="236869"/>
                  </a:lnTo>
                  <a:lnTo>
                    <a:pt x="578711" y="215162"/>
                  </a:lnTo>
                  <a:lnTo>
                    <a:pt x="646357" y="278217"/>
                  </a:lnTo>
                  <a:cubicBezTo>
                    <a:pt x="649120" y="280798"/>
                    <a:pt x="652730" y="282122"/>
                    <a:pt x="656597" y="282046"/>
                  </a:cubicBezTo>
                  <a:cubicBezTo>
                    <a:pt x="660388" y="281913"/>
                    <a:pt x="663960" y="280274"/>
                    <a:pt x="666550" y="277503"/>
                  </a:cubicBezTo>
                  <a:lnTo>
                    <a:pt x="705765" y="235383"/>
                  </a:lnTo>
                  <a:cubicBezTo>
                    <a:pt x="708346" y="232611"/>
                    <a:pt x="709727" y="228925"/>
                    <a:pt x="709584" y="225134"/>
                  </a:cubicBezTo>
                  <a:cubicBezTo>
                    <a:pt x="709470" y="221334"/>
                    <a:pt x="707841" y="217752"/>
                    <a:pt x="705060" y="215171"/>
                  </a:cubicBezTo>
                  <a:close/>
                  <a:moveTo>
                    <a:pt x="655397" y="247556"/>
                  </a:moveTo>
                  <a:lnTo>
                    <a:pt x="587760" y="184510"/>
                  </a:lnTo>
                  <a:cubicBezTo>
                    <a:pt x="581997" y="179138"/>
                    <a:pt x="572948" y="179443"/>
                    <a:pt x="567576" y="185215"/>
                  </a:cubicBezTo>
                  <a:lnTo>
                    <a:pt x="527828" y="227830"/>
                  </a:lnTo>
                  <a:cubicBezTo>
                    <a:pt x="525247" y="230602"/>
                    <a:pt x="523866" y="234288"/>
                    <a:pt x="523999" y="238079"/>
                  </a:cubicBezTo>
                  <a:cubicBezTo>
                    <a:pt x="524133" y="241870"/>
                    <a:pt x="525771" y="245451"/>
                    <a:pt x="528543" y="248032"/>
                  </a:cubicBezTo>
                  <a:lnTo>
                    <a:pt x="596218" y="311059"/>
                  </a:lnTo>
                  <a:lnTo>
                    <a:pt x="576539" y="332243"/>
                  </a:lnTo>
                  <a:lnTo>
                    <a:pt x="508874" y="269235"/>
                  </a:lnTo>
                  <a:cubicBezTo>
                    <a:pt x="506102" y="266654"/>
                    <a:pt x="502520" y="265215"/>
                    <a:pt x="498625" y="265415"/>
                  </a:cubicBezTo>
                  <a:cubicBezTo>
                    <a:pt x="494843" y="265549"/>
                    <a:pt x="491262" y="267187"/>
                    <a:pt x="488680" y="269959"/>
                  </a:cubicBezTo>
                  <a:lnTo>
                    <a:pt x="335585" y="434389"/>
                  </a:lnTo>
                  <a:lnTo>
                    <a:pt x="335442" y="434484"/>
                  </a:lnTo>
                  <a:cubicBezTo>
                    <a:pt x="329041" y="438837"/>
                    <a:pt x="327260" y="447495"/>
                    <a:pt x="331442" y="454020"/>
                  </a:cubicBezTo>
                  <a:cubicBezTo>
                    <a:pt x="371999" y="517276"/>
                    <a:pt x="364532" y="599857"/>
                    <a:pt x="313278" y="654855"/>
                  </a:cubicBezTo>
                  <a:cubicBezTo>
                    <a:pt x="283379" y="687011"/>
                    <a:pt x="242735" y="705575"/>
                    <a:pt x="198835" y="707147"/>
                  </a:cubicBezTo>
                  <a:cubicBezTo>
                    <a:pt x="155096" y="708595"/>
                    <a:pt x="113043" y="693069"/>
                    <a:pt x="80868" y="663141"/>
                  </a:cubicBezTo>
                  <a:cubicBezTo>
                    <a:pt x="14516" y="601353"/>
                    <a:pt x="10792" y="497073"/>
                    <a:pt x="72552" y="430712"/>
                  </a:cubicBezTo>
                  <a:cubicBezTo>
                    <a:pt x="104594" y="396346"/>
                    <a:pt x="148533" y="378230"/>
                    <a:pt x="193053" y="378230"/>
                  </a:cubicBezTo>
                  <a:cubicBezTo>
                    <a:pt x="219837" y="378230"/>
                    <a:pt x="246841" y="384783"/>
                    <a:pt x="271587" y="398289"/>
                  </a:cubicBezTo>
                  <a:cubicBezTo>
                    <a:pt x="274930" y="400118"/>
                    <a:pt x="278873" y="400528"/>
                    <a:pt x="282512" y="399442"/>
                  </a:cubicBezTo>
                  <a:cubicBezTo>
                    <a:pt x="286141" y="398356"/>
                    <a:pt x="289198" y="395870"/>
                    <a:pt x="290999" y="392536"/>
                  </a:cubicBezTo>
                  <a:lnTo>
                    <a:pt x="618659" y="40606"/>
                  </a:lnTo>
                  <a:cubicBezTo>
                    <a:pt x="631517" y="26814"/>
                    <a:pt x="653234" y="24433"/>
                    <a:pt x="665179" y="35511"/>
                  </a:cubicBezTo>
                  <a:cubicBezTo>
                    <a:pt x="670808" y="40730"/>
                    <a:pt x="673780" y="48455"/>
                    <a:pt x="673580" y="57266"/>
                  </a:cubicBezTo>
                  <a:cubicBezTo>
                    <a:pt x="673361" y="66419"/>
                    <a:pt x="669627" y="75544"/>
                    <a:pt x="663350" y="82297"/>
                  </a:cubicBezTo>
                  <a:lnTo>
                    <a:pt x="606705" y="143181"/>
                  </a:lnTo>
                  <a:cubicBezTo>
                    <a:pt x="604124" y="145962"/>
                    <a:pt x="602752" y="149649"/>
                    <a:pt x="602895" y="153430"/>
                  </a:cubicBezTo>
                  <a:cubicBezTo>
                    <a:pt x="603038" y="157211"/>
                    <a:pt x="604676" y="160793"/>
                    <a:pt x="607448" y="163374"/>
                  </a:cubicBezTo>
                  <a:lnTo>
                    <a:pt x="675132" y="226344"/>
                  </a:lnTo>
                  <a:lnTo>
                    <a:pt x="655397" y="2475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4" name="Полилиния 98">
              <a:extLst>
                <a:ext uri="{FF2B5EF4-FFF2-40B4-BE49-F238E27FC236}">
                  <a16:creationId xmlns:a16="http://schemas.microsoft.com/office/drawing/2014/main" id="{DE2D6C73-5E41-4455-84EE-40D7AB573924}"/>
                </a:ext>
              </a:extLst>
            </p:cNvPr>
            <p:cNvSpPr/>
            <p:nvPr/>
          </p:nvSpPr>
          <p:spPr>
            <a:xfrm>
              <a:off x="5302909" y="2841513"/>
              <a:ext cx="126874" cy="126874"/>
            </a:xfrm>
            <a:custGeom>
              <a:avLst/>
              <a:gdLst>
                <a:gd name="connsiteX0" fmla="*/ 65693 w 133350"/>
                <a:gd name="connsiteY0" fmla="*/ 0 h 133350"/>
                <a:gd name="connsiteX1" fmla="*/ 18802 w 133350"/>
                <a:gd name="connsiteY1" fmla="*/ 20336 h 133350"/>
                <a:gd name="connsiteX2" fmla="*/ 9 w 133350"/>
                <a:gd name="connsiteY2" fmla="*/ 67856 h 133350"/>
                <a:gd name="connsiteX3" fmla="*/ 66770 w 133350"/>
                <a:gd name="connsiteY3" fmla="*/ 133541 h 133350"/>
                <a:gd name="connsiteX4" fmla="*/ 67874 w 133350"/>
                <a:gd name="connsiteY4" fmla="*/ 133531 h 133350"/>
                <a:gd name="connsiteX5" fmla="*/ 114766 w 133350"/>
                <a:gd name="connsiteY5" fmla="*/ 113205 h 133350"/>
                <a:gd name="connsiteX6" fmla="*/ 133549 w 133350"/>
                <a:gd name="connsiteY6" fmla="*/ 65675 h 133350"/>
                <a:gd name="connsiteX7" fmla="*/ 113213 w 133350"/>
                <a:gd name="connsiteY7" fmla="*/ 18783 h 133350"/>
                <a:gd name="connsiteX8" fmla="*/ 65693 w 133350"/>
                <a:gd name="connsiteY8" fmla="*/ 0 h 133350"/>
                <a:gd name="connsiteX9" fmla="*/ 94240 w 133350"/>
                <a:gd name="connsiteY9" fmla="*/ 93326 h 133350"/>
                <a:gd name="connsiteX10" fmla="*/ 67417 w 133350"/>
                <a:gd name="connsiteY10" fmla="*/ 104956 h 133350"/>
                <a:gd name="connsiteX11" fmla="*/ 66779 w 133350"/>
                <a:gd name="connsiteY11" fmla="*/ 104966 h 133350"/>
                <a:gd name="connsiteX12" fmla="*/ 28584 w 133350"/>
                <a:gd name="connsiteY12" fmla="*/ 67399 h 133350"/>
                <a:gd name="connsiteX13" fmla="*/ 39328 w 133350"/>
                <a:gd name="connsiteY13" fmla="*/ 40215 h 133350"/>
                <a:gd name="connsiteX14" fmla="*/ 66160 w 133350"/>
                <a:gd name="connsiteY14" fmla="*/ 28584 h 133350"/>
                <a:gd name="connsiteX15" fmla="*/ 66798 w 133350"/>
                <a:gd name="connsiteY15" fmla="*/ 28575 h 133350"/>
                <a:gd name="connsiteX16" fmla="*/ 93354 w 133350"/>
                <a:gd name="connsiteY16" fmla="*/ 39329 h 133350"/>
                <a:gd name="connsiteX17" fmla="*/ 104984 w 133350"/>
                <a:gd name="connsiteY17" fmla="*/ 66142 h 133350"/>
                <a:gd name="connsiteX18" fmla="*/ 94240 w 133350"/>
                <a:gd name="connsiteY18" fmla="*/ 93326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3350" h="133350">
                  <a:moveTo>
                    <a:pt x="65693" y="0"/>
                  </a:moveTo>
                  <a:cubicBezTo>
                    <a:pt x="47853" y="295"/>
                    <a:pt x="31203" y="7515"/>
                    <a:pt x="18802" y="20336"/>
                  </a:cubicBezTo>
                  <a:cubicBezTo>
                    <a:pt x="6391" y="33157"/>
                    <a:pt x="-277" y="50025"/>
                    <a:pt x="9" y="67856"/>
                  </a:cubicBezTo>
                  <a:cubicBezTo>
                    <a:pt x="609" y="104299"/>
                    <a:pt x="30451" y="133541"/>
                    <a:pt x="66770" y="133541"/>
                  </a:cubicBezTo>
                  <a:cubicBezTo>
                    <a:pt x="67141" y="133541"/>
                    <a:pt x="67512" y="133531"/>
                    <a:pt x="67874" y="133531"/>
                  </a:cubicBezTo>
                  <a:cubicBezTo>
                    <a:pt x="85715" y="133236"/>
                    <a:pt x="102364" y="126016"/>
                    <a:pt x="114766" y="113205"/>
                  </a:cubicBezTo>
                  <a:cubicBezTo>
                    <a:pt x="127168" y="100384"/>
                    <a:pt x="133835" y="83506"/>
                    <a:pt x="133549" y="65675"/>
                  </a:cubicBezTo>
                  <a:cubicBezTo>
                    <a:pt x="133254" y="47844"/>
                    <a:pt x="126034" y="31185"/>
                    <a:pt x="113213" y="18783"/>
                  </a:cubicBezTo>
                  <a:cubicBezTo>
                    <a:pt x="100393" y="6382"/>
                    <a:pt x="83524" y="95"/>
                    <a:pt x="65693" y="0"/>
                  </a:cubicBezTo>
                  <a:close/>
                  <a:moveTo>
                    <a:pt x="94240" y="93326"/>
                  </a:moveTo>
                  <a:cubicBezTo>
                    <a:pt x="87144" y="100660"/>
                    <a:pt x="77619" y="104784"/>
                    <a:pt x="67417" y="104956"/>
                  </a:cubicBezTo>
                  <a:cubicBezTo>
                    <a:pt x="67208" y="104966"/>
                    <a:pt x="66998" y="104966"/>
                    <a:pt x="66779" y="104966"/>
                  </a:cubicBezTo>
                  <a:cubicBezTo>
                    <a:pt x="46005" y="104966"/>
                    <a:pt x="28927" y="88240"/>
                    <a:pt x="28584" y="67399"/>
                  </a:cubicBezTo>
                  <a:cubicBezTo>
                    <a:pt x="28412" y="57198"/>
                    <a:pt x="32232" y="47549"/>
                    <a:pt x="39328" y="40215"/>
                  </a:cubicBezTo>
                  <a:cubicBezTo>
                    <a:pt x="46424" y="32880"/>
                    <a:pt x="55959" y="28756"/>
                    <a:pt x="66160" y="28584"/>
                  </a:cubicBezTo>
                  <a:cubicBezTo>
                    <a:pt x="66369" y="28575"/>
                    <a:pt x="66589" y="28575"/>
                    <a:pt x="66798" y="28575"/>
                  </a:cubicBezTo>
                  <a:cubicBezTo>
                    <a:pt x="76761" y="28575"/>
                    <a:pt x="86172" y="32375"/>
                    <a:pt x="93354" y="39329"/>
                  </a:cubicBezTo>
                  <a:cubicBezTo>
                    <a:pt x="100688" y="46425"/>
                    <a:pt x="104822" y="55940"/>
                    <a:pt x="104984" y="66142"/>
                  </a:cubicBezTo>
                  <a:cubicBezTo>
                    <a:pt x="105155" y="76343"/>
                    <a:pt x="101336" y="86001"/>
                    <a:pt x="94240" y="9332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0BC1562A-E013-4458-B32F-F44D4CEDC77F}"/>
              </a:ext>
            </a:extLst>
          </p:cNvPr>
          <p:cNvGrpSpPr/>
          <p:nvPr/>
        </p:nvGrpSpPr>
        <p:grpSpPr>
          <a:xfrm>
            <a:off x="631250" y="1290913"/>
            <a:ext cx="330542" cy="343942"/>
            <a:chOff x="5181943" y="2389641"/>
            <a:chExt cx="670619" cy="697806"/>
          </a:xfrm>
          <a:solidFill>
            <a:schemeClr val="accent5">
              <a:lumMod val="50000"/>
            </a:schemeClr>
          </a:solidFill>
        </p:grpSpPr>
        <p:sp>
          <p:nvSpPr>
            <p:cNvPr id="67" name="Полилиния 97">
              <a:extLst>
                <a:ext uri="{FF2B5EF4-FFF2-40B4-BE49-F238E27FC236}">
                  <a16:creationId xmlns:a16="http://schemas.microsoft.com/office/drawing/2014/main" id="{52F00776-ADEE-44B7-AE9A-67D848D4F60E}"/>
                </a:ext>
              </a:extLst>
            </p:cNvPr>
            <p:cNvSpPr/>
            <p:nvPr/>
          </p:nvSpPr>
          <p:spPr>
            <a:xfrm>
              <a:off x="5181943" y="2389641"/>
              <a:ext cx="670619" cy="697806"/>
            </a:xfrm>
            <a:custGeom>
              <a:avLst/>
              <a:gdLst>
                <a:gd name="connsiteX0" fmla="*/ 705060 w 704850"/>
                <a:gd name="connsiteY0" fmla="*/ 215171 h 733425"/>
                <a:gd name="connsiteX1" fmla="*/ 637375 w 704850"/>
                <a:gd name="connsiteY1" fmla="*/ 152201 h 733425"/>
                <a:gd name="connsiteX2" fmla="*/ 684295 w 704850"/>
                <a:gd name="connsiteY2" fmla="*/ 101776 h 733425"/>
                <a:gd name="connsiteX3" fmla="*/ 702164 w 704850"/>
                <a:gd name="connsiteY3" fmla="*/ 57961 h 733425"/>
                <a:gd name="connsiteX4" fmla="*/ 684638 w 704850"/>
                <a:gd name="connsiteY4" fmla="*/ 14584 h 733425"/>
                <a:gd name="connsiteX5" fmla="*/ 597770 w 704850"/>
                <a:gd name="connsiteY5" fmla="*/ 21147 h 733425"/>
                <a:gd name="connsiteX6" fmla="*/ 274882 w 704850"/>
                <a:gd name="connsiteY6" fmla="*/ 367933 h 733425"/>
                <a:gd name="connsiteX7" fmla="*/ 51645 w 704850"/>
                <a:gd name="connsiteY7" fmla="*/ 411243 h 733425"/>
                <a:gd name="connsiteX8" fmla="*/ 61389 w 704850"/>
                <a:gd name="connsiteY8" fmla="*/ 684058 h 733425"/>
                <a:gd name="connsiteX9" fmla="*/ 192805 w 704850"/>
                <a:gd name="connsiteY9" fmla="*/ 735836 h 733425"/>
                <a:gd name="connsiteX10" fmla="*/ 199844 w 704850"/>
                <a:gd name="connsiteY10" fmla="*/ 735712 h 733425"/>
                <a:gd name="connsiteX11" fmla="*/ 334185 w 704850"/>
                <a:gd name="connsiteY11" fmla="*/ 674333 h 733425"/>
                <a:gd name="connsiteX12" fmla="*/ 361455 w 704850"/>
                <a:gd name="connsiteY12" fmla="*/ 448543 h 733425"/>
                <a:gd name="connsiteX13" fmla="*/ 499844 w 704850"/>
                <a:gd name="connsiteY13" fmla="*/ 299896 h 733425"/>
                <a:gd name="connsiteX14" fmla="*/ 567509 w 704850"/>
                <a:gd name="connsiteY14" fmla="*/ 362913 h 733425"/>
                <a:gd name="connsiteX15" fmla="*/ 577758 w 704850"/>
                <a:gd name="connsiteY15" fmla="*/ 366733 h 733425"/>
                <a:gd name="connsiteX16" fmla="*/ 587712 w 704850"/>
                <a:gd name="connsiteY16" fmla="*/ 362180 h 733425"/>
                <a:gd name="connsiteX17" fmla="*/ 626850 w 704850"/>
                <a:gd name="connsiteY17" fmla="*/ 320060 h 733425"/>
                <a:gd name="connsiteX18" fmla="*/ 626126 w 704850"/>
                <a:gd name="connsiteY18" fmla="*/ 299877 h 733425"/>
                <a:gd name="connsiteX19" fmla="*/ 558461 w 704850"/>
                <a:gd name="connsiteY19" fmla="*/ 236869 h 733425"/>
                <a:gd name="connsiteX20" fmla="*/ 578711 w 704850"/>
                <a:gd name="connsiteY20" fmla="*/ 215162 h 733425"/>
                <a:gd name="connsiteX21" fmla="*/ 646357 w 704850"/>
                <a:gd name="connsiteY21" fmla="*/ 278217 h 733425"/>
                <a:gd name="connsiteX22" fmla="*/ 656597 w 704850"/>
                <a:gd name="connsiteY22" fmla="*/ 282046 h 733425"/>
                <a:gd name="connsiteX23" fmla="*/ 666550 w 704850"/>
                <a:gd name="connsiteY23" fmla="*/ 277503 h 733425"/>
                <a:gd name="connsiteX24" fmla="*/ 705765 w 704850"/>
                <a:gd name="connsiteY24" fmla="*/ 235383 h 733425"/>
                <a:gd name="connsiteX25" fmla="*/ 709584 w 704850"/>
                <a:gd name="connsiteY25" fmla="*/ 225134 h 733425"/>
                <a:gd name="connsiteX26" fmla="*/ 705060 w 704850"/>
                <a:gd name="connsiteY26" fmla="*/ 215171 h 733425"/>
                <a:gd name="connsiteX27" fmla="*/ 655397 w 704850"/>
                <a:gd name="connsiteY27" fmla="*/ 247556 h 733425"/>
                <a:gd name="connsiteX28" fmla="*/ 587760 w 704850"/>
                <a:gd name="connsiteY28" fmla="*/ 184510 h 733425"/>
                <a:gd name="connsiteX29" fmla="*/ 567576 w 704850"/>
                <a:gd name="connsiteY29" fmla="*/ 185215 h 733425"/>
                <a:gd name="connsiteX30" fmla="*/ 527828 w 704850"/>
                <a:gd name="connsiteY30" fmla="*/ 227830 h 733425"/>
                <a:gd name="connsiteX31" fmla="*/ 523999 w 704850"/>
                <a:gd name="connsiteY31" fmla="*/ 238079 h 733425"/>
                <a:gd name="connsiteX32" fmla="*/ 528543 w 704850"/>
                <a:gd name="connsiteY32" fmla="*/ 248032 h 733425"/>
                <a:gd name="connsiteX33" fmla="*/ 596218 w 704850"/>
                <a:gd name="connsiteY33" fmla="*/ 311059 h 733425"/>
                <a:gd name="connsiteX34" fmla="*/ 576539 w 704850"/>
                <a:gd name="connsiteY34" fmla="*/ 332243 h 733425"/>
                <a:gd name="connsiteX35" fmla="*/ 508874 w 704850"/>
                <a:gd name="connsiteY35" fmla="*/ 269235 h 733425"/>
                <a:gd name="connsiteX36" fmla="*/ 498625 w 704850"/>
                <a:gd name="connsiteY36" fmla="*/ 265415 h 733425"/>
                <a:gd name="connsiteX37" fmla="*/ 488680 w 704850"/>
                <a:gd name="connsiteY37" fmla="*/ 269959 h 733425"/>
                <a:gd name="connsiteX38" fmla="*/ 335585 w 704850"/>
                <a:gd name="connsiteY38" fmla="*/ 434389 h 733425"/>
                <a:gd name="connsiteX39" fmla="*/ 335442 w 704850"/>
                <a:gd name="connsiteY39" fmla="*/ 434484 h 733425"/>
                <a:gd name="connsiteX40" fmla="*/ 331442 w 704850"/>
                <a:gd name="connsiteY40" fmla="*/ 454020 h 733425"/>
                <a:gd name="connsiteX41" fmla="*/ 313278 w 704850"/>
                <a:gd name="connsiteY41" fmla="*/ 654855 h 733425"/>
                <a:gd name="connsiteX42" fmla="*/ 198835 w 704850"/>
                <a:gd name="connsiteY42" fmla="*/ 707147 h 733425"/>
                <a:gd name="connsiteX43" fmla="*/ 80868 w 704850"/>
                <a:gd name="connsiteY43" fmla="*/ 663141 h 733425"/>
                <a:gd name="connsiteX44" fmla="*/ 72552 w 704850"/>
                <a:gd name="connsiteY44" fmla="*/ 430712 h 733425"/>
                <a:gd name="connsiteX45" fmla="*/ 193053 w 704850"/>
                <a:gd name="connsiteY45" fmla="*/ 378230 h 733425"/>
                <a:gd name="connsiteX46" fmla="*/ 271587 w 704850"/>
                <a:gd name="connsiteY46" fmla="*/ 398289 h 733425"/>
                <a:gd name="connsiteX47" fmla="*/ 282512 w 704850"/>
                <a:gd name="connsiteY47" fmla="*/ 399442 h 733425"/>
                <a:gd name="connsiteX48" fmla="*/ 290999 w 704850"/>
                <a:gd name="connsiteY48" fmla="*/ 392536 h 733425"/>
                <a:gd name="connsiteX49" fmla="*/ 618659 w 704850"/>
                <a:gd name="connsiteY49" fmla="*/ 40606 h 733425"/>
                <a:gd name="connsiteX50" fmla="*/ 665179 w 704850"/>
                <a:gd name="connsiteY50" fmla="*/ 35511 h 733425"/>
                <a:gd name="connsiteX51" fmla="*/ 673580 w 704850"/>
                <a:gd name="connsiteY51" fmla="*/ 57266 h 733425"/>
                <a:gd name="connsiteX52" fmla="*/ 663350 w 704850"/>
                <a:gd name="connsiteY52" fmla="*/ 82297 h 733425"/>
                <a:gd name="connsiteX53" fmla="*/ 606705 w 704850"/>
                <a:gd name="connsiteY53" fmla="*/ 143181 h 733425"/>
                <a:gd name="connsiteX54" fmla="*/ 602895 w 704850"/>
                <a:gd name="connsiteY54" fmla="*/ 153430 h 733425"/>
                <a:gd name="connsiteX55" fmla="*/ 607448 w 704850"/>
                <a:gd name="connsiteY55" fmla="*/ 163374 h 733425"/>
                <a:gd name="connsiteX56" fmla="*/ 675132 w 704850"/>
                <a:gd name="connsiteY56" fmla="*/ 226344 h 733425"/>
                <a:gd name="connsiteX57" fmla="*/ 655397 w 704850"/>
                <a:gd name="connsiteY57" fmla="*/ 247556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704850" h="733425">
                  <a:moveTo>
                    <a:pt x="705060" y="215171"/>
                  </a:moveTo>
                  <a:lnTo>
                    <a:pt x="637375" y="152201"/>
                  </a:lnTo>
                  <a:lnTo>
                    <a:pt x="684295" y="101776"/>
                  </a:lnTo>
                  <a:cubicBezTo>
                    <a:pt x="695259" y="89975"/>
                    <a:pt x="701774" y="74011"/>
                    <a:pt x="702164" y="57961"/>
                  </a:cubicBezTo>
                  <a:cubicBezTo>
                    <a:pt x="702574" y="40854"/>
                    <a:pt x="696354" y="25452"/>
                    <a:pt x="684638" y="14584"/>
                  </a:cubicBezTo>
                  <a:cubicBezTo>
                    <a:pt x="661159" y="-7209"/>
                    <a:pt x="621383" y="-4218"/>
                    <a:pt x="597770" y="21147"/>
                  </a:cubicBezTo>
                  <a:lnTo>
                    <a:pt x="274882" y="367933"/>
                  </a:lnTo>
                  <a:cubicBezTo>
                    <a:pt x="199482" y="332481"/>
                    <a:pt x="109204" y="349483"/>
                    <a:pt x="51645" y="411243"/>
                  </a:cubicBezTo>
                  <a:cubicBezTo>
                    <a:pt x="-20859" y="489148"/>
                    <a:pt x="-16487" y="611525"/>
                    <a:pt x="61389" y="684058"/>
                  </a:cubicBezTo>
                  <a:cubicBezTo>
                    <a:pt x="97432" y="717596"/>
                    <a:pt x="143856" y="735836"/>
                    <a:pt x="192805" y="735836"/>
                  </a:cubicBezTo>
                  <a:cubicBezTo>
                    <a:pt x="195149" y="735836"/>
                    <a:pt x="197492" y="735798"/>
                    <a:pt x="199844" y="735712"/>
                  </a:cubicBezTo>
                  <a:cubicBezTo>
                    <a:pt x="251384" y="733874"/>
                    <a:pt x="299095" y="712071"/>
                    <a:pt x="334185" y="674333"/>
                  </a:cubicBezTo>
                  <a:cubicBezTo>
                    <a:pt x="391687" y="612630"/>
                    <a:pt x="402222" y="521333"/>
                    <a:pt x="361455" y="448543"/>
                  </a:cubicBezTo>
                  <a:lnTo>
                    <a:pt x="499844" y="299896"/>
                  </a:lnTo>
                  <a:lnTo>
                    <a:pt x="567509" y="362913"/>
                  </a:lnTo>
                  <a:cubicBezTo>
                    <a:pt x="570281" y="365495"/>
                    <a:pt x="573958" y="366781"/>
                    <a:pt x="577758" y="366733"/>
                  </a:cubicBezTo>
                  <a:cubicBezTo>
                    <a:pt x="581549" y="366600"/>
                    <a:pt x="585131" y="364952"/>
                    <a:pt x="587712" y="362180"/>
                  </a:cubicBezTo>
                  <a:lnTo>
                    <a:pt x="626850" y="320060"/>
                  </a:lnTo>
                  <a:cubicBezTo>
                    <a:pt x="632213" y="314288"/>
                    <a:pt x="631889" y="305249"/>
                    <a:pt x="626126" y="299877"/>
                  </a:cubicBezTo>
                  <a:lnTo>
                    <a:pt x="558461" y="236869"/>
                  </a:lnTo>
                  <a:lnTo>
                    <a:pt x="578711" y="215162"/>
                  </a:lnTo>
                  <a:lnTo>
                    <a:pt x="646357" y="278217"/>
                  </a:lnTo>
                  <a:cubicBezTo>
                    <a:pt x="649120" y="280798"/>
                    <a:pt x="652730" y="282122"/>
                    <a:pt x="656597" y="282046"/>
                  </a:cubicBezTo>
                  <a:cubicBezTo>
                    <a:pt x="660388" y="281913"/>
                    <a:pt x="663960" y="280274"/>
                    <a:pt x="666550" y="277503"/>
                  </a:cubicBezTo>
                  <a:lnTo>
                    <a:pt x="705765" y="235383"/>
                  </a:lnTo>
                  <a:cubicBezTo>
                    <a:pt x="708346" y="232611"/>
                    <a:pt x="709727" y="228925"/>
                    <a:pt x="709584" y="225134"/>
                  </a:cubicBezTo>
                  <a:cubicBezTo>
                    <a:pt x="709470" y="221334"/>
                    <a:pt x="707841" y="217752"/>
                    <a:pt x="705060" y="215171"/>
                  </a:cubicBezTo>
                  <a:close/>
                  <a:moveTo>
                    <a:pt x="655397" y="247556"/>
                  </a:moveTo>
                  <a:lnTo>
                    <a:pt x="587760" y="184510"/>
                  </a:lnTo>
                  <a:cubicBezTo>
                    <a:pt x="581997" y="179138"/>
                    <a:pt x="572948" y="179443"/>
                    <a:pt x="567576" y="185215"/>
                  </a:cubicBezTo>
                  <a:lnTo>
                    <a:pt x="527828" y="227830"/>
                  </a:lnTo>
                  <a:cubicBezTo>
                    <a:pt x="525247" y="230602"/>
                    <a:pt x="523866" y="234288"/>
                    <a:pt x="523999" y="238079"/>
                  </a:cubicBezTo>
                  <a:cubicBezTo>
                    <a:pt x="524133" y="241870"/>
                    <a:pt x="525771" y="245451"/>
                    <a:pt x="528543" y="248032"/>
                  </a:cubicBezTo>
                  <a:lnTo>
                    <a:pt x="596218" y="311059"/>
                  </a:lnTo>
                  <a:lnTo>
                    <a:pt x="576539" y="332243"/>
                  </a:lnTo>
                  <a:lnTo>
                    <a:pt x="508874" y="269235"/>
                  </a:lnTo>
                  <a:cubicBezTo>
                    <a:pt x="506102" y="266654"/>
                    <a:pt x="502520" y="265215"/>
                    <a:pt x="498625" y="265415"/>
                  </a:cubicBezTo>
                  <a:cubicBezTo>
                    <a:pt x="494843" y="265549"/>
                    <a:pt x="491262" y="267187"/>
                    <a:pt x="488680" y="269959"/>
                  </a:cubicBezTo>
                  <a:lnTo>
                    <a:pt x="335585" y="434389"/>
                  </a:lnTo>
                  <a:lnTo>
                    <a:pt x="335442" y="434484"/>
                  </a:lnTo>
                  <a:cubicBezTo>
                    <a:pt x="329041" y="438837"/>
                    <a:pt x="327260" y="447495"/>
                    <a:pt x="331442" y="454020"/>
                  </a:cubicBezTo>
                  <a:cubicBezTo>
                    <a:pt x="371999" y="517276"/>
                    <a:pt x="364532" y="599857"/>
                    <a:pt x="313278" y="654855"/>
                  </a:cubicBezTo>
                  <a:cubicBezTo>
                    <a:pt x="283379" y="687011"/>
                    <a:pt x="242735" y="705575"/>
                    <a:pt x="198835" y="707147"/>
                  </a:cubicBezTo>
                  <a:cubicBezTo>
                    <a:pt x="155096" y="708595"/>
                    <a:pt x="113043" y="693069"/>
                    <a:pt x="80868" y="663141"/>
                  </a:cubicBezTo>
                  <a:cubicBezTo>
                    <a:pt x="14516" y="601353"/>
                    <a:pt x="10792" y="497073"/>
                    <a:pt x="72552" y="430712"/>
                  </a:cubicBezTo>
                  <a:cubicBezTo>
                    <a:pt x="104594" y="396346"/>
                    <a:pt x="148533" y="378230"/>
                    <a:pt x="193053" y="378230"/>
                  </a:cubicBezTo>
                  <a:cubicBezTo>
                    <a:pt x="219837" y="378230"/>
                    <a:pt x="246841" y="384783"/>
                    <a:pt x="271587" y="398289"/>
                  </a:cubicBezTo>
                  <a:cubicBezTo>
                    <a:pt x="274930" y="400118"/>
                    <a:pt x="278873" y="400528"/>
                    <a:pt x="282512" y="399442"/>
                  </a:cubicBezTo>
                  <a:cubicBezTo>
                    <a:pt x="286141" y="398356"/>
                    <a:pt x="289198" y="395870"/>
                    <a:pt x="290999" y="392536"/>
                  </a:cubicBezTo>
                  <a:lnTo>
                    <a:pt x="618659" y="40606"/>
                  </a:lnTo>
                  <a:cubicBezTo>
                    <a:pt x="631517" y="26814"/>
                    <a:pt x="653234" y="24433"/>
                    <a:pt x="665179" y="35511"/>
                  </a:cubicBezTo>
                  <a:cubicBezTo>
                    <a:pt x="670808" y="40730"/>
                    <a:pt x="673780" y="48455"/>
                    <a:pt x="673580" y="57266"/>
                  </a:cubicBezTo>
                  <a:cubicBezTo>
                    <a:pt x="673361" y="66419"/>
                    <a:pt x="669627" y="75544"/>
                    <a:pt x="663350" y="82297"/>
                  </a:cubicBezTo>
                  <a:lnTo>
                    <a:pt x="606705" y="143181"/>
                  </a:lnTo>
                  <a:cubicBezTo>
                    <a:pt x="604124" y="145962"/>
                    <a:pt x="602752" y="149649"/>
                    <a:pt x="602895" y="153430"/>
                  </a:cubicBezTo>
                  <a:cubicBezTo>
                    <a:pt x="603038" y="157211"/>
                    <a:pt x="604676" y="160793"/>
                    <a:pt x="607448" y="163374"/>
                  </a:cubicBezTo>
                  <a:lnTo>
                    <a:pt x="675132" y="226344"/>
                  </a:lnTo>
                  <a:lnTo>
                    <a:pt x="655397" y="2475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8" name="Полилиния 98">
              <a:extLst>
                <a:ext uri="{FF2B5EF4-FFF2-40B4-BE49-F238E27FC236}">
                  <a16:creationId xmlns:a16="http://schemas.microsoft.com/office/drawing/2014/main" id="{DE2D6C73-5E41-4455-84EE-40D7AB573924}"/>
                </a:ext>
              </a:extLst>
            </p:cNvPr>
            <p:cNvSpPr/>
            <p:nvPr/>
          </p:nvSpPr>
          <p:spPr>
            <a:xfrm>
              <a:off x="5302909" y="2841513"/>
              <a:ext cx="126874" cy="126874"/>
            </a:xfrm>
            <a:custGeom>
              <a:avLst/>
              <a:gdLst>
                <a:gd name="connsiteX0" fmla="*/ 65693 w 133350"/>
                <a:gd name="connsiteY0" fmla="*/ 0 h 133350"/>
                <a:gd name="connsiteX1" fmla="*/ 18802 w 133350"/>
                <a:gd name="connsiteY1" fmla="*/ 20336 h 133350"/>
                <a:gd name="connsiteX2" fmla="*/ 9 w 133350"/>
                <a:gd name="connsiteY2" fmla="*/ 67856 h 133350"/>
                <a:gd name="connsiteX3" fmla="*/ 66770 w 133350"/>
                <a:gd name="connsiteY3" fmla="*/ 133541 h 133350"/>
                <a:gd name="connsiteX4" fmla="*/ 67874 w 133350"/>
                <a:gd name="connsiteY4" fmla="*/ 133531 h 133350"/>
                <a:gd name="connsiteX5" fmla="*/ 114766 w 133350"/>
                <a:gd name="connsiteY5" fmla="*/ 113205 h 133350"/>
                <a:gd name="connsiteX6" fmla="*/ 133549 w 133350"/>
                <a:gd name="connsiteY6" fmla="*/ 65675 h 133350"/>
                <a:gd name="connsiteX7" fmla="*/ 113213 w 133350"/>
                <a:gd name="connsiteY7" fmla="*/ 18783 h 133350"/>
                <a:gd name="connsiteX8" fmla="*/ 65693 w 133350"/>
                <a:gd name="connsiteY8" fmla="*/ 0 h 133350"/>
                <a:gd name="connsiteX9" fmla="*/ 94240 w 133350"/>
                <a:gd name="connsiteY9" fmla="*/ 93326 h 133350"/>
                <a:gd name="connsiteX10" fmla="*/ 67417 w 133350"/>
                <a:gd name="connsiteY10" fmla="*/ 104956 h 133350"/>
                <a:gd name="connsiteX11" fmla="*/ 66779 w 133350"/>
                <a:gd name="connsiteY11" fmla="*/ 104966 h 133350"/>
                <a:gd name="connsiteX12" fmla="*/ 28584 w 133350"/>
                <a:gd name="connsiteY12" fmla="*/ 67399 h 133350"/>
                <a:gd name="connsiteX13" fmla="*/ 39328 w 133350"/>
                <a:gd name="connsiteY13" fmla="*/ 40215 h 133350"/>
                <a:gd name="connsiteX14" fmla="*/ 66160 w 133350"/>
                <a:gd name="connsiteY14" fmla="*/ 28584 h 133350"/>
                <a:gd name="connsiteX15" fmla="*/ 66798 w 133350"/>
                <a:gd name="connsiteY15" fmla="*/ 28575 h 133350"/>
                <a:gd name="connsiteX16" fmla="*/ 93354 w 133350"/>
                <a:gd name="connsiteY16" fmla="*/ 39329 h 133350"/>
                <a:gd name="connsiteX17" fmla="*/ 104984 w 133350"/>
                <a:gd name="connsiteY17" fmla="*/ 66142 h 133350"/>
                <a:gd name="connsiteX18" fmla="*/ 94240 w 133350"/>
                <a:gd name="connsiteY18" fmla="*/ 93326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3350" h="133350">
                  <a:moveTo>
                    <a:pt x="65693" y="0"/>
                  </a:moveTo>
                  <a:cubicBezTo>
                    <a:pt x="47853" y="295"/>
                    <a:pt x="31203" y="7515"/>
                    <a:pt x="18802" y="20336"/>
                  </a:cubicBezTo>
                  <a:cubicBezTo>
                    <a:pt x="6391" y="33157"/>
                    <a:pt x="-277" y="50025"/>
                    <a:pt x="9" y="67856"/>
                  </a:cubicBezTo>
                  <a:cubicBezTo>
                    <a:pt x="609" y="104299"/>
                    <a:pt x="30451" y="133541"/>
                    <a:pt x="66770" y="133541"/>
                  </a:cubicBezTo>
                  <a:cubicBezTo>
                    <a:pt x="67141" y="133541"/>
                    <a:pt x="67512" y="133531"/>
                    <a:pt x="67874" y="133531"/>
                  </a:cubicBezTo>
                  <a:cubicBezTo>
                    <a:pt x="85715" y="133236"/>
                    <a:pt x="102364" y="126016"/>
                    <a:pt x="114766" y="113205"/>
                  </a:cubicBezTo>
                  <a:cubicBezTo>
                    <a:pt x="127168" y="100384"/>
                    <a:pt x="133835" y="83506"/>
                    <a:pt x="133549" y="65675"/>
                  </a:cubicBezTo>
                  <a:cubicBezTo>
                    <a:pt x="133254" y="47844"/>
                    <a:pt x="126034" y="31185"/>
                    <a:pt x="113213" y="18783"/>
                  </a:cubicBezTo>
                  <a:cubicBezTo>
                    <a:pt x="100393" y="6382"/>
                    <a:pt x="83524" y="95"/>
                    <a:pt x="65693" y="0"/>
                  </a:cubicBezTo>
                  <a:close/>
                  <a:moveTo>
                    <a:pt x="94240" y="93326"/>
                  </a:moveTo>
                  <a:cubicBezTo>
                    <a:pt x="87144" y="100660"/>
                    <a:pt x="77619" y="104784"/>
                    <a:pt x="67417" y="104956"/>
                  </a:cubicBezTo>
                  <a:cubicBezTo>
                    <a:pt x="67208" y="104966"/>
                    <a:pt x="66998" y="104966"/>
                    <a:pt x="66779" y="104966"/>
                  </a:cubicBezTo>
                  <a:cubicBezTo>
                    <a:pt x="46005" y="104966"/>
                    <a:pt x="28927" y="88240"/>
                    <a:pt x="28584" y="67399"/>
                  </a:cubicBezTo>
                  <a:cubicBezTo>
                    <a:pt x="28412" y="57198"/>
                    <a:pt x="32232" y="47549"/>
                    <a:pt x="39328" y="40215"/>
                  </a:cubicBezTo>
                  <a:cubicBezTo>
                    <a:pt x="46424" y="32880"/>
                    <a:pt x="55959" y="28756"/>
                    <a:pt x="66160" y="28584"/>
                  </a:cubicBezTo>
                  <a:cubicBezTo>
                    <a:pt x="66369" y="28575"/>
                    <a:pt x="66589" y="28575"/>
                    <a:pt x="66798" y="28575"/>
                  </a:cubicBezTo>
                  <a:cubicBezTo>
                    <a:pt x="76761" y="28575"/>
                    <a:pt x="86172" y="32375"/>
                    <a:pt x="93354" y="39329"/>
                  </a:cubicBezTo>
                  <a:cubicBezTo>
                    <a:pt x="100688" y="46425"/>
                    <a:pt x="104822" y="55940"/>
                    <a:pt x="104984" y="66142"/>
                  </a:cubicBezTo>
                  <a:cubicBezTo>
                    <a:pt x="105155" y="76343"/>
                    <a:pt x="101336" y="86001"/>
                    <a:pt x="94240" y="9332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EE2FF584-7B9D-4BD4-A78F-A83554EB6A3E}"/>
              </a:ext>
            </a:extLst>
          </p:cNvPr>
          <p:cNvSpPr txBox="1"/>
          <p:nvPr/>
        </p:nvSpPr>
        <p:spPr>
          <a:xfrm>
            <a:off x="862464" y="2550801"/>
            <a:ext cx="1964764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80 % (в отдельных </a:t>
            </a:r>
            <a:r>
              <a:rPr lang="ru-RU" sz="200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случаях 70 %),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но не </a:t>
            </a:r>
            <a:r>
              <a:rPr lang="ru-RU" sz="200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более </a:t>
            </a:r>
            <a:r>
              <a:rPr lang="ru-RU" sz="200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500</a:t>
            </a:r>
            <a:r>
              <a:rPr lang="ru-RU" sz="200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тыс. руб.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E2FF584-7B9D-4BD4-A78F-A83554EB6A3E}"/>
              </a:ext>
            </a:extLst>
          </p:cNvPr>
          <p:cNvSpPr txBox="1"/>
          <p:nvPr/>
        </p:nvSpPr>
        <p:spPr>
          <a:xfrm>
            <a:off x="862464" y="5821947"/>
            <a:ext cx="196476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8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0 %, но не более 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100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тыс. руб.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0" name="Номер слайда 1"/>
          <p:cNvSpPr txBox="1">
            <a:spLocks/>
          </p:cNvSpPr>
          <p:nvPr/>
        </p:nvSpPr>
        <p:spPr>
          <a:xfrm>
            <a:off x="198406" y="6374922"/>
            <a:ext cx="3119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C173F88-3387-453B-9303-AC0210B95CB8}" type="slidenum">
              <a:rPr lang="ru-RU" sz="2000" smtClean="0">
                <a:latin typeface="Bahnschrift Light Condensed" panose="020B0502040204020203" pitchFamily="34" charset="0"/>
              </a:rPr>
              <a:pPr/>
              <a:t>6</a:t>
            </a:fld>
            <a:endParaRPr lang="ru-RU" sz="2000" dirty="0">
              <a:latin typeface="Bahnschrift Light Condensed" panose="020B0502040204020203" pitchFamily="34" charset="0"/>
            </a:endParaRP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>
            <a:off x="731008" y="719760"/>
            <a:ext cx="11460992" cy="1383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577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Заголовок 43">
            <a:extLst>
              <a:ext uri="{FF2B5EF4-FFF2-40B4-BE49-F238E27FC236}">
                <a16:creationId xmlns:a16="http://schemas.microsoft.com/office/drawing/2014/main" id="{C70F21D1-C1CD-41FE-86EF-C90BBA363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304" y="176143"/>
            <a:ext cx="6002547" cy="66079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Bahnschrift Condensed" panose="020B050204020402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Формирование и подача заявок</a:t>
            </a:r>
            <a:endParaRPr lang="ru-RU" sz="3200" dirty="0">
              <a:latin typeface="Bahnschrift Condensed" panose="020B0502040204020203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14425F2F-64B6-4E78-914F-38E8E37F1C78}"/>
              </a:ext>
            </a:extLst>
          </p:cNvPr>
          <p:cNvSpPr/>
          <p:nvPr/>
        </p:nvSpPr>
        <p:spPr>
          <a:xfrm>
            <a:off x="1825035" y="980198"/>
            <a:ext cx="1900688" cy="1938992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lvl="0">
              <a:spcAft>
                <a:spcPts val="554"/>
              </a:spcAft>
              <a:defRPr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Подача заявок осуществляется посредством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системы «Электронный бюджет»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52" name="Полилиния 57">
            <a:extLst>
              <a:ext uri="{FF2B5EF4-FFF2-40B4-BE49-F238E27FC236}">
                <a16:creationId xmlns:a16="http://schemas.microsoft.com/office/drawing/2014/main" id="{47A9120A-D84E-4D0E-B7B1-AE0A253819CD}"/>
              </a:ext>
            </a:extLst>
          </p:cNvPr>
          <p:cNvSpPr/>
          <p:nvPr/>
        </p:nvSpPr>
        <p:spPr>
          <a:xfrm>
            <a:off x="973559" y="1839510"/>
            <a:ext cx="12101" cy="36305"/>
          </a:xfrm>
          <a:custGeom>
            <a:avLst/>
            <a:gdLst>
              <a:gd name="connsiteX0" fmla="*/ 14146 w 28292"/>
              <a:gd name="connsiteY0" fmla="*/ 0 h 84876"/>
              <a:gd name="connsiteX1" fmla="*/ 0 w 28292"/>
              <a:gd name="connsiteY1" fmla="*/ 14146 h 84876"/>
              <a:gd name="connsiteX2" fmla="*/ 0 w 28292"/>
              <a:gd name="connsiteY2" fmla="*/ 70730 h 84876"/>
              <a:gd name="connsiteX3" fmla="*/ 14146 w 28292"/>
              <a:gd name="connsiteY3" fmla="*/ 84876 h 84876"/>
              <a:gd name="connsiteX4" fmla="*/ 28292 w 28292"/>
              <a:gd name="connsiteY4" fmla="*/ 70730 h 84876"/>
              <a:gd name="connsiteX5" fmla="*/ 28292 w 28292"/>
              <a:gd name="connsiteY5" fmla="*/ 14146 h 84876"/>
              <a:gd name="connsiteX6" fmla="*/ 14146 w 28292"/>
              <a:gd name="connsiteY6" fmla="*/ 0 h 84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292" h="84876">
                <a:moveTo>
                  <a:pt x="14146" y="0"/>
                </a:moveTo>
                <a:cubicBezTo>
                  <a:pt x="6333" y="0"/>
                  <a:pt x="0" y="6333"/>
                  <a:pt x="0" y="14146"/>
                </a:cubicBezTo>
                <a:lnTo>
                  <a:pt x="0" y="70730"/>
                </a:lnTo>
                <a:cubicBezTo>
                  <a:pt x="0" y="78543"/>
                  <a:pt x="6333" y="84876"/>
                  <a:pt x="14146" y="84876"/>
                </a:cubicBezTo>
                <a:cubicBezTo>
                  <a:pt x="21959" y="84876"/>
                  <a:pt x="28292" y="78543"/>
                  <a:pt x="28292" y="70730"/>
                </a:cubicBezTo>
                <a:lnTo>
                  <a:pt x="28292" y="14146"/>
                </a:lnTo>
                <a:cubicBezTo>
                  <a:pt x="28292" y="6333"/>
                  <a:pt x="21959" y="0"/>
                  <a:pt x="14146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53" name="Полилиния 58">
            <a:extLst>
              <a:ext uri="{FF2B5EF4-FFF2-40B4-BE49-F238E27FC236}">
                <a16:creationId xmlns:a16="http://schemas.microsoft.com/office/drawing/2014/main" id="{0E8E15F5-DE48-491A-B683-1BB6F20D72BF}"/>
              </a:ext>
            </a:extLst>
          </p:cNvPr>
          <p:cNvSpPr/>
          <p:nvPr/>
        </p:nvSpPr>
        <p:spPr>
          <a:xfrm>
            <a:off x="973559" y="2113815"/>
            <a:ext cx="12101" cy="36305"/>
          </a:xfrm>
          <a:custGeom>
            <a:avLst/>
            <a:gdLst>
              <a:gd name="connsiteX0" fmla="*/ 14146 w 28292"/>
              <a:gd name="connsiteY0" fmla="*/ 0 h 84876"/>
              <a:gd name="connsiteX1" fmla="*/ 0 w 28292"/>
              <a:gd name="connsiteY1" fmla="*/ 14146 h 84876"/>
              <a:gd name="connsiteX2" fmla="*/ 0 w 28292"/>
              <a:gd name="connsiteY2" fmla="*/ 70730 h 84876"/>
              <a:gd name="connsiteX3" fmla="*/ 14146 w 28292"/>
              <a:gd name="connsiteY3" fmla="*/ 84876 h 84876"/>
              <a:gd name="connsiteX4" fmla="*/ 28292 w 28292"/>
              <a:gd name="connsiteY4" fmla="*/ 70730 h 84876"/>
              <a:gd name="connsiteX5" fmla="*/ 28292 w 28292"/>
              <a:gd name="connsiteY5" fmla="*/ 14146 h 84876"/>
              <a:gd name="connsiteX6" fmla="*/ 14146 w 28292"/>
              <a:gd name="connsiteY6" fmla="*/ 0 h 84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292" h="84876">
                <a:moveTo>
                  <a:pt x="14146" y="0"/>
                </a:moveTo>
                <a:cubicBezTo>
                  <a:pt x="6333" y="0"/>
                  <a:pt x="0" y="6333"/>
                  <a:pt x="0" y="14146"/>
                </a:cubicBezTo>
                <a:lnTo>
                  <a:pt x="0" y="70730"/>
                </a:lnTo>
                <a:cubicBezTo>
                  <a:pt x="0" y="78543"/>
                  <a:pt x="6333" y="84876"/>
                  <a:pt x="14146" y="84876"/>
                </a:cubicBezTo>
                <a:cubicBezTo>
                  <a:pt x="21959" y="84876"/>
                  <a:pt x="28292" y="78543"/>
                  <a:pt x="28292" y="70730"/>
                </a:cubicBezTo>
                <a:lnTo>
                  <a:pt x="28292" y="14146"/>
                </a:lnTo>
                <a:cubicBezTo>
                  <a:pt x="28292" y="6333"/>
                  <a:pt x="21959" y="0"/>
                  <a:pt x="14146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54" name="Полилиния 59">
            <a:extLst>
              <a:ext uri="{FF2B5EF4-FFF2-40B4-BE49-F238E27FC236}">
                <a16:creationId xmlns:a16="http://schemas.microsoft.com/office/drawing/2014/main" id="{43AC50A8-D622-4D29-96C5-6A74CCBCF410}"/>
              </a:ext>
            </a:extLst>
          </p:cNvPr>
          <p:cNvSpPr/>
          <p:nvPr/>
        </p:nvSpPr>
        <p:spPr>
          <a:xfrm>
            <a:off x="1098609" y="1988765"/>
            <a:ext cx="36305" cy="12101"/>
          </a:xfrm>
          <a:custGeom>
            <a:avLst/>
            <a:gdLst>
              <a:gd name="connsiteX0" fmla="*/ 70730 w 84876"/>
              <a:gd name="connsiteY0" fmla="*/ 0 h 28292"/>
              <a:gd name="connsiteX1" fmla="*/ 14146 w 84876"/>
              <a:gd name="connsiteY1" fmla="*/ 0 h 28292"/>
              <a:gd name="connsiteX2" fmla="*/ 0 w 84876"/>
              <a:gd name="connsiteY2" fmla="*/ 14146 h 28292"/>
              <a:gd name="connsiteX3" fmla="*/ 14146 w 84876"/>
              <a:gd name="connsiteY3" fmla="*/ 28292 h 28292"/>
              <a:gd name="connsiteX4" fmla="*/ 70730 w 84876"/>
              <a:gd name="connsiteY4" fmla="*/ 28292 h 28292"/>
              <a:gd name="connsiteX5" fmla="*/ 84876 w 84876"/>
              <a:gd name="connsiteY5" fmla="*/ 14146 h 28292"/>
              <a:gd name="connsiteX6" fmla="*/ 70730 w 84876"/>
              <a:gd name="connsiteY6" fmla="*/ 0 h 28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876" h="28292">
                <a:moveTo>
                  <a:pt x="70730" y="0"/>
                </a:moveTo>
                <a:lnTo>
                  <a:pt x="14146" y="0"/>
                </a:lnTo>
                <a:cubicBezTo>
                  <a:pt x="6333" y="0"/>
                  <a:pt x="0" y="6333"/>
                  <a:pt x="0" y="14146"/>
                </a:cubicBezTo>
                <a:cubicBezTo>
                  <a:pt x="0" y="21959"/>
                  <a:pt x="6333" y="28292"/>
                  <a:pt x="14146" y="28292"/>
                </a:cubicBezTo>
                <a:lnTo>
                  <a:pt x="70730" y="28292"/>
                </a:lnTo>
                <a:cubicBezTo>
                  <a:pt x="78543" y="28292"/>
                  <a:pt x="84876" y="21959"/>
                  <a:pt x="84876" y="14146"/>
                </a:cubicBezTo>
                <a:cubicBezTo>
                  <a:pt x="84876" y="6333"/>
                  <a:pt x="78543" y="0"/>
                  <a:pt x="70730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55" name="Полилиния 60">
            <a:extLst>
              <a:ext uri="{FF2B5EF4-FFF2-40B4-BE49-F238E27FC236}">
                <a16:creationId xmlns:a16="http://schemas.microsoft.com/office/drawing/2014/main" id="{EFD6FC68-17C2-4DAB-B759-7940D9BC3343}"/>
              </a:ext>
            </a:extLst>
          </p:cNvPr>
          <p:cNvSpPr/>
          <p:nvPr/>
        </p:nvSpPr>
        <p:spPr>
          <a:xfrm>
            <a:off x="824304" y="1988765"/>
            <a:ext cx="36305" cy="12101"/>
          </a:xfrm>
          <a:custGeom>
            <a:avLst/>
            <a:gdLst>
              <a:gd name="connsiteX0" fmla="*/ 70730 w 84876"/>
              <a:gd name="connsiteY0" fmla="*/ 0 h 28292"/>
              <a:gd name="connsiteX1" fmla="*/ 14146 w 84876"/>
              <a:gd name="connsiteY1" fmla="*/ 0 h 28292"/>
              <a:gd name="connsiteX2" fmla="*/ 0 w 84876"/>
              <a:gd name="connsiteY2" fmla="*/ 14146 h 28292"/>
              <a:gd name="connsiteX3" fmla="*/ 14146 w 84876"/>
              <a:gd name="connsiteY3" fmla="*/ 28292 h 28292"/>
              <a:gd name="connsiteX4" fmla="*/ 70730 w 84876"/>
              <a:gd name="connsiteY4" fmla="*/ 28292 h 28292"/>
              <a:gd name="connsiteX5" fmla="*/ 84876 w 84876"/>
              <a:gd name="connsiteY5" fmla="*/ 14146 h 28292"/>
              <a:gd name="connsiteX6" fmla="*/ 70730 w 84876"/>
              <a:gd name="connsiteY6" fmla="*/ 0 h 28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876" h="28292">
                <a:moveTo>
                  <a:pt x="70730" y="0"/>
                </a:moveTo>
                <a:lnTo>
                  <a:pt x="14146" y="0"/>
                </a:lnTo>
                <a:cubicBezTo>
                  <a:pt x="6333" y="0"/>
                  <a:pt x="0" y="6333"/>
                  <a:pt x="0" y="14146"/>
                </a:cubicBezTo>
                <a:cubicBezTo>
                  <a:pt x="0" y="21959"/>
                  <a:pt x="6333" y="28292"/>
                  <a:pt x="14146" y="28292"/>
                </a:cubicBezTo>
                <a:lnTo>
                  <a:pt x="70730" y="28292"/>
                </a:lnTo>
                <a:cubicBezTo>
                  <a:pt x="78543" y="28292"/>
                  <a:pt x="84876" y="21959"/>
                  <a:pt x="84876" y="14146"/>
                </a:cubicBezTo>
                <a:cubicBezTo>
                  <a:pt x="84876" y="6333"/>
                  <a:pt x="78543" y="0"/>
                  <a:pt x="70730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93" name="Группа 92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1301001" y="1053830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94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4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5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6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7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8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9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0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1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cxnSp>
        <p:nvCxnSpPr>
          <p:cNvPr id="69" name="Прямая соединительная линия 68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 flipV="1">
            <a:off x="1220845" y="3447045"/>
            <a:ext cx="10126594" cy="7021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qrcoder.ru/code/?https%3A%2F%2Fadmsurgut.ru%2Frubric%2F24828%2FInformaciya-o-rezultatah-rassmotreniya-zayavok-na-predostavlenie-subsidii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7830" y="5305786"/>
            <a:ext cx="1251697" cy="1251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0468EEEE-2635-4C30-8CAD-311B42B7B399}"/>
              </a:ext>
            </a:extLst>
          </p:cNvPr>
          <p:cNvSpPr/>
          <p:nvPr/>
        </p:nvSpPr>
        <p:spPr>
          <a:xfrm>
            <a:off x="2232640" y="5492798"/>
            <a:ext cx="6158115" cy="400110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Информация о результатах рассмотрения заявок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50" name="Номер слайда 1"/>
          <p:cNvSpPr txBox="1">
            <a:spLocks/>
          </p:cNvSpPr>
          <p:nvPr/>
        </p:nvSpPr>
        <p:spPr>
          <a:xfrm>
            <a:off x="198406" y="6374922"/>
            <a:ext cx="3119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C173F88-3387-453B-9303-AC0210B95CB8}" type="slidenum">
              <a:rPr lang="ru-RU" sz="2000" smtClean="0">
                <a:latin typeface="Bahnschrift Light Condensed" panose="020B0502040204020203" pitchFamily="34" charset="0"/>
              </a:rPr>
              <a:pPr/>
              <a:t>7</a:t>
            </a:fld>
            <a:endParaRPr lang="ru-RU" sz="2000" dirty="0">
              <a:latin typeface="Bahnschrift Light Condensed" panose="020B0502040204020203" pitchFamily="34" charset="0"/>
            </a:endParaRPr>
          </a:p>
        </p:txBody>
      </p: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 flipV="1">
            <a:off x="731008" y="695325"/>
            <a:ext cx="11460992" cy="244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14425F2F-64B6-4E78-914F-38E8E37F1C78}"/>
              </a:ext>
            </a:extLst>
          </p:cNvPr>
          <p:cNvSpPr/>
          <p:nvPr/>
        </p:nvSpPr>
        <p:spPr>
          <a:xfrm>
            <a:off x="4314695" y="927235"/>
            <a:ext cx="4261560" cy="2631490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lvl="0">
              <a:spcAft>
                <a:spcPts val="554"/>
              </a:spcAft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Заявка подписывается усиленной квалифицированной электронной подписью руководителя участника отбора или уполномоченного им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лица</a:t>
            </a:r>
          </a:p>
          <a:p>
            <a:pPr lvl="0">
              <a:spcAft>
                <a:spcPts val="554"/>
              </a:spcAft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Важно!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В случае подписания заявки уполномоченным лицом в соответствии с требованиями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системы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«Электронный бюджет» применяется </a:t>
            </a:r>
            <a:r>
              <a:rPr lang="ru-RU" sz="2000" b="1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машиночитаемая </a:t>
            </a:r>
            <a:r>
              <a:rPr lang="ru-RU" sz="20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доверенность </a:t>
            </a:r>
            <a:endParaRPr lang="ru-RU" sz="2000" dirty="0">
              <a:solidFill>
                <a:srgbClr val="C0000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14425F2F-64B6-4E78-914F-38E8E37F1C78}"/>
              </a:ext>
            </a:extLst>
          </p:cNvPr>
          <p:cNvSpPr/>
          <p:nvPr/>
        </p:nvSpPr>
        <p:spPr>
          <a:xfrm>
            <a:off x="9217430" y="1019269"/>
            <a:ext cx="2378788" cy="1938992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lvl="0">
              <a:spcAft>
                <a:spcPts val="554"/>
              </a:spcAft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Электронные копии документов, предоставляемых в составе заявки, должны иметь распространенные открытые форматы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grpSp>
        <p:nvGrpSpPr>
          <p:cNvPr id="61" name="Группа 60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3909548" y="1049486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62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3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4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5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6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1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2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3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5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96" name="Группа 95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8616223" y="1130097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97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8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9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0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1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2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3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4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05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0468EEEE-2635-4C30-8CAD-311B42B7B399}"/>
              </a:ext>
            </a:extLst>
          </p:cNvPr>
          <p:cNvSpPr/>
          <p:nvPr/>
        </p:nvSpPr>
        <p:spPr>
          <a:xfrm>
            <a:off x="2232640" y="3724730"/>
            <a:ext cx="6158115" cy="400110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 defTabSz="457200">
              <a:spcAft>
                <a:spcPts val="554"/>
              </a:spcAft>
              <a:defRPr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Инструкции по формированию, заполнению и подаче заявок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8092" y="3612693"/>
            <a:ext cx="1296262" cy="1296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15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F6BEEA-350E-084D-A844-A2E7CDFC1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757" y="144777"/>
            <a:ext cx="10515600" cy="57785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Bahnschrift Condensed" panose="020B050204020402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Рассмотрение заявок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1480F0DA-3528-D041-9ED0-D776D7753EDB}"/>
              </a:ext>
            </a:extLst>
          </p:cNvPr>
          <p:cNvCxnSpPr>
            <a:cxnSpLocks/>
          </p:cNvCxnSpPr>
          <p:nvPr/>
        </p:nvCxnSpPr>
        <p:spPr>
          <a:xfrm>
            <a:off x="488045" y="3335531"/>
            <a:ext cx="473144" cy="4057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37322B3-803C-8346-ACED-C25E2A062AEC}"/>
              </a:ext>
            </a:extLst>
          </p:cNvPr>
          <p:cNvSpPr txBox="1"/>
          <p:nvPr/>
        </p:nvSpPr>
        <p:spPr>
          <a:xfrm>
            <a:off x="526904" y="1927375"/>
            <a:ext cx="2305068" cy="1036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Шаг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1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 менее </a:t>
            </a:r>
            <a:r>
              <a:rPr lang="ru-RU" b="1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10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дней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38" u="none" strike="noStrike" kern="1200" cap="none" spc="0" normalizeH="0" baseline="0" noProof="0" dirty="0">
              <a:ln>
                <a:noFill/>
              </a:ln>
              <a:solidFill>
                <a:srgbClr val="5E6972"/>
              </a:solidFill>
              <a:effectLst/>
              <a:uLnTx/>
              <a:uFillTx/>
              <a:latin typeface="Gotham Pro Light" panose="02000503030000020004" pitchFamily="2" charset="0"/>
              <a:cs typeface="Gotham Pro Light" panose="02000503030000020004" pitchFamily="2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Прием заявок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492062-CC3E-8249-AB45-CF21536F4126}"/>
              </a:ext>
            </a:extLst>
          </p:cNvPr>
          <p:cNvSpPr txBox="1"/>
          <p:nvPr/>
        </p:nvSpPr>
        <p:spPr>
          <a:xfrm>
            <a:off x="1125307" y="3745392"/>
            <a:ext cx="2512123" cy="1036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Шаг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2</a:t>
            </a:r>
          </a:p>
          <a:p>
            <a:pPr defTabSz="457200">
              <a:defRPr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 более </a:t>
            </a:r>
            <a:r>
              <a:rPr lang="ru-RU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5</a:t>
            </a:r>
            <a:r>
              <a:rPr lang="ru-RU" b="1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5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рабочих дней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38" u="none" strike="noStrike" kern="1200" cap="none" spc="0" normalizeH="0" baseline="0" noProof="0" dirty="0">
              <a:ln>
                <a:noFill/>
              </a:ln>
              <a:solidFill>
                <a:srgbClr val="5E6972"/>
              </a:solidFill>
              <a:effectLst/>
              <a:uLnTx/>
              <a:uFillTx/>
              <a:latin typeface="Gotham Pro Light" panose="02000503030000020004" pitchFamily="2" charset="0"/>
              <a:cs typeface="Gotham Pro Light" panose="02000503030000020004" pitchFamily="2" charset="0"/>
            </a:endParaRPr>
          </a:p>
          <a:p>
            <a:pPr defTabSz="457200"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Рассмотрение заявок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F51F23-6FAA-7F46-86AE-DA5A384C08DC}"/>
              </a:ext>
            </a:extLst>
          </p:cNvPr>
          <p:cNvSpPr txBox="1"/>
          <p:nvPr/>
        </p:nvSpPr>
        <p:spPr>
          <a:xfrm>
            <a:off x="2831972" y="1843125"/>
            <a:ext cx="2712403" cy="1313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Шаг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3</a:t>
            </a:r>
          </a:p>
          <a:p>
            <a:pPr defTabSz="457200">
              <a:defRPr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 более </a:t>
            </a:r>
            <a:r>
              <a:rPr lang="ru-RU" b="1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1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рабочего дня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38" b="1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Gotham Pro Light" panose="02000503030000020004" pitchFamily="2" charset="0"/>
              <a:cs typeface="Gotham Pro Light" panose="02000503030000020004" pitchFamily="2" charset="0"/>
            </a:endParaRPr>
          </a:p>
          <a:p>
            <a:pPr defTabSz="457200"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Размещение протокола подведения итогов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31510CC-E71F-F140-A109-AE42563DA978}"/>
              </a:ext>
            </a:extLst>
          </p:cNvPr>
          <p:cNvSpPr txBox="1"/>
          <p:nvPr/>
        </p:nvSpPr>
        <p:spPr>
          <a:xfrm>
            <a:off x="4261104" y="3719284"/>
            <a:ext cx="35753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Шаг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4</a:t>
            </a:r>
          </a:p>
          <a:p>
            <a:pPr defTabSz="457200">
              <a:defRPr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 более </a:t>
            </a:r>
            <a:r>
              <a:rPr lang="ru-RU" b="1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10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рабочих дней </a:t>
            </a:r>
          </a:p>
          <a:p>
            <a:pPr defTabSz="457200"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Издание постановления о предоставлении субсидии</a:t>
            </a:r>
          </a:p>
          <a:p>
            <a:pPr defTabSz="457200">
              <a:defRPr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 более </a:t>
            </a:r>
            <a:r>
              <a:rPr lang="ru-RU" b="1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7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рабочих дней </a:t>
            </a:r>
          </a:p>
          <a:p>
            <a:pPr defTabSz="457200"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Уведомление об отклонении заявки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524FD74-EDC7-8A4C-B82C-100706DA095B}"/>
              </a:ext>
            </a:extLst>
          </p:cNvPr>
          <p:cNvSpPr txBox="1"/>
          <p:nvPr/>
        </p:nvSpPr>
        <p:spPr>
          <a:xfrm>
            <a:off x="5964353" y="1823142"/>
            <a:ext cx="2305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Шаг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5</a:t>
            </a:r>
          </a:p>
          <a:p>
            <a:pPr defTabSz="457200">
              <a:defRPr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 более </a:t>
            </a:r>
            <a:r>
              <a:rPr lang="ru-RU" b="1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4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рабочих дней</a:t>
            </a:r>
            <a:endParaRPr kumimoji="0" lang="ru-RU" sz="738" b="1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Gotham Pro Light" panose="02000503030000020004" pitchFamily="2" charset="0"/>
              <a:cs typeface="Gotham Pro Light" panose="02000503030000020004" pitchFamily="2" charset="0"/>
            </a:endParaRPr>
          </a:p>
          <a:p>
            <a:pPr defTabSz="457200"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Подписание соглашения с Администрацией города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grpSp>
        <p:nvGrpSpPr>
          <p:cNvPr id="40" name="Группа 39">
            <a:extLst>
              <a:ext uri="{FF2B5EF4-FFF2-40B4-BE49-F238E27FC236}">
                <a16:creationId xmlns:a16="http://schemas.microsoft.com/office/drawing/2014/main" id="{D4CB9A93-6906-D546-B13D-E239A3ECA35E}"/>
              </a:ext>
            </a:extLst>
          </p:cNvPr>
          <p:cNvGrpSpPr/>
          <p:nvPr/>
        </p:nvGrpSpPr>
        <p:grpSpPr>
          <a:xfrm>
            <a:off x="1992403" y="3142838"/>
            <a:ext cx="369613" cy="369613"/>
            <a:chOff x="982109" y="3382234"/>
            <a:chExt cx="369613" cy="369613"/>
          </a:xfrm>
          <a:solidFill>
            <a:srgbClr val="002060"/>
          </a:solidFill>
        </p:grpSpPr>
        <p:sp>
          <p:nvSpPr>
            <p:cNvPr id="33" name="Полилиния 32">
              <a:extLst>
                <a:ext uri="{FF2B5EF4-FFF2-40B4-BE49-F238E27FC236}">
                  <a16:creationId xmlns:a16="http://schemas.microsoft.com/office/drawing/2014/main" id="{96CBF778-59A5-B647-882A-B44552455639}"/>
                </a:ext>
              </a:extLst>
            </p:cNvPr>
            <p:cNvSpPr/>
            <p:nvPr/>
          </p:nvSpPr>
          <p:spPr>
            <a:xfrm>
              <a:off x="982109" y="3382234"/>
              <a:ext cx="369613" cy="369613"/>
            </a:xfrm>
            <a:custGeom>
              <a:avLst/>
              <a:gdLst>
                <a:gd name="connsiteX0" fmla="*/ 419666 w 839331"/>
                <a:gd name="connsiteY0" fmla="*/ 0 h 839331"/>
                <a:gd name="connsiteX1" fmla="*/ 0 w 839331"/>
                <a:gd name="connsiteY1" fmla="*/ 419666 h 839331"/>
                <a:gd name="connsiteX2" fmla="*/ 419666 w 839331"/>
                <a:gd name="connsiteY2" fmla="*/ 839332 h 839331"/>
                <a:gd name="connsiteX3" fmla="*/ 839332 w 839331"/>
                <a:gd name="connsiteY3" fmla="*/ 419666 h 839331"/>
                <a:gd name="connsiteX4" fmla="*/ 419666 w 839331"/>
                <a:gd name="connsiteY4" fmla="*/ 0 h 839331"/>
                <a:gd name="connsiteX5" fmla="*/ 419666 w 839331"/>
                <a:gd name="connsiteY5" fmla="*/ 811040 h 839331"/>
                <a:gd name="connsiteX6" fmla="*/ 28292 w 839331"/>
                <a:gd name="connsiteY6" fmla="*/ 419666 h 839331"/>
                <a:gd name="connsiteX7" fmla="*/ 419666 w 839331"/>
                <a:gd name="connsiteY7" fmla="*/ 28292 h 839331"/>
                <a:gd name="connsiteX8" fmla="*/ 811040 w 839331"/>
                <a:gd name="connsiteY8" fmla="*/ 419666 h 839331"/>
                <a:gd name="connsiteX9" fmla="*/ 419666 w 839331"/>
                <a:gd name="connsiteY9" fmla="*/ 811040 h 83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39331" h="839331">
                  <a:moveTo>
                    <a:pt x="419666" y="0"/>
                  </a:moveTo>
                  <a:cubicBezTo>
                    <a:pt x="187891" y="0"/>
                    <a:pt x="0" y="187891"/>
                    <a:pt x="0" y="419666"/>
                  </a:cubicBezTo>
                  <a:cubicBezTo>
                    <a:pt x="0" y="651441"/>
                    <a:pt x="187891" y="839332"/>
                    <a:pt x="419666" y="839332"/>
                  </a:cubicBezTo>
                  <a:cubicBezTo>
                    <a:pt x="651441" y="839332"/>
                    <a:pt x="839332" y="651441"/>
                    <a:pt x="839332" y="419666"/>
                  </a:cubicBezTo>
                  <a:cubicBezTo>
                    <a:pt x="839072" y="187999"/>
                    <a:pt x="651333" y="260"/>
                    <a:pt x="419666" y="0"/>
                  </a:cubicBezTo>
                  <a:close/>
                  <a:moveTo>
                    <a:pt x="419666" y="811040"/>
                  </a:moveTo>
                  <a:cubicBezTo>
                    <a:pt x="203516" y="811040"/>
                    <a:pt x="28292" y="635816"/>
                    <a:pt x="28292" y="419666"/>
                  </a:cubicBezTo>
                  <a:cubicBezTo>
                    <a:pt x="28292" y="203516"/>
                    <a:pt x="203516" y="28292"/>
                    <a:pt x="419666" y="28292"/>
                  </a:cubicBezTo>
                  <a:cubicBezTo>
                    <a:pt x="635816" y="28292"/>
                    <a:pt x="811040" y="203516"/>
                    <a:pt x="811040" y="419666"/>
                  </a:cubicBezTo>
                  <a:cubicBezTo>
                    <a:pt x="810780" y="635708"/>
                    <a:pt x="635708" y="810780"/>
                    <a:pt x="419666" y="81104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4" name="Полилиния 33">
              <a:extLst>
                <a:ext uri="{FF2B5EF4-FFF2-40B4-BE49-F238E27FC236}">
                  <a16:creationId xmlns:a16="http://schemas.microsoft.com/office/drawing/2014/main" id="{38DFC800-49FA-FF40-90FB-5AF7AB72E2DF}"/>
                </a:ext>
              </a:extLst>
            </p:cNvPr>
            <p:cNvSpPr/>
            <p:nvPr/>
          </p:nvSpPr>
          <p:spPr>
            <a:xfrm>
              <a:off x="1160687" y="3407152"/>
              <a:ext cx="12459" cy="37377"/>
            </a:xfrm>
            <a:custGeom>
              <a:avLst/>
              <a:gdLst>
                <a:gd name="connsiteX0" fmla="*/ 14146 w 28292"/>
                <a:gd name="connsiteY0" fmla="*/ 0 h 84876"/>
                <a:gd name="connsiteX1" fmla="*/ 0 w 28292"/>
                <a:gd name="connsiteY1" fmla="*/ 14146 h 84876"/>
                <a:gd name="connsiteX2" fmla="*/ 0 w 28292"/>
                <a:gd name="connsiteY2" fmla="*/ 70730 h 84876"/>
                <a:gd name="connsiteX3" fmla="*/ 14146 w 28292"/>
                <a:gd name="connsiteY3" fmla="*/ 84876 h 84876"/>
                <a:gd name="connsiteX4" fmla="*/ 28292 w 28292"/>
                <a:gd name="connsiteY4" fmla="*/ 70730 h 84876"/>
                <a:gd name="connsiteX5" fmla="*/ 28292 w 28292"/>
                <a:gd name="connsiteY5" fmla="*/ 14146 h 84876"/>
                <a:gd name="connsiteX6" fmla="*/ 14146 w 28292"/>
                <a:gd name="connsiteY6" fmla="*/ 0 h 84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84876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70730"/>
                  </a:lnTo>
                  <a:cubicBezTo>
                    <a:pt x="0" y="78543"/>
                    <a:pt x="6333" y="84876"/>
                    <a:pt x="14146" y="84876"/>
                  </a:cubicBezTo>
                  <a:cubicBezTo>
                    <a:pt x="21959" y="84876"/>
                    <a:pt x="28292" y="78543"/>
                    <a:pt x="28292" y="70730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5" name="Полилиния 34">
              <a:extLst>
                <a:ext uri="{FF2B5EF4-FFF2-40B4-BE49-F238E27FC236}">
                  <a16:creationId xmlns:a16="http://schemas.microsoft.com/office/drawing/2014/main" id="{FE660C31-4975-224D-81C2-0E9DE6129C42}"/>
                </a:ext>
              </a:extLst>
            </p:cNvPr>
            <p:cNvSpPr/>
            <p:nvPr/>
          </p:nvSpPr>
          <p:spPr>
            <a:xfrm>
              <a:off x="1160687" y="3689552"/>
              <a:ext cx="12459" cy="37377"/>
            </a:xfrm>
            <a:custGeom>
              <a:avLst/>
              <a:gdLst>
                <a:gd name="connsiteX0" fmla="*/ 14146 w 28292"/>
                <a:gd name="connsiteY0" fmla="*/ 0 h 84876"/>
                <a:gd name="connsiteX1" fmla="*/ 0 w 28292"/>
                <a:gd name="connsiteY1" fmla="*/ 14146 h 84876"/>
                <a:gd name="connsiteX2" fmla="*/ 0 w 28292"/>
                <a:gd name="connsiteY2" fmla="*/ 70730 h 84876"/>
                <a:gd name="connsiteX3" fmla="*/ 14146 w 28292"/>
                <a:gd name="connsiteY3" fmla="*/ 84876 h 84876"/>
                <a:gd name="connsiteX4" fmla="*/ 28292 w 28292"/>
                <a:gd name="connsiteY4" fmla="*/ 70730 h 84876"/>
                <a:gd name="connsiteX5" fmla="*/ 28292 w 28292"/>
                <a:gd name="connsiteY5" fmla="*/ 14146 h 84876"/>
                <a:gd name="connsiteX6" fmla="*/ 14146 w 28292"/>
                <a:gd name="connsiteY6" fmla="*/ 0 h 84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84876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70730"/>
                  </a:lnTo>
                  <a:cubicBezTo>
                    <a:pt x="0" y="78543"/>
                    <a:pt x="6333" y="84876"/>
                    <a:pt x="14146" y="84876"/>
                  </a:cubicBezTo>
                  <a:cubicBezTo>
                    <a:pt x="21959" y="84876"/>
                    <a:pt x="28292" y="78543"/>
                    <a:pt x="28292" y="70730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6" name="Полилиния 35">
              <a:extLst>
                <a:ext uri="{FF2B5EF4-FFF2-40B4-BE49-F238E27FC236}">
                  <a16:creationId xmlns:a16="http://schemas.microsoft.com/office/drawing/2014/main" id="{07DC2048-F088-7440-BDD3-18B96656C1AD}"/>
                </a:ext>
              </a:extLst>
            </p:cNvPr>
            <p:cNvSpPr/>
            <p:nvPr/>
          </p:nvSpPr>
          <p:spPr>
            <a:xfrm>
              <a:off x="1289427" y="3560812"/>
              <a:ext cx="37377" cy="12459"/>
            </a:xfrm>
            <a:custGeom>
              <a:avLst/>
              <a:gdLst>
                <a:gd name="connsiteX0" fmla="*/ 70730 w 84876"/>
                <a:gd name="connsiteY0" fmla="*/ 0 h 28292"/>
                <a:gd name="connsiteX1" fmla="*/ 14146 w 84876"/>
                <a:gd name="connsiteY1" fmla="*/ 0 h 28292"/>
                <a:gd name="connsiteX2" fmla="*/ 0 w 84876"/>
                <a:gd name="connsiteY2" fmla="*/ 14146 h 28292"/>
                <a:gd name="connsiteX3" fmla="*/ 14146 w 84876"/>
                <a:gd name="connsiteY3" fmla="*/ 28292 h 28292"/>
                <a:gd name="connsiteX4" fmla="*/ 70730 w 84876"/>
                <a:gd name="connsiteY4" fmla="*/ 28292 h 28292"/>
                <a:gd name="connsiteX5" fmla="*/ 84876 w 84876"/>
                <a:gd name="connsiteY5" fmla="*/ 14146 h 28292"/>
                <a:gd name="connsiteX6" fmla="*/ 70730 w 84876"/>
                <a:gd name="connsiteY6" fmla="*/ 0 h 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876" h="28292">
                  <a:moveTo>
                    <a:pt x="70730" y="0"/>
                  </a:moveTo>
                  <a:lnTo>
                    <a:pt x="14146" y="0"/>
                  </a:lnTo>
                  <a:cubicBezTo>
                    <a:pt x="6333" y="0"/>
                    <a:pt x="0" y="6333"/>
                    <a:pt x="0" y="14146"/>
                  </a:cubicBezTo>
                  <a:cubicBezTo>
                    <a:pt x="0" y="21959"/>
                    <a:pt x="6333" y="28292"/>
                    <a:pt x="14146" y="28292"/>
                  </a:cubicBezTo>
                  <a:lnTo>
                    <a:pt x="70730" y="28292"/>
                  </a:lnTo>
                  <a:cubicBezTo>
                    <a:pt x="78543" y="28292"/>
                    <a:pt x="84876" y="21959"/>
                    <a:pt x="84876" y="14146"/>
                  </a:cubicBezTo>
                  <a:cubicBezTo>
                    <a:pt x="84876" y="6333"/>
                    <a:pt x="78543" y="0"/>
                    <a:pt x="70730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7" name="Полилиния 36">
              <a:extLst>
                <a:ext uri="{FF2B5EF4-FFF2-40B4-BE49-F238E27FC236}">
                  <a16:creationId xmlns:a16="http://schemas.microsoft.com/office/drawing/2014/main" id="{54B9BB24-E80C-CA4B-8A29-6ABB4A50802A}"/>
                </a:ext>
              </a:extLst>
            </p:cNvPr>
            <p:cNvSpPr/>
            <p:nvPr/>
          </p:nvSpPr>
          <p:spPr>
            <a:xfrm>
              <a:off x="1007027" y="3560812"/>
              <a:ext cx="37377" cy="12459"/>
            </a:xfrm>
            <a:custGeom>
              <a:avLst/>
              <a:gdLst>
                <a:gd name="connsiteX0" fmla="*/ 70730 w 84876"/>
                <a:gd name="connsiteY0" fmla="*/ 0 h 28292"/>
                <a:gd name="connsiteX1" fmla="*/ 14146 w 84876"/>
                <a:gd name="connsiteY1" fmla="*/ 0 h 28292"/>
                <a:gd name="connsiteX2" fmla="*/ 0 w 84876"/>
                <a:gd name="connsiteY2" fmla="*/ 14146 h 28292"/>
                <a:gd name="connsiteX3" fmla="*/ 14146 w 84876"/>
                <a:gd name="connsiteY3" fmla="*/ 28292 h 28292"/>
                <a:gd name="connsiteX4" fmla="*/ 70730 w 84876"/>
                <a:gd name="connsiteY4" fmla="*/ 28292 h 28292"/>
                <a:gd name="connsiteX5" fmla="*/ 84876 w 84876"/>
                <a:gd name="connsiteY5" fmla="*/ 14146 h 28292"/>
                <a:gd name="connsiteX6" fmla="*/ 70730 w 84876"/>
                <a:gd name="connsiteY6" fmla="*/ 0 h 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876" h="28292">
                  <a:moveTo>
                    <a:pt x="70730" y="0"/>
                  </a:moveTo>
                  <a:lnTo>
                    <a:pt x="14146" y="0"/>
                  </a:lnTo>
                  <a:cubicBezTo>
                    <a:pt x="6333" y="0"/>
                    <a:pt x="0" y="6333"/>
                    <a:pt x="0" y="14146"/>
                  </a:cubicBezTo>
                  <a:cubicBezTo>
                    <a:pt x="0" y="21959"/>
                    <a:pt x="6333" y="28292"/>
                    <a:pt x="14146" y="28292"/>
                  </a:cubicBezTo>
                  <a:lnTo>
                    <a:pt x="70730" y="28292"/>
                  </a:lnTo>
                  <a:cubicBezTo>
                    <a:pt x="78543" y="28292"/>
                    <a:pt x="84876" y="21959"/>
                    <a:pt x="84876" y="14146"/>
                  </a:cubicBezTo>
                  <a:cubicBezTo>
                    <a:pt x="84876" y="6333"/>
                    <a:pt x="78543" y="0"/>
                    <a:pt x="70730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8" name="Полилиния 37">
              <a:extLst>
                <a:ext uri="{FF2B5EF4-FFF2-40B4-BE49-F238E27FC236}">
                  <a16:creationId xmlns:a16="http://schemas.microsoft.com/office/drawing/2014/main" id="{852D9319-7425-BE41-9546-C8E5F355B70F}"/>
                </a:ext>
              </a:extLst>
            </p:cNvPr>
            <p:cNvSpPr/>
            <p:nvPr/>
          </p:nvSpPr>
          <p:spPr>
            <a:xfrm>
              <a:off x="1160687" y="3469446"/>
              <a:ext cx="12459" cy="107977"/>
            </a:xfrm>
            <a:custGeom>
              <a:avLst/>
              <a:gdLst>
                <a:gd name="connsiteX0" fmla="*/ 14146 w 28292"/>
                <a:gd name="connsiteY0" fmla="*/ 0 h 245198"/>
                <a:gd name="connsiteX1" fmla="*/ 0 w 28292"/>
                <a:gd name="connsiteY1" fmla="*/ 14146 h 245198"/>
                <a:gd name="connsiteX2" fmla="*/ 0 w 28292"/>
                <a:gd name="connsiteY2" fmla="*/ 231052 h 245198"/>
                <a:gd name="connsiteX3" fmla="*/ 14146 w 28292"/>
                <a:gd name="connsiteY3" fmla="*/ 245198 h 245198"/>
                <a:gd name="connsiteX4" fmla="*/ 28292 w 28292"/>
                <a:gd name="connsiteY4" fmla="*/ 231052 h 245198"/>
                <a:gd name="connsiteX5" fmla="*/ 28292 w 28292"/>
                <a:gd name="connsiteY5" fmla="*/ 14146 h 245198"/>
                <a:gd name="connsiteX6" fmla="*/ 14146 w 28292"/>
                <a:gd name="connsiteY6" fmla="*/ 0 h 245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245198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231052"/>
                  </a:lnTo>
                  <a:cubicBezTo>
                    <a:pt x="0" y="238865"/>
                    <a:pt x="6333" y="245198"/>
                    <a:pt x="14146" y="245198"/>
                  </a:cubicBezTo>
                  <a:cubicBezTo>
                    <a:pt x="21959" y="245198"/>
                    <a:pt x="28292" y="238865"/>
                    <a:pt x="28292" y="231052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E1126BC0-50EB-7E47-9DA0-B576F8ED376C}"/>
              </a:ext>
            </a:extLst>
          </p:cNvPr>
          <p:cNvCxnSpPr>
            <a:cxnSpLocks/>
          </p:cNvCxnSpPr>
          <p:nvPr/>
        </p:nvCxnSpPr>
        <p:spPr>
          <a:xfrm>
            <a:off x="2333394" y="3322149"/>
            <a:ext cx="1156605" cy="503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45C9A13A-8EB2-DD45-B8B3-2FD1945858F6}"/>
              </a:ext>
            </a:extLst>
          </p:cNvPr>
          <p:cNvGrpSpPr/>
          <p:nvPr/>
        </p:nvGrpSpPr>
        <p:grpSpPr>
          <a:xfrm>
            <a:off x="3446393" y="3142839"/>
            <a:ext cx="369613" cy="369613"/>
            <a:chOff x="982109" y="3382234"/>
            <a:chExt cx="369613" cy="369613"/>
          </a:xfrm>
          <a:solidFill>
            <a:srgbClr val="002060"/>
          </a:solidFill>
        </p:grpSpPr>
        <p:sp>
          <p:nvSpPr>
            <p:cNvPr id="43" name="Полилиния 42">
              <a:extLst>
                <a:ext uri="{FF2B5EF4-FFF2-40B4-BE49-F238E27FC236}">
                  <a16:creationId xmlns:a16="http://schemas.microsoft.com/office/drawing/2014/main" id="{425CC0EF-DDA5-7942-830D-3937F3C232B3}"/>
                </a:ext>
              </a:extLst>
            </p:cNvPr>
            <p:cNvSpPr/>
            <p:nvPr/>
          </p:nvSpPr>
          <p:spPr>
            <a:xfrm>
              <a:off x="982109" y="3382234"/>
              <a:ext cx="369613" cy="369613"/>
            </a:xfrm>
            <a:custGeom>
              <a:avLst/>
              <a:gdLst>
                <a:gd name="connsiteX0" fmla="*/ 419666 w 839331"/>
                <a:gd name="connsiteY0" fmla="*/ 0 h 839331"/>
                <a:gd name="connsiteX1" fmla="*/ 0 w 839331"/>
                <a:gd name="connsiteY1" fmla="*/ 419666 h 839331"/>
                <a:gd name="connsiteX2" fmla="*/ 419666 w 839331"/>
                <a:gd name="connsiteY2" fmla="*/ 839332 h 839331"/>
                <a:gd name="connsiteX3" fmla="*/ 839332 w 839331"/>
                <a:gd name="connsiteY3" fmla="*/ 419666 h 839331"/>
                <a:gd name="connsiteX4" fmla="*/ 419666 w 839331"/>
                <a:gd name="connsiteY4" fmla="*/ 0 h 839331"/>
                <a:gd name="connsiteX5" fmla="*/ 419666 w 839331"/>
                <a:gd name="connsiteY5" fmla="*/ 811040 h 839331"/>
                <a:gd name="connsiteX6" fmla="*/ 28292 w 839331"/>
                <a:gd name="connsiteY6" fmla="*/ 419666 h 839331"/>
                <a:gd name="connsiteX7" fmla="*/ 419666 w 839331"/>
                <a:gd name="connsiteY7" fmla="*/ 28292 h 839331"/>
                <a:gd name="connsiteX8" fmla="*/ 811040 w 839331"/>
                <a:gd name="connsiteY8" fmla="*/ 419666 h 839331"/>
                <a:gd name="connsiteX9" fmla="*/ 419666 w 839331"/>
                <a:gd name="connsiteY9" fmla="*/ 811040 h 83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39331" h="839331">
                  <a:moveTo>
                    <a:pt x="419666" y="0"/>
                  </a:moveTo>
                  <a:cubicBezTo>
                    <a:pt x="187891" y="0"/>
                    <a:pt x="0" y="187891"/>
                    <a:pt x="0" y="419666"/>
                  </a:cubicBezTo>
                  <a:cubicBezTo>
                    <a:pt x="0" y="651441"/>
                    <a:pt x="187891" y="839332"/>
                    <a:pt x="419666" y="839332"/>
                  </a:cubicBezTo>
                  <a:cubicBezTo>
                    <a:pt x="651441" y="839332"/>
                    <a:pt x="839332" y="651441"/>
                    <a:pt x="839332" y="419666"/>
                  </a:cubicBezTo>
                  <a:cubicBezTo>
                    <a:pt x="839072" y="187999"/>
                    <a:pt x="651333" y="260"/>
                    <a:pt x="419666" y="0"/>
                  </a:cubicBezTo>
                  <a:close/>
                  <a:moveTo>
                    <a:pt x="419666" y="811040"/>
                  </a:moveTo>
                  <a:cubicBezTo>
                    <a:pt x="203516" y="811040"/>
                    <a:pt x="28292" y="635816"/>
                    <a:pt x="28292" y="419666"/>
                  </a:cubicBezTo>
                  <a:cubicBezTo>
                    <a:pt x="28292" y="203516"/>
                    <a:pt x="203516" y="28292"/>
                    <a:pt x="419666" y="28292"/>
                  </a:cubicBezTo>
                  <a:cubicBezTo>
                    <a:pt x="635816" y="28292"/>
                    <a:pt x="811040" y="203516"/>
                    <a:pt x="811040" y="419666"/>
                  </a:cubicBezTo>
                  <a:cubicBezTo>
                    <a:pt x="810780" y="635708"/>
                    <a:pt x="635708" y="810780"/>
                    <a:pt x="419666" y="81104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4" name="Полилиния 43">
              <a:extLst>
                <a:ext uri="{FF2B5EF4-FFF2-40B4-BE49-F238E27FC236}">
                  <a16:creationId xmlns:a16="http://schemas.microsoft.com/office/drawing/2014/main" id="{FCD0300C-2ED7-E14D-B6C8-B95E318CCEB0}"/>
                </a:ext>
              </a:extLst>
            </p:cNvPr>
            <p:cNvSpPr/>
            <p:nvPr/>
          </p:nvSpPr>
          <p:spPr>
            <a:xfrm>
              <a:off x="1160687" y="3407152"/>
              <a:ext cx="12459" cy="37377"/>
            </a:xfrm>
            <a:custGeom>
              <a:avLst/>
              <a:gdLst>
                <a:gd name="connsiteX0" fmla="*/ 14146 w 28292"/>
                <a:gd name="connsiteY0" fmla="*/ 0 h 84876"/>
                <a:gd name="connsiteX1" fmla="*/ 0 w 28292"/>
                <a:gd name="connsiteY1" fmla="*/ 14146 h 84876"/>
                <a:gd name="connsiteX2" fmla="*/ 0 w 28292"/>
                <a:gd name="connsiteY2" fmla="*/ 70730 h 84876"/>
                <a:gd name="connsiteX3" fmla="*/ 14146 w 28292"/>
                <a:gd name="connsiteY3" fmla="*/ 84876 h 84876"/>
                <a:gd name="connsiteX4" fmla="*/ 28292 w 28292"/>
                <a:gd name="connsiteY4" fmla="*/ 70730 h 84876"/>
                <a:gd name="connsiteX5" fmla="*/ 28292 w 28292"/>
                <a:gd name="connsiteY5" fmla="*/ 14146 h 84876"/>
                <a:gd name="connsiteX6" fmla="*/ 14146 w 28292"/>
                <a:gd name="connsiteY6" fmla="*/ 0 h 84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84876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70730"/>
                  </a:lnTo>
                  <a:cubicBezTo>
                    <a:pt x="0" y="78543"/>
                    <a:pt x="6333" y="84876"/>
                    <a:pt x="14146" y="84876"/>
                  </a:cubicBezTo>
                  <a:cubicBezTo>
                    <a:pt x="21959" y="84876"/>
                    <a:pt x="28292" y="78543"/>
                    <a:pt x="28292" y="70730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5" name="Полилиния 44">
              <a:extLst>
                <a:ext uri="{FF2B5EF4-FFF2-40B4-BE49-F238E27FC236}">
                  <a16:creationId xmlns:a16="http://schemas.microsoft.com/office/drawing/2014/main" id="{1E7A09B6-1E9E-6046-8B65-16BB695642C4}"/>
                </a:ext>
              </a:extLst>
            </p:cNvPr>
            <p:cNvSpPr/>
            <p:nvPr/>
          </p:nvSpPr>
          <p:spPr>
            <a:xfrm>
              <a:off x="1160687" y="3689552"/>
              <a:ext cx="12459" cy="37377"/>
            </a:xfrm>
            <a:custGeom>
              <a:avLst/>
              <a:gdLst>
                <a:gd name="connsiteX0" fmla="*/ 14146 w 28292"/>
                <a:gd name="connsiteY0" fmla="*/ 0 h 84876"/>
                <a:gd name="connsiteX1" fmla="*/ 0 w 28292"/>
                <a:gd name="connsiteY1" fmla="*/ 14146 h 84876"/>
                <a:gd name="connsiteX2" fmla="*/ 0 w 28292"/>
                <a:gd name="connsiteY2" fmla="*/ 70730 h 84876"/>
                <a:gd name="connsiteX3" fmla="*/ 14146 w 28292"/>
                <a:gd name="connsiteY3" fmla="*/ 84876 h 84876"/>
                <a:gd name="connsiteX4" fmla="*/ 28292 w 28292"/>
                <a:gd name="connsiteY4" fmla="*/ 70730 h 84876"/>
                <a:gd name="connsiteX5" fmla="*/ 28292 w 28292"/>
                <a:gd name="connsiteY5" fmla="*/ 14146 h 84876"/>
                <a:gd name="connsiteX6" fmla="*/ 14146 w 28292"/>
                <a:gd name="connsiteY6" fmla="*/ 0 h 84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84876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70730"/>
                  </a:lnTo>
                  <a:cubicBezTo>
                    <a:pt x="0" y="78543"/>
                    <a:pt x="6333" y="84876"/>
                    <a:pt x="14146" y="84876"/>
                  </a:cubicBezTo>
                  <a:cubicBezTo>
                    <a:pt x="21959" y="84876"/>
                    <a:pt x="28292" y="78543"/>
                    <a:pt x="28292" y="70730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6" name="Полилиния 45">
              <a:extLst>
                <a:ext uri="{FF2B5EF4-FFF2-40B4-BE49-F238E27FC236}">
                  <a16:creationId xmlns:a16="http://schemas.microsoft.com/office/drawing/2014/main" id="{38F745F9-0EF9-4F40-890C-7CD3F399DD9C}"/>
                </a:ext>
              </a:extLst>
            </p:cNvPr>
            <p:cNvSpPr/>
            <p:nvPr/>
          </p:nvSpPr>
          <p:spPr>
            <a:xfrm>
              <a:off x="1289427" y="3560812"/>
              <a:ext cx="37377" cy="12459"/>
            </a:xfrm>
            <a:custGeom>
              <a:avLst/>
              <a:gdLst>
                <a:gd name="connsiteX0" fmla="*/ 70730 w 84876"/>
                <a:gd name="connsiteY0" fmla="*/ 0 h 28292"/>
                <a:gd name="connsiteX1" fmla="*/ 14146 w 84876"/>
                <a:gd name="connsiteY1" fmla="*/ 0 h 28292"/>
                <a:gd name="connsiteX2" fmla="*/ 0 w 84876"/>
                <a:gd name="connsiteY2" fmla="*/ 14146 h 28292"/>
                <a:gd name="connsiteX3" fmla="*/ 14146 w 84876"/>
                <a:gd name="connsiteY3" fmla="*/ 28292 h 28292"/>
                <a:gd name="connsiteX4" fmla="*/ 70730 w 84876"/>
                <a:gd name="connsiteY4" fmla="*/ 28292 h 28292"/>
                <a:gd name="connsiteX5" fmla="*/ 84876 w 84876"/>
                <a:gd name="connsiteY5" fmla="*/ 14146 h 28292"/>
                <a:gd name="connsiteX6" fmla="*/ 70730 w 84876"/>
                <a:gd name="connsiteY6" fmla="*/ 0 h 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876" h="28292">
                  <a:moveTo>
                    <a:pt x="70730" y="0"/>
                  </a:moveTo>
                  <a:lnTo>
                    <a:pt x="14146" y="0"/>
                  </a:lnTo>
                  <a:cubicBezTo>
                    <a:pt x="6333" y="0"/>
                    <a:pt x="0" y="6333"/>
                    <a:pt x="0" y="14146"/>
                  </a:cubicBezTo>
                  <a:cubicBezTo>
                    <a:pt x="0" y="21959"/>
                    <a:pt x="6333" y="28292"/>
                    <a:pt x="14146" y="28292"/>
                  </a:cubicBezTo>
                  <a:lnTo>
                    <a:pt x="70730" y="28292"/>
                  </a:lnTo>
                  <a:cubicBezTo>
                    <a:pt x="78543" y="28292"/>
                    <a:pt x="84876" y="21959"/>
                    <a:pt x="84876" y="14146"/>
                  </a:cubicBezTo>
                  <a:cubicBezTo>
                    <a:pt x="84876" y="6333"/>
                    <a:pt x="78543" y="0"/>
                    <a:pt x="70730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7" name="Полилиния 46">
              <a:extLst>
                <a:ext uri="{FF2B5EF4-FFF2-40B4-BE49-F238E27FC236}">
                  <a16:creationId xmlns:a16="http://schemas.microsoft.com/office/drawing/2014/main" id="{CA09D775-DD1E-4048-8C1D-5CCA29A55989}"/>
                </a:ext>
              </a:extLst>
            </p:cNvPr>
            <p:cNvSpPr/>
            <p:nvPr/>
          </p:nvSpPr>
          <p:spPr>
            <a:xfrm>
              <a:off x="1007027" y="3560812"/>
              <a:ext cx="37377" cy="12459"/>
            </a:xfrm>
            <a:custGeom>
              <a:avLst/>
              <a:gdLst>
                <a:gd name="connsiteX0" fmla="*/ 70730 w 84876"/>
                <a:gd name="connsiteY0" fmla="*/ 0 h 28292"/>
                <a:gd name="connsiteX1" fmla="*/ 14146 w 84876"/>
                <a:gd name="connsiteY1" fmla="*/ 0 h 28292"/>
                <a:gd name="connsiteX2" fmla="*/ 0 w 84876"/>
                <a:gd name="connsiteY2" fmla="*/ 14146 h 28292"/>
                <a:gd name="connsiteX3" fmla="*/ 14146 w 84876"/>
                <a:gd name="connsiteY3" fmla="*/ 28292 h 28292"/>
                <a:gd name="connsiteX4" fmla="*/ 70730 w 84876"/>
                <a:gd name="connsiteY4" fmla="*/ 28292 h 28292"/>
                <a:gd name="connsiteX5" fmla="*/ 84876 w 84876"/>
                <a:gd name="connsiteY5" fmla="*/ 14146 h 28292"/>
                <a:gd name="connsiteX6" fmla="*/ 70730 w 84876"/>
                <a:gd name="connsiteY6" fmla="*/ 0 h 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876" h="28292">
                  <a:moveTo>
                    <a:pt x="70730" y="0"/>
                  </a:moveTo>
                  <a:lnTo>
                    <a:pt x="14146" y="0"/>
                  </a:lnTo>
                  <a:cubicBezTo>
                    <a:pt x="6333" y="0"/>
                    <a:pt x="0" y="6333"/>
                    <a:pt x="0" y="14146"/>
                  </a:cubicBezTo>
                  <a:cubicBezTo>
                    <a:pt x="0" y="21959"/>
                    <a:pt x="6333" y="28292"/>
                    <a:pt x="14146" y="28292"/>
                  </a:cubicBezTo>
                  <a:lnTo>
                    <a:pt x="70730" y="28292"/>
                  </a:lnTo>
                  <a:cubicBezTo>
                    <a:pt x="78543" y="28292"/>
                    <a:pt x="84876" y="21959"/>
                    <a:pt x="84876" y="14146"/>
                  </a:cubicBezTo>
                  <a:cubicBezTo>
                    <a:pt x="84876" y="6333"/>
                    <a:pt x="78543" y="0"/>
                    <a:pt x="70730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8" name="Полилиния 47">
              <a:extLst>
                <a:ext uri="{FF2B5EF4-FFF2-40B4-BE49-F238E27FC236}">
                  <a16:creationId xmlns:a16="http://schemas.microsoft.com/office/drawing/2014/main" id="{DB997235-3DB4-874A-B3E3-37CD3EF77519}"/>
                </a:ext>
              </a:extLst>
            </p:cNvPr>
            <p:cNvSpPr/>
            <p:nvPr/>
          </p:nvSpPr>
          <p:spPr>
            <a:xfrm>
              <a:off x="1160687" y="3469446"/>
              <a:ext cx="12459" cy="107977"/>
            </a:xfrm>
            <a:custGeom>
              <a:avLst/>
              <a:gdLst>
                <a:gd name="connsiteX0" fmla="*/ 14146 w 28292"/>
                <a:gd name="connsiteY0" fmla="*/ 0 h 245198"/>
                <a:gd name="connsiteX1" fmla="*/ 0 w 28292"/>
                <a:gd name="connsiteY1" fmla="*/ 14146 h 245198"/>
                <a:gd name="connsiteX2" fmla="*/ 0 w 28292"/>
                <a:gd name="connsiteY2" fmla="*/ 231052 h 245198"/>
                <a:gd name="connsiteX3" fmla="*/ 14146 w 28292"/>
                <a:gd name="connsiteY3" fmla="*/ 245198 h 245198"/>
                <a:gd name="connsiteX4" fmla="*/ 28292 w 28292"/>
                <a:gd name="connsiteY4" fmla="*/ 231052 h 245198"/>
                <a:gd name="connsiteX5" fmla="*/ 28292 w 28292"/>
                <a:gd name="connsiteY5" fmla="*/ 14146 h 245198"/>
                <a:gd name="connsiteX6" fmla="*/ 14146 w 28292"/>
                <a:gd name="connsiteY6" fmla="*/ 0 h 245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245198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231052"/>
                  </a:lnTo>
                  <a:cubicBezTo>
                    <a:pt x="0" y="238865"/>
                    <a:pt x="6333" y="245198"/>
                    <a:pt x="14146" y="245198"/>
                  </a:cubicBezTo>
                  <a:cubicBezTo>
                    <a:pt x="21959" y="245198"/>
                    <a:pt x="28292" y="238865"/>
                    <a:pt x="28292" y="231052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51" name="Группа 50">
            <a:extLst>
              <a:ext uri="{FF2B5EF4-FFF2-40B4-BE49-F238E27FC236}">
                <a16:creationId xmlns:a16="http://schemas.microsoft.com/office/drawing/2014/main" id="{4E850EF8-A611-6E41-B793-1BDC49BB54EA}"/>
              </a:ext>
            </a:extLst>
          </p:cNvPr>
          <p:cNvGrpSpPr/>
          <p:nvPr/>
        </p:nvGrpSpPr>
        <p:grpSpPr>
          <a:xfrm>
            <a:off x="5045763" y="3136609"/>
            <a:ext cx="369613" cy="369613"/>
            <a:chOff x="982109" y="3382234"/>
            <a:chExt cx="369613" cy="369613"/>
          </a:xfrm>
          <a:solidFill>
            <a:srgbClr val="002060"/>
          </a:solidFill>
        </p:grpSpPr>
        <p:sp>
          <p:nvSpPr>
            <p:cNvPr id="52" name="Полилиния 51">
              <a:extLst>
                <a:ext uri="{FF2B5EF4-FFF2-40B4-BE49-F238E27FC236}">
                  <a16:creationId xmlns:a16="http://schemas.microsoft.com/office/drawing/2014/main" id="{359C2C07-A738-D24D-8DD2-B9F250A4CE26}"/>
                </a:ext>
              </a:extLst>
            </p:cNvPr>
            <p:cNvSpPr/>
            <p:nvPr/>
          </p:nvSpPr>
          <p:spPr>
            <a:xfrm>
              <a:off x="982109" y="3382234"/>
              <a:ext cx="369613" cy="369613"/>
            </a:xfrm>
            <a:custGeom>
              <a:avLst/>
              <a:gdLst>
                <a:gd name="connsiteX0" fmla="*/ 419666 w 839331"/>
                <a:gd name="connsiteY0" fmla="*/ 0 h 839331"/>
                <a:gd name="connsiteX1" fmla="*/ 0 w 839331"/>
                <a:gd name="connsiteY1" fmla="*/ 419666 h 839331"/>
                <a:gd name="connsiteX2" fmla="*/ 419666 w 839331"/>
                <a:gd name="connsiteY2" fmla="*/ 839332 h 839331"/>
                <a:gd name="connsiteX3" fmla="*/ 839332 w 839331"/>
                <a:gd name="connsiteY3" fmla="*/ 419666 h 839331"/>
                <a:gd name="connsiteX4" fmla="*/ 419666 w 839331"/>
                <a:gd name="connsiteY4" fmla="*/ 0 h 839331"/>
                <a:gd name="connsiteX5" fmla="*/ 419666 w 839331"/>
                <a:gd name="connsiteY5" fmla="*/ 811040 h 839331"/>
                <a:gd name="connsiteX6" fmla="*/ 28292 w 839331"/>
                <a:gd name="connsiteY6" fmla="*/ 419666 h 839331"/>
                <a:gd name="connsiteX7" fmla="*/ 419666 w 839331"/>
                <a:gd name="connsiteY7" fmla="*/ 28292 h 839331"/>
                <a:gd name="connsiteX8" fmla="*/ 811040 w 839331"/>
                <a:gd name="connsiteY8" fmla="*/ 419666 h 839331"/>
                <a:gd name="connsiteX9" fmla="*/ 419666 w 839331"/>
                <a:gd name="connsiteY9" fmla="*/ 811040 h 83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39331" h="839331">
                  <a:moveTo>
                    <a:pt x="419666" y="0"/>
                  </a:moveTo>
                  <a:cubicBezTo>
                    <a:pt x="187891" y="0"/>
                    <a:pt x="0" y="187891"/>
                    <a:pt x="0" y="419666"/>
                  </a:cubicBezTo>
                  <a:cubicBezTo>
                    <a:pt x="0" y="651441"/>
                    <a:pt x="187891" y="839332"/>
                    <a:pt x="419666" y="839332"/>
                  </a:cubicBezTo>
                  <a:cubicBezTo>
                    <a:pt x="651441" y="839332"/>
                    <a:pt x="839332" y="651441"/>
                    <a:pt x="839332" y="419666"/>
                  </a:cubicBezTo>
                  <a:cubicBezTo>
                    <a:pt x="839072" y="187999"/>
                    <a:pt x="651333" y="260"/>
                    <a:pt x="419666" y="0"/>
                  </a:cubicBezTo>
                  <a:close/>
                  <a:moveTo>
                    <a:pt x="419666" y="811040"/>
                  </a:moveTo>
                  <a:cubicBezTo>
                    <a:pt x="203516" y="811040"/>
                    <a:pt x="28292" y="635816"/>
                    <a:pt x="28292" y="419666"/>
                  </a:cubicBezTo>
                  <a:cubicBezTo>
                    <a:pt x="28292" y="203516"/>
                    <a:pt x="203516" y="28292"/>
                    <a:pt x="419666" y="28292"/>
                  </a:cubicBezTo>
                  <a:cubicBezTo>
                    <a:pt x="635816" y="28292"/>
                    <a:pt x="811040" y="203516"/>
                    <a:pt x="811040" y="419666"/>
                  </a:cubicBezTo>
                  <a:cubicBezTo>
                    <a:pt x="810780" y="635708"/>
                    <a:pt x="635708" y="810780"/>
                    <a:pt x="419666" y="81104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3" name="Полилиния 52">
              <a:extLst>
                <a:ext uri="{FF2B5EF4-FFF2-40B4-BE49-F238E27FC236}">
                  <a16:creationId xmlns:a16="http://schemas.microsoft.com/office/drawing/2014/main" id="{AAB8AEC8-6538-4549-A94E-8B3AB8705FE2}"/>
                </a:ext>
              </a:extLst>
            </p:cNvPr>
            <p:cNvSpPr/>
            <p:nvPr/>
          </p:nvSpPr>
          <p:spPr>
            <a:xfrm>
              <a:off x="1160687" y="3407152"/>
              <a:ext cx="12459" cy="37377"/>
            </a:xfrm>
            <a:custGeom>
              <a:avLst/>
              <a:gdLst>
                <a:gd name="connsiteX0" fmla="*/ 14146 w 28292"/>
                <a:gd name="connsiteY0" fmla="*/ 0 h 84876"/>
                <a:gd name="connsiteX1" fmla="*/ 0 w 28292"/>
                <a:gd name="connsiteY1" fmla="*/ 14146 h 84876"/>
                <a:gd name="connsiteX2" fmla="*/ 0 w 28292"/>
                <a:gd name="connsiteY2" fmla="*/ 70730 h 84876"/>
                <a:gd name="connsiteX3" fmla="*/ 14146 w 28292"/>
                <a:gd name="connsiteY3" fmla="*/ 84876 h 84876"/>
                <a:gd name="connsiteX4" fmla="*/ 28292 w 28292"/>
                <a:gd name="connsiteY4" fmla="*/ 70730 h 84876"/>
                <a:gd name="connsiteX5" fmla="*/ 28292 w 28292"/>
                <a:gd name="connsiteY5" fmla="*/ 14146 h 84876"/>
                <a:gd name="connsiteX6" fmla="*/ 14146 w 28292"/>
                <a:gd name="connsiteY6" fmla="*/ 0 h 84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84876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70730"/>
                  </a:lnTo>
                  <a:cubicBezTo>
                    <a:pt x="0" y="78543"/>
                    <a:pt x="6333" y="84876"/>
                    <a:pt x="14146" y="84876"/>
                  </a:cubicBezTo>
                  <a:cubicBezTo>
                    <a:pt x="21959" y="84876"/>
                    <a:pt x="28292" y="78543"/>
                    <a:pt x="28292" y="70730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4" name="Полилиния 53">
              <a:extLst>
                <a:ext uri="{FF2B5EF4-FFF2-40B4-BE49-F238E27FC236}">
                  <a16:creationId xmlns:a16="http://schemas.microsoft.com/office/drawing/2014/main" id="{682F01B9-472F-5448-99AB-3009F6523C1E}"/>
                </a:ext>
              </a:extLst>
            </p:cNvPr>
            <p:cNvSpPr/>
            <p:nvPr/>
          </p:nvSpPr>
          <p:spPr>
            <a:xfrm>
              <a:off x="1160687" y="3689552"/>
              <a:ext cx="12459" cy="37377"/>
            </a:xfrm>
            <a:custGeom>
              <a:avLst/>
              <a:gdLst>
                <a:gd name="connsiteX0" fmla="*/ 14146 w 28292"/>
                <a:gd name="connsiteY0" fmla="*/ 0 h 84876"/>
                <a:gd name="connsiteX1" fmla="*/ 0 w 28292"/>
                <a:gd name="connsiteY1" fmla="*/ 14146 h 84876"/>
                <a:gd name="connsiteX2" fmla="*/ 0 w 28292"/>
                <a:gd name="connsiteY2" fmla="*/ 70730 h 84876"/>
                <a:gd name="connsiteX3" fmla="*/ 14146 w 28292"/>
                <a:gd name="connsiteY3" fmla="*/ 84876 h 84876"/>
                <a:gd name="connsiteX4" fmla="*/ 28292 w 28292"/>
                <a:gd name="connsiteY4" fmla="*/ 70730 h 84876"/>
                <a:gd name="connsiteX5" fmla="*/ 28292 w 28292"/>
                <a:gd name="connsiteY5" fmla="*/ 14146 h 84876"/>
                <a:gd name="connsiteX6" fmla="*/ 14146 w 28292"/>
                <a:gd name="connsiteY6" fmla="*/ 0 h 84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84876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70730"/>
                  </a:lnTo>
                  <a:cubicBezTo>
                    <a:pt x="0" y="78543"/>
                    <a:pt x="6333" y="84876"/>
                    <a:pt x="14146" y="84876"/>
                  </a:cubicBezTo>
                  <a:cubicBezTo>
                    <a:pt x="21959" y="84876"/>
                    <a:pt x="28292" y="78543"/>
                    <a:pt x="28292" y="70730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5" name="Полилиния 54">
              <a:extLst>
                <a:ext uri="{FF2B5EF4-FFF2-40B4-BE49-F238E27FC236}">
                  <a16:creationId xmlns:a16="http://schemas.microsoft.com/office/drawing/2014/main" id="{CD95E40E-381E-CC43-AA75-4B705E97AE12}"/>
                </a:ext>
              </a:extLst>
            </p:cNvPr>
            <p:cNvSpPr/>
            <p:nvPr/>
          </p:nvSpPr>
          <p:spPr>
            <a:xfrm>
              <a:off x="1289427" y="3560812"/>
              <a:ext cx="37377" cy="12459"/>
            </a:xfrm>
            <a:custGeom>
              <a:avLst/>
              <a:gdLst>
                <a:gd name="connsiteX0" fmla="*/ 70730 w 84876"/>
                <a:gd name="connsiteY0" fmla="*/ 0 h 28292"/>
                <a:gd name="connsiteX1" fmla="*/ 14146 w 84876"/>
                <a:gd name="connsiteY1" fmla="*/ 0 h 28292"/>
                <a:gd name="connsiteX2" fmla="*/ 0 w 84876"/>
                <a:gd name="connsiteY2" fmla="*/ 14146 h 28292"/>
                <a:gd name="connsiteX3" fmla="*/ 14146 w 84876"/>
                <a:gd name="connsiteY3" fmla="*/ 28292 h 28292"/>
                <a:gd name="connsiteX4" fmla="*/ 70730 w 84876"/>
                <a:gd name="connsiteY4" fmla="*/ 28292 h 28292"/>
                <a:gd name="connsiteX5" fmla="*/ 84876 w 84876"/>
                <a:gd name="connsiteY5" fmla="*/ 14146 h 28292"/>
                <a:gd name="connsiteX6" fmla="*/ 70730 w 84876"/>
                <a:gd name="connsiteY6" fmla="*/ 0 h 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876" h="28292">
                  <a:moveTo>
                    <a:pt x="70730" y="0"/>
                  </a:moveTo>
                  <a:lnTo>
                    <a:pt x="14146" y="0"/>
                  </a:lnTo>
                  <a:cubicBezTo>
                    <a:pt x="6333" y="0"/>
                    <a:pt x="0" y="6333"/>
                    <a:pt x="0" y="14146"/>
                  </a:cubicBezTo>
                  <a:cubicBezTo>
                    <a:pt x="0" y="21959"/>
                    <a:pt x="6333" y="28292"/>
                    <a:pt x="14146" y="28292"/>
                  </a:cubicBezTo>
                  <a:lnTo>
                    <a:pt x="70730" y="28292"/>
                  </a:lnTo>
                  <a:cubicBezTo>
                    <a:pt x="78543" y="28292"/>
                    <a:pt x="84876" y="21959"/>
                    <a:pt x="84876" y="14146"/>
                  </a:cubicBezTo>
                  <a:cubicBezTo>
                    <a:pt x="84876" y="6333"/>
                    <a:pt x="78543" y="0"/>
                    <a:pt x="70730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6" name="Полилиния 55">
              <a:extLst>
                <a:ext uri="{FF2B5EF4-FFF2-40B4-BE49-F238E27FC236}">
                  <a16:creationId xmlns:a16="http://schemas.microsoft.com/office/drawing/2014/main" id="{26698936-AC4D-DF46-8216-1942DE75FD10}"/>
                </a:ext>
              </a:extLst>
            </p:cNvPr>
            <p:cNvSpPr/>
            <p:nvPr/>
          </p:nvSpPr>
          <p:spPr>
            <a:xfrm>
              <a:off x="1007027" y="3560812"/>
              <a:ext cx="37377" cy="12459"/>
            </a:xfrm>
            <a:custGeom>
              <a:avLst/>
              <a:gdLst>
                <a:gd name="connsiteX0" fmla="*/ 70730 w 84876"/>
                <a:gd name="connsiteY0" fmla="*/ 0 h 28292"/>
                <a:gd name="connsiteX1" fmla="*/ 14146 w 84876"/>
                <a:gd name="connsiteY1" fmla="*/ 0 h 28292"/>
                <a:gd name="connsiteX2" fmla="*/ 0 w 84876"/>
                <a:gd name="connsiteY2" fmla="*/ 14146 h 28292"/>
                <a:gd name="connsiteX3" fmla="*/ 14146 w 84876"/>
                <a:gd name="connsiteY3" fmla="*/ 28292 h 28292"/>
                <a:gd name="connsiteX4" fmla="*/ 70730 w 84876"/>
                <a:gd name="connsiteY4" fmla="*/ 28292 h 28292"/>
                <a:gd name="connsiteX5" fmla="*/ 84876 w 84876"/>
                <a:gd name="connsiteY5" fmla="*/ 14146 h 28292"/>
                <a:gd name="connsiteX6" fmla="*/ 70730 w 84876"/>
                <a:gd name="connsiteY6" fmla="*/ 0 h 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876" h="28292">
                  <a:moveTo>
                    <a:pt x="70730" y="0"/>
                  </a:moveTo>
                  <a:lnTo>
                    <a:pt x="14146" y="0"/>
                  </a:lnTo>
                  <a:cubicBezTo>
                    <a:pt x="6333" y="0"/>
                    <a:pt x="0" y="6333"/>
                    <a:pt x="0" y="14146"/>
                  </a:cubicBezTo>
                  <a:cubicBezTo>
                    <a:pt x="0" y="21959"/>
                    <a:pt x="6333" y="28292"/>
                    <a:pt x="14146" y="28292"/>
                  </a:cubicBezTo>
                  <a:lnTo>
                    <a:pt x="70730" y="28292"/>
                  </a:lnTo>
                  <a:cubicBezTo>
                    <a:pt x="78543" y="28292"/>
                    <a:pt x="84876" y="21959"/>
                    <a:pt x="84876" y="14146"/>
                  </a:cubicBezTo>
                  <a:cubicBezTo>
                    <a:pt x="84876" y="6333"/>
                    <a:pt x="78543" y="0"/>
                    <a:pt x="70730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7" name="Полилиния 56">
              <a:extLst>
                <a:ext uri="{FF2B5EF4-FFF2-40B4-BE49-F238E27FC236}">
                  <a16:creationId xmlns:a16="http://schemas.microsoft.com/office/drawing/2014/main" id="{46C621A6-99E3-2543-8652-BEF4814DD205}"/>
                </a:ext>
              </a:extLst>
            </p:cNvPr>
            <p:cNvSpPr/>
            <p:nvPr/>
          </p:nvSpPr>
          <p:spPr>
            <a:xfrm>
              <a:off x="1160687" y="3469446"/>
              <a:ext cx="12459" cy="107977"/>
            </a:xfrm>
            <a:custGeom>
              <a:avLst/>
              <a:gdLst>
                <a:gd name="connsiteX0" fmla="*/ 14146 w 28292"/>
                <a:gd name="connsiteY0" fmla="*/ 0 h 245198"/>
                <a:gd name="connsiteX1" fmla="*/ 0 w 28292"/>
                <a:gd name="connsiteY1" fmla="*/ 14146 h 245198"/>
                <a:gd name="connsiteX2" fmla="*/ 0 w 28292"/>
                <a:gd name="connsiteY2" fmla="*/ 231052 h 245198"/>
                <a:gd name="connsiteX3" fmla="*/ 14146 w 28292"/>
                <a:gd name="connsiteY3" fmla="*/ 245198 h 245198"/>
                <a:gd name="connsiteX4" fmla="*/ 28292 w 28292"/>
                <a:gd name="connsiteY4" fmla="*/ 231052 h 245198"/>
                <a:gd name="connsiteX5" fmla="*/ 28292 w 28292"/>
                <a:gd name="connsiteY5" fmla="*/ 14146 h 245198"/>
                <a:gd name="connsiteX6" fmla="*/ 14146 w 28292"/>
                <a:gd name="connsiteY6" fmla="*/ 0 h 245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245198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231052"/>
                  </a:lnTo>
                  <a:cubicBezTo>
                    <a:pt x="0" y="238865"/>
                    <a:pt x="6333" y="245198"/>
                    <a:pt x="14146" y="245198"/>
                  </a:cubicBezTo>
                  <a:cubicBezTo>
                    <a:pt x="21959" y="245198"/>
                    <a:pt x="28292" y="238865"/>
                    <a:pt x="28292" y="231052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62" name="Группа 61">
            <a:extLst>
              <a:ext uri="{FF2B5EF4-FFF2-40B4-BE49-F238E27FC236}">
                <a16:creationId xmlns:a16="http://schemas.microsoft.com/office/drawing/2014/main" id="{01CE9522-1999-544A-ADB9-7818C5897EE2}"/>
              </a:ext>
            </a:extLst>
          </p:cNvPr>
          <p:cNvGrpSpPr/>
          <p:nvPr/>
        </p:nvGrpSpPr>
        <p:grpSpPr>
          <a:xfrm>
            <a:off x="6655340" y="3128870"/>
            <a:ext cx="369613" cy="369613"/>
            <a:chOff x="982109" y="3382234"/>
            <a:chExt cx="369613" cy="369613"/>
          </a:xfrm>
          <a:solidFill>
            <a:srgbClr val="002060"/>
          </a:solidFill>
        </p:grpSpPr>
        <p:sp>
          <p:nvSpPr>
            <p:cNvPr id="63" name="Полилиния 62">
              <a:extLst>
                <a:ext uri="{FF2B5EF4-FFF2-40B4-BE49-F238E27FC236}">
                  <a16:creationId xmlns:a16="http://schemas.microsoft.com/office/drawing/2014/main" id="{DC1FF59C-9A85-A941-BCC9-361DF6B0C78A}"/>
                </a:ext>
              </a:extLst>
            </p:cNvPr>
            <p:cNvSpPr/>
            <p:nvPr/>
          </p:nvSpPr>
          <p:spPr>
            <a:xfrm>
              <a:off x="982109" y="3382234"/>
              <a:ext cx="369613" cy="369613"/>
            </a:xfrm>
            <a:custGeom>
              <a:avLst/>
              <a:gdLst>
                <a:gd name="connsiteX0" fmla="*/ 419666 w 839331"/>
                <a:gd name="connsiteY0" fmla="*/ 0 h 839331"/>
                <a:gd name="connsiteX1" fmla="*/ 0 w 839331"/>
                <a:gd name="connsiteY1" fmla="*/ 419666 h 839331"/>
                <a:gd name="connsiteX2" fmla="*/ 419666 w 839331"/>
                <a:gd name="connsiteY2" fmla="*/ 839332 h 839331"/>
                <a:gd name="connsiteX3" fmla="*/ 839332 w 839331"/>
                <a:gd name="connsiteY3" fmla="*/ 419666 h 839331"/>
                <a:gd name="connsiteX4" fmla="*/ 419666 w 839331"/>
                <a:gd name="connsiteY4" fmla="*/ 0 h 839331"/>
                <a:gd name="connsiteX5" fmla="*/ 419666 w 839331"/>
                <a:gd name="connsiteY5" fmla="*/ 811040 h 839331"/>
                <a:gd name="connsiteX6" fmla="*/ 28292 w 839331"/>
                <a:gd name="connsiteY6" fmla="*/ 419666 h 839331"/>
                <a:gd name="connsiteX7" fmla="*/ 419666 w 839331"/>
                <a:gd name="connsiteY7" fmla="*/ 28292 h 839331"/>
                <a:gd name="connsiteX8" fmla="*/ 811040 w 839331"/>
                <a:gd name="connsiteY8" fmla="*/ 419666 h 839331"/>
                <a:gd name="connsiteX9" fmla="*/ 419666 w 839331"/>
                <a:gd name="connsiteY9" fmla="*/ 811040 h 83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39331" h="839331">
                  <a:moveTo>
                    <a:pt x="419666" y="0"/>
                  </a:moveTo>
                  <a:cubicBezTo>
                    <a:pt x="187891" y="0"/>
                    <a:pt x="0" y="187891"/>
                    <a:pt x="0" y="419666"/>
                  </a:cubicBezTo>
                  <a:cubicBezTo>
                    <a:pt x="0" y="651441"/>
                    <a:pt x="187891" y="839332"/>
                    <a:pt x="419666" y="839332"/>
                  </a:cubicBezTo>
                  <a:cubicBezTo>
                    <a:pt x="651441" y="839332"/>
                    <a:pt x="839332" y="651441"/>
                    <a:pt x="839332" y="419666"/>
                  </a:cubicBezTo>
                  <a:cubicBezTo>
                    <a:pt x="839072" y="187999"/>
                    <a:pt x="651333" y="260"/>
                    <a:pt x="419666" y="0"/>
                  </a:cubicBezTo>
                  <a:close/>
                  <a:moveTo>
                    <a:pt x="419666" y="811040"/>
                  </a:moveTo>
                  <a:cubicBezTo>
                    <a:pt x="203516" y="811040"/>
                    <a:pt x="28292" y="635816"/>
                    <a:pt x="28292" y="419666"/>
                  </a:cubicBezTo>
                  <a:cubicBezTo>
                    <a:pt x="28292" y="203516"/>
                    <a:pt x="203516" y="28292"/>
                    <a:pt x="419666" y="28292"/>
                  </a:cubicBezTo>
                  <a:cubicBezTo>
                    <a:pt x="635816" y="28292"/>
                    <a:pt x="811040" y="203516"/>
                    <a:pt x="811040" y="419666"/>
                  </a:cubicBezTo>
                  <a:cubicBezTo>
                    <a:pt x="810780" y="635708"/>
                    <a:pt x="635708" y="810780"/>
                    <a:pt x="419666" y="81104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4" name="Полилиния 63">
              <a:extLst>
                <a:ext uri="{FF2B5EF4-FFF2-40B4-BE49-F238E27FC236}">
                  <a16:creationId xmlns:a16="http://schemas.microsoft.com/office/drawing/2014/main" id="{AD144C77-BA89-0A4E-833A-8154279AE8B2}"/>
                </a:ext>
              </a:extLst>
            </p:cNvPr>
            <p:cNvSpPr/>
            <p:nvPr/>
          </p:nvSpPr>
          <p:spPr>
            <a:xfrm>
              <a:off x="1160687" y="3407152"/>
              <a:ext cx="12459" cy="37377"/>
            </a:xfrm>
            <a:custGeom>
              <a:avLst/>
              <a:gdLst>
                <a:gd name="connsiteX0" fmla="*/ 14146 w 28292"/>
                <a:gd name="connsiteY0" fmla="*/ 0 h 84876"/>
                <a:gd name="connsiteX1" fmla="*/ 0 w 28292"/>
                <a:gd name="connsiteY1" fmla="*/ 14146 h 84876"/>
                <a:gd name="connsiteX2" fmla="*/ 0 w 28292"/>
                <a:gd name="connsiteY2" fmla="*/ 70730 h 84876"/>
                <a:gd name="connsiteX3" fmla="*/ 14146 w 28292"/>
                <a:gd name="connsiteY3" fmla="*/ 84876 h 84876"/>
                <a:gd name="connsiteX4" fmla="*/ 28292 w 28292"/>
                <a:gd name="connsiteY4" fmla="*/ 70730 h 84876"/>
                <a:gd name="connsiteX5" fmla="*/ 28292 w 28292"/>
                <a:gd name="connsiteY5" fmla="*/ 14146 h 84876"/>
                <a:gd name="connsiteX6" fmla="*/ 14146 w 28292"/>
                <a:gd name="connsiteY6" fmla="*/ 0 h 84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84876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70730"/>
                  </a:lnTo>
                  <a:cubicBezTo>
                    <a:pt x="0" y="78543"/>
                    <a:pt x="6333" y="84876"/>
                    <a:pt x="14146" y="84876"/>
                  </a:cubicBezTo>
                  <a:cubicBezTo>
                    <a:pt x="21959" y="84876"/>
                    <a:pt x="28292" y="78543"/>
                    <a:pt x="28292" y="70730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5" name="Полилиния 64">
              <a:extLst>
                <a:ext uri="{FF2B5EF4-FFF2-40B4-BE49-F238E27FC236}">
                  <a16:creationId xmlns:a16="http://schemas.microsoft.com/office/drawing/2014/main" id="{6F3AB80D-0D0F-A54F-A054-027977984F7B}"/>
                </a:ext>
              </a:extLst>
            </p:cNvPr>
            <p:cNvSpPr/>
            <p:nvPr/>
          </p:nvSpPr>
          <p:spPr>
            <a:xfrm>
              <a:off x="1160687" y="3689552"/>
              <a:ext cx="12459" cy="37377"/>
            </a:xfrm>
            <a:custGeom>
              <a:avLst/>
              <a:gdLst>
                <a:gd name="connsiteX0" fmla="*/ 14146 w 28292"/>
                <a:gd name="connsiteY0" fmla="*/ 0 h 84876"/>
                <a:gd name="connsiteX1" fmla="*/ 0 w 28292"/>
                <a:gd name="connsiteY1" fmla="*/ 14146 h 84876"/>
                <a:gd name="connsiteX2" fmla="*/ 0 w 28292"/>
                <a:gd name="connsiteY2" fmla="*/ 70730 h 84876"/>
                <a:gd name="connsiteX3" fmla="*/ 14146 w 28292"/>
                <a:gd name="connsiteY3" fmla="*/ 84876 h 84876"/>
                <a:gd name="connsiteX4" fmla="*/ 28292 w 28292"/>
                <a:gd name="connsiteY4" fmla="*/ 70730 h 84876"/>
                <a:gd name="connsiteX5" fmla="*/ 28292 w 28292"/>
                <a:gd name="connsiteY5" fmla="*/ 14146 h 84876"/>
                <a:gd name="connsiteX6" fmla="*/ 14146 w 28292"/>
                <a:gd name="connsiteY6" fmla="*/ 0 h 84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84876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70730"/>
                  </a:lnTo>
                  <a:cubicBezTo>
                    <a:pt x="0" y="78543"/>
                    <a:pt x="6333" y="84876"/>
                    <a:pt x="14146" y="84876"/>
                  </a:cubicBezTo>
                  <a:cubicBezTo>
                    <a:pt x="21959" y="84876"/>
                    <a:pt x="28292" y="78543"/>
                    <a:pt x="28292" y="70730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6" name="Полилиния 65">
              <a:extLst>
                <a:ext uri="{FF2B5EF4-FFF2-40B4-BE49-F238E27FC236}">
                  <a16:creationId xmlns:a16="http://schemas.microsoft.com/office/drawing/2014/main" id="{BDD58151-A1A6-FE4D-93EB-6F874B88BA02}"/>
                </a:ext>
              </a:extLst>
            </p:cNvPr>
            <p:cNvSpPr/>
            <p:nvPr/>
          </p:nvSpPr>
          <p:spPr>
            <a:xfrm>
              <a:off x="1289427" y="3560812"/>
              <a:ext cx="37377" cy="12459"/>
            </a:xfrm>
            <a:custGeom>
              <a:avLst/>
              <a:gdLst>
                <a:gd name="connsiteX0" fmla="*/ 70730 w 84876"/>
                <a:gd name="connsiteY0" fmla="*/ 0 h 28292"/>
                <a:gd name="connsiteX1" fmla="*/ 14146 w 84876"/>
                <a:gd name="connsiteY1" fmla="*/ 0 h 28292"/>
                <a:gd name="connsiteX2" fmla="*/ 0 w 84876"/>
                <a:gd name="connsiteY2" fmla="*/ 14146 h 28292"/>
                <a:gd name="connsiteX3" fmla="*/ 14146 w 84876"/>
                <a:gd name="connsiteY3" fmla="*/ 28292 h 28292"/>
                <a:gd name="connsiteX4" fmla="*/ 70730 w 84876"/>
                <a:gd name="connsiteY4" fmla="*/ 28292 h 28292"/>
                <a:gd name="connsiteX5" fmla="*/ 84876 w 84876"/>
                <a:gd name="connsiteY5" fmla="*/ 14146 h 28292"/>
                <a:gd name="connsiteX6" fmla="*/ 70730 w 84876"/>
                <a:gd name="connsiteY6" fmla="*/ 0 h 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876" h="28292">
                  <a:moveTo>
                    <a:pt x="70730" y="0"/>
                  </a:moveTo>
                  <a:lnTo>
                    <a:pt x="14146" y="0"/>
                  </a:lnTo>
                  <a:cubicBezTo>
                    <a:pt x="6333" y="0"/>
                    <a:pt x="0" y="6333"/>
                    <a:pt x="0" y="14146"/>
                  </a:cubicBezTo>
                  <a:cubicBezTo>
                    <a:pt x="0" y="21959"/>
                    <a:pt x="6333" y="28292"/>
                    <a:pt x="14146" y="28292"/>
                  </a:cubicBezTo>
                  <a:lnTo>
                    <a:pt x="70730" y="28292"/>
                  </a:lnTo>
                  <a:cubicBezTo>
                    <a:pt x="78543" y="28292"/>
                    <a:pt x="84876" y="21959"/>
                    <a:pt x="84876" y="14146"/>
                  </a:cubicBezTo>
                  <a:cubicBezTo>
                    <a:pt x="84876" y="6333"/>
                    <a:pt x="78543" y="0"/>
                    <a:pt x="70730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7" name="Полилиния 66">
              <a:extLst>
                <a:ext uri="{FF2B5EF4-FFF2-40B4-BE49-F238E27FC236}">
                  <a16:creationId xmlns:a16="http://schemas.microsoft.com/office/drawing/2014/main" id="{BC33B37B-E7AF-E344-8EBD-9BC72C5175EE}"/>
                </a:ext>
              </a:extLst>
            </p:cNvPr>
            <p:cNvSpPr/>
            <p:nvPr/>
          </p:nvSpPr>
          <p:spPr>
            <a:xfrm>
              <a:off x="1007027" y="3560812"/>
              <a:ext cx="37377" cy="12459"/>
            </a:xfrm>
            <a:custGeom>
              <a:avLst/>
              <a:gdLst>
                <a:gd name="connsiteX0" fmla="*/ 70730 w 84876"/>
                <a:gd name="connsiteY0" fmla="*/ 0 h 28292"/>
                <a:gd name="connsiteX1" fmla="*/ 14146 w 84876"/>
                <a:gd name="connsiteY1" fmla="*/ 0 h 28292"/>
                <a:gd name="connsiteX2" fmla="*/ 0 w 84876"/>
                <a:gd name="connsiteY2" fmla="*/ 14146 h 28292"/>
                <a:gd name="connsiteX3" fmla="*/ 14146 w 84876"/>
                <a:gd name="connsiteY3" fmla="*/ 28292 h 28292"/>
                <a:gd name="connsiteX4" fmla="*/ 70730 w 84876"/>
                <a:gd name="connsiteY4" fmla="*/ 28292 h 28292"/>
                <a:gd name="connsiteX5" fmla="*/ 84876 w 84876"/>
                <a:gd name="connsiteY5" fmla="*/ 14146 h 28292"/>
                <a:gd name="connsiteX6" fmla="*/ 70730 w 84876"/>
                <a:gd name="connsiteY6" fmla="*/ 0 h 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876" h="28292">
                  <a:moveTo>
                    <a:pt x="70730" y="0"/>
                  </a:moveTo>
                  <a:lnTo>
                    <a:pt x="14146" y="0"/>
                  </a:lnTo>
                  <a:cubicBezTo>
                    <a:pt x="6333" y="0"/>
                    <a:pt x="0" y="6333"/>
                    <a:pt x="0" y="14146"/>
                  </a:cubicBezTo>
                  <a:cubicBezTo>
                    <a:pt x="0" y="21959"/>
                    <a:pt x="6333" y="28292"/>
                    <a:pt x="14146" y="28292"/>
                  </a:cubicBezTo>
                  <a:lnTo>
                    <a:pt x="70730" y="28292"/>
                  </a:lnTo>
                  <a:cubicBezTo>
                    <a:pt x="78543" y="28292"/>
                    <a:pt x="84876" y="21959"/>
                    <a:pt x="84876" y="14146"/>
                  </a:cubicBezTo>
                  <a:cubicBezTo>
                    <a:pt x="84876" y="6333"/>
                    <a:pt x="78543" y="0"/>
                    <a:pt x="70730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8" name="Полилиния 67">
              <a:extLst>
                <a:ext uri="{FF2B5EF4-FFF2-40B4-BE49-F238E27FC236}">
                  <a16:creationId xmlns:a16="http://schemas.microsoft.com/office/drawing/2014/main" id="{C227502B-B61B-604D-9B39-6F874C8A2400}"/>
                </a:ext>
              </a:extLst>
            </p:cNvPr>
            <p:cNvSpPr/>
            <p:nvPr/>
          </p:nvSpPr>
          <p:spPr>
            <a:xfrm>
              <a:off x="1160687" y="3469446"/>
              <a:ext cx="12459" cy="107977"/>
            </a:xfrm>
            <a:custGeom>
              <a:avLst/>
              <a:gdLst>
                <a:gd name="connsiteX0" fmla="*/ 14146 w 28292"/>
                <a:gd name="connsiteY0" fmla="*/ 0 h 245198"/>
                <a:gd name="connsiteX1" fmla="*/ 0 w 28292"/>
                <a:gd name="connsiteY1" fmla="*/ 14146 h 245198"/>
                <a:gd name="connsiteX2" fmla="*/ 0 w 28292"/>
                <a:gd name="connsiteY2" fmla="*/ 231052 h 245198"/>
                <a:gd name="connsiteX3" fmla="*/ 14146 w 28292"/>
                <a:gd name="connsiteY3" fmla="*/ 245198 h 245198"/>
                <a:gd name="connsiteX4" fmla="*/ 28292 w 28292"/>
                <a:gd name="connsiteY4" fmla="*/ 231052 h 245198"/>
                <a:gd name="connsiteX5" fmla="*/ 28292 w 28292"/>
                <a:gd name="connsiteY5" fmla="*/ 14146 h 245198"/>
                <a:gd name="connsiteX6" fmla="*/ 14146 w 28292"/>
                <a:gd name="connsiteY6" fmla="*/ 0 h 245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245198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231052"/>
                  </a:lnTo>
                  <a:cubicBezTo>
                    <a:pt x="0" y="238865"/>
                    <a:pt x="6333" y="245198"/>
                    <a:pt x="14146" y="245198"/>
                  </a:cubicBezTo>
                  <a:cubicBezTo>
                    <a:pt x="21959" y="245198"/>
                    <a:pt x="28292" y="238865"/>
                    <a:pt x="28292" y="231052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70" name="Группа 69">
            <a:extLst>
              <a:ext uri="{FF2B5EF4-FFF2-40B4-BE49-F238E27FC236}">
                <a16:creationId xmlns:a16="http://schemas.microsoft.com/office/drawing/2014/main" id="{BCDD4875-4165-914F-A731-6BF8C9BF3C18}"/>
              </a:ext>
            </a:extLst>
          </p:cNvPr>
          <p:cNvGrpSpPr/>
          <p:nvPr/>
        </p:nvGrpSpPr>
        <p:grpSpPr>
          <a:xfrm>
            <a:off x="8269421" y="3135600"/>
            <a:ext cx="369613" cy="369613"/>
            <a:chOff x="982109" y="3382234"/>
            <a:chExt cx="369613" cy="369613"/>
          </a:xfrm>
          <a:solidFill>
            <a:srgbClr val="002060"/>
          </a:solidFill>
        </p:grpSpPr>
        <p:sp>
          <p:nvSpPr>
            <p:cNvPr id="71" name="Полилиния 70">
              <a:extLst>
                <a:ext uri="{FF2B5EF4-FFF2-40B4-BE49-F238E27FC236}">
                  <a16:creationId xmlns:a16="http://schemas.microsoft.com/office/drawing/2014/main" id="{CCD9B319-7297-2A40-AF20-EE920489105E}"/>
                </a:ext>
              </a:extLst>
            </p:cNvPr>
            <p:cNvSpPr/>
            <p:nvPr/>
          </p:nvSpPr>
          <p:spPr>
            <a:xfrm>
              <a:off x="982109" y="3382234"/>
              <a:ext cx="369613" cy="369613"/>
            </a:xfrm>
            <a:custGeom>
              <a:avLst/>
              <a:gdLst>
                <a:gd name="connsiteX0" fmla="*/ 419666 w 839331"/>
                <a:gd name="connsiteY0" fmla="*/ 0 h 839331"/>
                <a:gd name="connsiteX1" fmla="*/ 0 w 839331"/>
                <a:gd name="connsiteY1" fmla="*/ 419666 h 839331"/>
                <a:gd name="connsiteX2" fmla="*/ 419666 w 839331"/>
                <a:gd name="connsiteY2" fmla="*/ 839332 h 839331"/>
                <a:gd name="connsiteX3" fmla="*/ 839332 w 839331"/>
                <a:gd name="connsiteY3" fmla="*/ 419666 h 839331"/>
                <a:gd name="connsiteX4" fmla="*/ 419666 w 839331"/>
                <a:gd name="connsiteY4" fmla="*/ 0 h 839331"/>
                <a:gd name="connsiteX5" fmla="*/ 419666 w 839331"/>
                <a:gd name="connsiteY5" fmla="*/ 811040 h 839331"/>
                <a:gd name="connsiteX6" fmla="*/ 28292 w 839331"/>
                <a:gd name="connsiteY6" fmla="*/ 419666 h 839331"/>
                <a:gd name="connsiteX7" fmla="*/ 419666 w 839331"/>
                <a:gd name="connsiteY7" fmla="*/ 28292 h 839331"/>
                <a:gd name="connsiteX8" fmla="*/ 811040 w 839331"/>
                <a:gd name="connsiteY8" fmla="*/ 419666 h 839331"/>
                <a:gd name="connsiteX9" fmla="*/ 419666 w 839331"/>
                <a:gd name="connsiteY9" fmla="*/ 811040 h 83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39331" h="839331">
                  <a:moveTo>
                    <a:pt x="419666" y="0"/>
                  </a:moveTo>
                  <a:cubicBezTo>
                    <a:pt x="187891" y="0"/>
                    <a:pt x="0" y="187891"/>
                    <a:pt x="0" y="419666"/>
                  </a:cubicBezTo>
                  <a:cubicBezTo>
                    <a:pt x="0" y="651441"/>
                    <a:pt x="187891" y="839332"/>
                    <a:pt x="419666" y="839332"/>
                  </a:cubicBezTo>
                  <a:cubicBezTo>
                    <a:pt x="651441" y="839332"/>
                    <a:pt x="839332" y="651441"/>
                    <a:pt x="839332" y="419666"/>
                  </a:cubicBezTo>
                  <a:cubicBezTo>
                    <a:pt x="839072" y="187999"/>
                    <a:pt x="651333" y="260"/>
                    <a:pt x="419666" y="0"/>
                  </a:cubicBezTo>
                  <a:close/>
                  <a:moveTo>
                    <a:pt x="419666" y="811040"/>
                  </a:moveTo>
                  <a:cubicBezTo>
                    <a:pt x="203516" y="811040"/>
                    <a:pt x="28292" y="635816"/>
                    <a:pt x="28292" y="419666"/>
                  </a:cubicBezTo>
                  <a:cubicBezTo>
                    <a:pt x="28292" y="203516"/>
                    <a:pt x="203516" y="28292"/>
                    <a:pt x="419666" y="28292"/>
                  </a:cubicBezTo>
                  <a:cubicBezTo>
                    <a:pt x="635816" y="28292"/>
                    <a:pt x="811040" y="203516"/>
                    <a:pt x="811040" y="419666"/>
                  </a:cubicBezTo>
                  <a:cubicBezTo>
                    <a:pt x="810780" y="635708"/>
                    <a:pt x="635708" y="810780"/>
                    <a:pt x="419666" y="81104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2" name="Полилиния 71">
              <a:extLst>
                <a:ext uri="{FF2B5EF4-FFF2-40B4-BE49-F238E27FC236}">
                  <a16:creationId xmlns:a16="http://schemas.microsoft.com/office/drawing/2014/main" id="{54CC0616-EFEC-FB4A-90E8-0A17FDFFAB1D}"/>
                </a:ext>
              </a:extLst>
            </p:cNvPr>
            <p:cNvSpPr/>
            <p:nvPr/>
          </p:nvSpPr>
          <p:spPr>
            <a:xfrm>
              <a:off x="1160687" y="3407152"/>
              <a:ext cx="12459" cy="37377"/>
            </a:xfrm>
            <a:custGeom>
              <a:avLst/>
              <a:gdLst>
                <a:gd name="connsiteX0" fmla="*/ 14146 w 28292"/>
                <a:gd name="connsiteY0" fmla="*/ 0 h 84876"/>
                <a:gd name="connsiteX1" fmla="*/ 0 w 28292"/>
                <a:gd name="connsiteY1" fmla="*/ 14146 h 84876"/>
                <a:gd name="connsiteX2" fmla="*/ 0 w 28292"/>
                <a:gd name="connsiteY2" fmla="*/ 70730 h 84876"/>
                <a:gd name="connsiteX3" fmla="*/ 14146 w 28292"/>
                <a:gd name="connsiteY3" fmla="*/ 84876 h 84876"/>
                <a:gd name="connsiteX4" fmla="*/ 28292 w 28292"/>
                <a:gd name="connsiteY4" fmla="*/ 70730 h 84876"/>
                <a:gd name="connsiteX5" fmla="*/ 28292 w 28292"/>
                <a:gd name="connsiteY5" fmla="*/ 14146 h 84876"/>
                <a:gd name="connsiteX6" fmla="*/ 14146 w 28292"/>
                <a:gd name="connsiteY6" fmla="*/ 0 h 84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84876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70730"/>
                  </a:lnTo>
                  <a:cubicBezTo>
                    <a:pt x="0" y="78543"/>
                    <a:pt x="6333" y="84876"/>
                    <a:pt x="14146" y="84876"/>
                  </a:cubicBezTo>
                  <a:cubicBezTo>
                    <a:pt x="21959" y="84876"/>
                    <a:pt x="28292" y="78543"/>
                    <a:pt x="28292" y="70730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3" name="Полилиния 72">
              <a:extLst>
                <a:ext uri="{FF2B5EF4-FFF2-40B4-BE49-F238E27FC236}">
                  <a16:creationId xmlns:a16="http://schemas.microsoft.com/office/drawing/2014/main" id="{6626869A-C487-5641-AE72-87418BAB9F96}"/>
                </a:ext>
              </a:extLst>
            </p:cNvPr>
            <p:cNvSpPr/>
            <p:nvPr/>
          </p:nvSpPr>
          <p:spPr>
            <a:xfrm>
              <a:off x="1160687" y="3689552"/>
              <a:ext cx="12459" cy="37377"/>
            </a:xfrm>
            <a:custGeom>
              <a:avLst/>
              <a:gdLst>
                <a:gd name="connsiteX0" fmla="*/ 14146 w 28292"/>
                <a:gd name="connsiteY0" fmla="*/ 0 h 84876"/>
                <a:gd name="connsiteX1" fmla="*/ 0 w 28292"/>
                <a:gd name="connsiteY1" fmla="*/ 14146 h 84876"/>
                <a:gd name="connsiteX2" fmla="*/ 0 w 28292"/>
                <a:gd name="connsiteY2" fmla="*/ 70730 h 84876"/>
                <a:gd name="connsiteX3" fmla="*/ 14146 w 28292"/>
                <a:gd name="connsiteY3" fmla="*/ 84876 h 84876"/>
                <a:gd name="connsiteX4" fmla="*/ 28292 w 28292"/>
                <a:gd name="connsiteY4" fmla="*/ 70730 h 84876"/>
                <a:gd name="connsiteX5" fmla="*/ 28292 w 28292"/>
                <a:gd name="connsiteY5" fmla="*/ 14146 h 84876"/>
                <a:gd name="connsiteX6" fmla="*/ 14146 w 28292"/>
                <a:gd name="connsiteY6" fmla="*/ 0 h 84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84876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70730"/>
                  </a:lnTo>
                  <a:cubicBezTo>
                    <a:pt x="0" y="78543"/>
                    <a:pt x="6333" y="84876"/>
                    <a:pt x="14146" y="84876"/>
                  </a:cubicBezTo>
                  <a:cubicBezTo>
                    <a:pt x="21959" y="84876"/>
                    <a:pt x="28292" y="78543"/>
                    <a:pt x="28292" y="70730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4" name="Полилиния 73">
              <a:extLst>
                <a:ext uri="{FF2B5EF4-FFF2-40B4-BE49-F238E27FC236}">
                  <a16:creationId xmlns:a16="http://schemas.microsoft.com/office/drawing/2014/main" id="{96047EEA-3B50-BC40-9F48-C870D165A53F}"/>
                </a:ext>
              </a:extLst>
            </p:cNvPr>
            <p:cNvSpPr/>
            <p:nvPr/>
          </p:nvSpPr>
          <p:spPr>
            <a:xfrm>
              <a:off x="1289427" y="3560812"/>
              <a:ext cx="37377" cy="12459"/>
            </a:xfrm>
            <a:custGeom>
              <a:avLst/>
              <a:gdLst>
                <a:gd name="connsiteX0" fmla="*/ 70730 w 84876"/>
                <a:gd name="connsiteY0" fmla="*/ 0 h 28292"/>
                <a:gd name="connsiteX1" fmla="*/ 14146 w 84876"/>
                <a:gd name="connsiteY1" fmla="*/ 0 h 28292"/>
                <a:gd name="connsiteX2" fmla="*/ 0 w 84876"/>
                <a:gd name="connsiteY2" fmla="*/ 14146 h 28292"/>
                <a:gd name="connsiteX3" fmla="*/ 14146 w 84876"/>
                <a:gd name="connsiteY3" fmla="*/ 28292 h 28292"/>
                <a:gd name="connsiteX4" fmla="*/ 70730 w 84876"/>
                <a:gd name="connsiteY4" fmla="*/ 28292 h 28292"/>
                <a:gd name="connsiteX5" fmla="*/ 84876 w 84876"/>
                <a:gd name="connsiteY5" fmla="*/ 14146 h 28292"/>
                <a:gd name="connsiteX6" fmla="*/ 70730 w 84876"/>
                <a:gd name="connsiteY6" fmla="*/ 0 h 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876" h="28292">
                  <a:moveTo>
                    <a:pt x="70730" y="0"/>
                  </a:moveTo>
                  <a:lnTo>
                    <a:pt x="14146" y="0"/>
                  </a:lnTo>
                  <a:cubicBezTo>
                    <a:pt x="6333" y="0"/>
                    <a:pt x="0" y="6333"/>
                    <a:pt x="0" y="14146"/>
                  </a:cubicBezTo>
                  <a:cubicBezTo>
                    <a:pt x="0" y="21959"/>
                    <a:pt x="6333" y="28292"/>
                    <a:pt x="14146" y="28292"/>
                  </a:cubicBezTo>
                  <a:lnTo>
                    <a:pt x="70730" y="28292"/>
                  </a:lnTo>
                  <a:cubicBezTo>
                    <a:pt x="78543" y="28292"/>
                    <a:pt x="84876" y="21959"/>
                    <a:pt x="84876" y="14146"/>
                  </a:cubicBezTo>
                  <a:cubicBezTo>
                    <a:pt x="84876" y="6333"/>
                    <a:pt x="78543" y="0"/>
                    <a:pt x="70730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5" name="Полилиния 74">
              <a:extLst>
                <a:ext uri="{FF2B5EF4-FFF2-40B4-BE49-F238E27FC236}">
                  <a16:creationId xmlns:a16="http://schemas.microsoft.com/office/drawing/2014/main" id="{B549FBB6-ECC6-6148-970A-5BD8D8C2BDAF}"/>
                </a:ext>
              </a:extLst>
            </p:cNvPr>
            <p:cNvSpPr/>
            <p:nvPr/>
          </p:nvSpPr>
          <p:spPr>
            <a:xfrm>
              <a:off x="1007027" y="3560812"/>
              <a:ext cx="37377" cy="12459"/>
            </a:xfrm>
            <a:custGeom>
              <a:avLst/>
              <a:gdLst>
                <a:gd name="connsiteX0" fmla="*/ 70730 w 84876"/>
                <a:gd name="connsiteY0" fmla="*/ 0 h 28292"/>
                <a:gd name="connsiteX1" fmla="*/ 14146 w 84876"/>
                <a:gd name="connsiteY1" fmla="*/ 0 h 28292"/>
                <a:gd name="connsiteX2" fmla="*/ 0 w 84876"/>
                <a:gd name="connsiteY2" fmla="*/ 14146 h 28292"/>
                <a:gd name="connsiteX3" fmla="*/ 14146 w 84876"/>
                <a:gd name="connsiteY3" fmla="*/ 28292 h 28292"/>
                <a:gd name="connsiteX4" fmla="*/ 70730 w 84876"/>
                <a:gd name="connsiteY4" fmla="*/ 28292 h 28292"/>
                <a:gd name="connsiteX5" fmla="*/ 84876 w 84876"/>
                <a:gd name="connsiteY5" fmla="*/ 14146 h 28292"/>
                <a:gd name="connsiteX6" fmla="*/ 70730 w 84876"/>
                <a:gd name="connsiteY6" fmla="*/ 0 h 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876" h="28292">
                  <a:moveTo>
                    <a:pt x="70730" y="0"/>
                  </a:moveTo>
                  <a:lnTo>
                    <a:pt x="14146" y="0"/>
                  </a:lnTo>
                  <a:cubicBezTo>
                    <a:pt x="6333" y="0"/>
                    <a:pt x="0" y="6333"/>
                    <a:pt x="0" y="14146"/>
                  </a:cubicBezTo>
                  <a:cubicBezTo>
                    <a:pt x="0" y="21959"/>
                    <a:pt x="6333" y="28292"/>
                    <a:pt x="14146" y="28292"/>
                  </a:cubicBezTo>
                  <a:lnTo>
                    <a:pt x="70730" y="28292"/>
                  </a:lnTo>
                  <a:cubicBezTo>
                    <a:pt x="78543" y="28292"/>
                    <a:pt x="84876" y="21959"/>
                    <a:pt x="84876" y="14146"/>
                  </a:cubicBezTo>
                  <a:cubicBezTo>
                    <a:pt x="84876" y="6333"/>
                    <a:pt x="78543" y="0"/>
                    <a:pt x="70730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6" name="Полилиния 75">
              <a:extLst>
                <a:ext uri="{FF2B5EF4-FFF2-40B4-BE49-F238E27FC236}">
                  <a16:creationId xmlns:a16="http://schemas.microsoft.com/office/drawing/2014/main" id="{63F6150A-E771-4D4B-BFEB-E6630E7AD15C}"/>
                </a:ext>
              </a:extLst>
            </p:cNvPr>
            <p:cNvSpPr/>
            <p:nvPr/>
          </p:nvSpPr>
          <p:spPr>
            <a:xfrm>
              <a:off x="1160687" y="3469446"/>
              <a:ext cx="12459" cy="107977"/>
            </a:xfrm>
            <a:custGeom>
              <a:avLst/>
              <a:gdLst>
                <a:gd name="connsiteX0" fmla="*/ 14146 w 28292"/>
                <a:gd name="connsiteY0" fmla="*/ 0 h 245198"/>
                <a:gd name="connsiteX1" fmla="*/ 0 w 28292"/>
                <a:gd name="connsiteY1" fmla="*/ 14146 h 245198"/>
                <a:gd name="connsiteX2" fmla="*/ 0 w 28292"/>
                <a:gd name="connsiteY2" fmla="*/ 231052 h 245198"/>
                <a:gd name="connsiteX3" fmla="*/ 14146 w 28292"/>
                <a:gd name="connsiteY3" fmla="*/ 245198 h 245198"/>
                <a:gd name="connsiteX4" fmla="*/ 28292 w 28292"/>
                <a:gd name="connsiteY4" fmla="*/ 231052 h 245198"/>
                <a:gd name="connsiteX5" fmla="*/ 28292 w 28292"/>
                <a:gd name="connsiteY5" fmla="*/ 14146 h 245198"/>
                <a:gd name="connsiteX6" fmla="*/ 14146 w 28292"/>
                <a:gd name="connsiteY6" fmla="*/ 0 h 245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245198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231052"/>
                  </a:lnTo>
                  <a:cubicBezTo>
                    <a:pt x="0" y="238865"/>
                    <a:pt x="6333" y="245198"/>
                    <a:pt x="14146" y="245198"/>
                  </a:cubicBezTo>
                  <a:cubicBezTo>
                    <a:pt x="21959" y="245198"/>
                    <a:pt x="28292" y="238865"/>
                    <a:pt x="28292" y="231052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id="{A468329B-8C57-E945-8468-8FA41A6DA29D}"/>
              </a:ext>
            </a:extLst>
          </p:cNvPr>
          <p:cNvCxnSpPr>
            <a:cxnSpLocks/>
          </p:cNvCxnSpPr>
          <p:nvPr/>
        </p:nvCxnSpPr>
        <p:spPr>
          <a:xfrm>
            <a:off x="3792469" y="3334954"/>
            <a:ext cx="1253294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id="{ED1ACC71-2F4A-1942-8AF7-379FA93988A3}"/>
              </a:ext>
            </a:extLst>
          </p:cNvPr>
          <p:cNvCxnSpPr>
            <a:cxnSpLocks/>
          </p:cNvCxnSpPr>
          <p:nvPr/>
        </p:nvCxnSpPr>
        <p:spPr>
          <a:xfrm>
            <a:off x="5427835" y="3307448"/>
            <a:ext cx="1241443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id="{51B047C0-50C2-074F-A2F4-38A91B7F7179}"/>
              </a:ext>
            </a:extLst>
          </p:cNvPr>
          <p:cNvCxnSpPr>
            <a:cxnSpLocks/>
          </p:cNvCxnSpPr>
          <p:nvPr/>
        </p:nvCxnSpPr>
        <p:spPr>
          <a:xfrm flipV="1">
            <a:off x="6958848" y="3313677"/>
            <a:ext cx="1276168" cy="501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id="{591A8357-4A2A-D146-9A00-428FBB23392F}"/>
              </a:ext>
            </a:extLst>
          </p:cNvPr>
          <p:cNvCxnSpPr>
            <a:cxnSpLocks/>
          </p:cNvCxnSpPr>
          <p:nvPr/>
        </p:nvCxnSpPr>
        <p:spPr>
          <a:xfrm>
            <a:off x="8620401" y="3325545"/>
            <a:ext cx="945345" cy="9409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7C492062-CC3E-8249-AB45-CF21536F4126}"/>
              </a:ext>
            </a:extLst>
          </p:cNvPr>
          <p:cNvSpPr txBox="1"/>
          <p:nvPr/>
        </p:nvSpPr>
        <p:spPr>
          <a:xfrm>
            <a:off x="1125307" y="5011945"/>
            <a:ext cx="2752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Направление запросов, ответ на которые должен поступить в течение </a:t>
            </a:r>
            <a:r>
              <a:rPr lang="ru-RU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2 рабочих дней</a:t>
            </a:r>
            <a:endParaRPr lang="ru-RU" b="1" dirty="0">
              <a:solidFill>
                <a:srgbClr val="C00000"/>
              </a:solidFill>
              <a:latin typeface="Bahnschrift Condensed" panose="020B0502040204020203" pitchFamily="34" charset="0"/>
            </a:endParaRPr>
          </a:p>
        </p:txBody>
      </p:sp>
      <p:grpSp>
        <p:nvGrpSpPr>
          <p:cNvPr id="58" name="Группа 57">
            <a:extLst>
              <a:ext uri="{FF2B5EF4-FFF2-40B4-BE49-F238E27FC236}">
                <a16:creationId xmlns:a16="http://schemas.microsoft.com/office/drawing/2014/main" id="{BCDD4875-4165-914F-A731-6BF8C9BF3C18}"/>
              </a:ext>
            </a:extLst>
          </p:cNvPr>
          <p:cNvGrpSpPr/>
          <p:nvPr/>
        </p:nvGrpSpPr>
        <p:grpSpPr>
          <a:xfrm>
            <a:off x="9528161" y="3135600"/>
            <a:ext cx="369613" cy="369613"/>
            <a:chOff x="982109" y="3382234"/>
            <a:chExt cx="369613" cy="369613"/>
          </a:xfrm>
          <a:solidFill>
            <a:srgbClr val="002060"/>
          </a:solidFill>
        </p:grpSpPr>
        <p:sp>
          <p:nvSpPr>
            <p:cNvPr id="59" name="Полилиния 58">
              <a:extLst>
                <a:ext uri="{FF2B5EF4-FFF2-40B4-BE49-F238E27FC236}">
                  <a16:creationId xmlns:a16="http://schemas.microsoft.com/office/drawing/2014/main" id="{CCD9B319-7297-2A40-AF20-EE920489105E}"/>
                </a:ext>
              </a:extLst>
            </p:cNvPr>
            <p:cNvSpPr/>
            <p:nvPr/>
          </p:nvSpPr>
          <p:spPr>
            <a:xfrm>
              <a:off x="982109" y="3382234"/>
              <a:ext cx="369613" cy="369613"/>
            </a:xfrm>
            <a:custGeom>
              <a:avLst/>
              <a:gdLst>
                <a:gd name="connsiteX0" fmla="*/ 419666 w 839331"/>
                <a:gd name="connsiteY0" fmla="*/ 0 h 839331"/>
                <a:gd name="connsiteX1" fmla="*/ 0 w 839331"/>
                <a:gd name="connsiteY1" fmla="*/ 419666 h 839331"/>
                <a:gd name="connsiteX2" fmla="*/ 419666 w 839331"/>
                <a:gd name="connsiteY2" fmla="*/ 839332 h 839331"/>
                <a:gd name="connsiteX3" fmla="*/ 839332 w 839331"/>
                <a:gd name="connsiteY3" fmla="*/ 419666 h 839331"/>
                <a:gd name="connsiteX4" fmla="*/ 419666 w 839331"/>
                <a:gd name="connsiteY4" fmla="*/ 0 h 839331"/>
                <a:gd name="connsiteX5" fmla="*/ 419666 w 839331"/>
                <a:gd name="connsiteY5" fmla="*/ 811040 h 839331"/>
                <a:gd name="connsiteX6" fmla="*/ 28292 w 839331"/>
                <a:gd name="connsiteY6" fmla="*/ 419666 h 839331"/>
                <a:gd name="connsiteX7" fmla="*/ 419666 w 839331"/>
                <a:gd name="connsiteY7" fmla="*/ 28292 h 839331"/>
                <a:gd name="connsiteX8" fmla="*/ 811040 w 839331"/>
                <a:gd name="connsiteY8" fmla="*/ 419666 h 839331"/>
                <a:gd name="connsiteX9" fmla="*/ 419666 w 839331"/>
                <a:gd name="connsiteY9" fmla="*/ 811040 h 83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39331" h="839331">
                  <a:moveTo>
                    <a:pt x="419666" y="0"/>
                  </a:moveTo>
                  <a:cubicBezTo>
                    <a:pt x="187891" y="0"/>
                    <a:pt x="0" y="187891"/>
                    <a:pt x="0" y="419666"/>
                  </a:cubicBezTo>
                  <a:cubicBezTo>
                    <a:pt x="0" y="651441"/>
                    <a:pt x="187891" y="839332"/>
                    <a:pt x="419666" y="839332"/>
                  </a:cubicBezTo>
                  <a:cubicBezTo>
                    <a:pt x="651441" y="839332"/>
                    <a:pt x="839332" y="651441"/>
                    <a:pt x="839332" y="419666"/>
                  </a:cubicBezTo>
                  <a:cubicBezTo>
                    <a:pt x="839072" y="187999"/>
                    <a:pt x="651333" y="260"/>
                    <a:pt x="419666" y="0"/>
                  </a:cubicBezTo>
                  <a:close/>
                  <a:moveTo>
                    <a:pt x="419666" y="811040"/>
                  </a:moveTo>
                  <a:cubicBezTo>
                    <a:pt x="203516" y="811040"/>
                    <a:pt x="28292" y="635816"/>
                    <a:pt x="28292" y="419666"/>
                  </a:cubicBezTo>
                  <a:cubicBezTo>
                    <a:pt x="28292" y="203516"/>
                    <a:pt x="203516" y="28292"/>
                    <a:pt x="419666" y="28292"/>
                  </a:cubicBezTo>
                  <a:cubicBezTo>
                    <a:pt x="635816" y="28292"/>
                    <a:pt x="811040" y="203516"/>
                    <a:pt x="811040" y="419666"/>
                  </a:cubicBezTo>
                  <a:cubicBezTo>
                    <a:pt x="810780" y="635708"/>
                    <a:pt x="635708" y="810780"/>
                    <a:pt x="419666" y="81104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0" name="Полилиния 59">
              <a:extLst>
                <a:ext uri="{FF2B5EF4-FFF2-40B4-BE49-F238E27FC236}">
                  <a16:creationId xmlns:a16="http://schemas.microsoft.com/office/drawing/2014/main" id="{54CC0616-EFEC-FB4A-90E8-0A17FDFFAB1D}"/>
                </a:ext>
              </a:extLst>
            </p:cNvPr>
            <p:cNvSpPr/>
            <p:nvPr/>
          </p:nvSpPr>
          <p:spPr>
            <a:xfrm>
              <a:off x="1160687" y="3407152"/>
              <a:ext cx="12459" cy="37377"/>
            </a:xfrm>
            <a:custGeom>
              <a:avLst/>
              <a:gdLst>
                <a:gd name="connsiteX0" fmla="*/ 14146 w 28292"/>
                <a:gd name="connsiteY0" fmla="*/ 0 h 84876"/>
                <a:gd name="connsiteX1" fmla="*/ 0 w 28292"/>
                <a:gd name="connsiteY1" fmla="*/ 14146 h 84876"/>
                <a:gd name="connsiteX2" fmla="*/ 0 w 28292"/>
                <a:gd name="connsiteY2" fmla="*/ 70730 h 84876"/>
                <a:gd name="connsiteX3" fmla="*/ 14146 w 28292"/>
                <a:gd name="connsiteY3" fmla="*/ 84876 h 84876"/>
                <a:gd name="connsiteX4" fmla="*/ 28292 w 28292"/>
                <a:gd name="connsiteY4" fmla="*/ 70730 h 84876"/>
                <a:gd name="connsiteX5" fmla="*/ 28292 w 28292"/>
                <a:gd name="connsiteY5" fmla="*/ 14146 h 84876"/>
                <a:gd name="connsiteX6" fmla="*/ 14146 w 28292"/>
                <a:gd name="connsiteY6" fmla="*/ 0 h 84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84876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70730"/>
                  </a:lnTo>
                  <a:cubicBezTo>
                    <a:pt x="0" y="78543"/>
                    <a:pt x="6333" y="84876"/>
                    <a:pt x="14146" y="84876"/>
                  </a:cubicBezTo>
                  <a:cubicBezTo>
                    <a:pt x="21959" y="84876"/>
                    <a:pt x="28292" y="78543"/>
                    <a:pt x="28292" y="70730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1" name="Полилиния 60">
              <a:extLst>
                <a:ext uri="{FF2B5EF4-FFF2-40B4-BE49-F238E27FC236}">
                  <a16:creationId xmlns:a16="http://schemas.microsoft.com/office/drawing/2014/main" id="{6626869A-C487-5641-AE72-87418BAB9F96}"/>
                </a:ext>
              </a:extLst>
            </p:cNvPr>
            <p:cNvSpPr/>
            <p:nvPr/>
          </p:nvSpPr>
          <p:spPr>
            <a:xfrm>
              <a:off x="1160687" y="3689552"/>
              <a:ext cx="12459" cy="37377"/>
            </a:xfrm>
            <a:custGeom>
              <a:avLst/>
              <a:gdLst>
                <a:gd name="connsiteX0" fmla="*/ 14146 w 28292"/>
                <a:gd name="connsiteY0" fmla="*/ 0 h 84876"/>
                <a:gd name="connsiteX1" fmla="*/ 0 w 28292"/>
                <a:gd name="connsiteY1" fmla="*/ 14146 h 84876"/>
                <a:gd name="connsiteX2" fmla="*/ 0 w 28292"/>
                <a:gd name="connsiteY2" fmla="*/ 70730 h 84876"/>
                <a:gd name="connsiteX3" fmla="*/ 14146 w 28292"/>
                <a:gd name="connsiteY3" fmla="*/ 84876 h 84876"/>
                <a:gd name="connsiteX4" fmla="*/ 28292 w 28292"/>
                <a:gd name="connsiteY4" fmla="*/ 70730 h 84876"/>
                <a:gd name="connsiteX5" fmla="*/ 28292 w 28292"/>
                <a:gd name="connsiteY5" fmla="*/ 14146 h 84876"/>
                <a:gd name="connsiteX6" fmla="*/ 14146 w 28292"/>
                <a:gd name="connsiteY6" fmla="*/ 0 h 84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84876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70730"/>
                  </a:lnTo>
                  <a:cubicBezTo>
                    <a:pt x="0" y="78543"/>
                    <a:pt x="6333" y="84876"/>
                    <a:pt x="14146" y="84876"/>
                  </a:cubicBezTo>
                  <a:cubicBezTo>
                    <a:pt x="21959" y="84876"/>
                    <a:pt x="28292" y="78543"/>
                    <a:pt x="28292" y="70730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9" name="Полилиния 68">
              <a:extLst>
                <a:ext uri="{FF2B5EF4-FFF2-40B4-BE49-F238E27FC236}">
                  <a16:creationId xmlns:a16="http://schemas.microsoft.com/office/drawing/2014/main" id="{96047EEA-3B50-BC40-9F48-C870D165A53F}"/>
                </a:ext>
              </a:extLst>
            </p:cNvPr>
            <p:cNvSpPr/>
            <p:nvPr/>
          </p:nvSpPr>
          <p:spPr>
            <a:xfrm>
              <a:off x="1289427" y="3560812"/>
              <a:ext cx="37377" cy="12459"/>
            </a:xfrm>
            <a:custGeom>
              <a:avLst/>
              <a:gdLst>
                <a:gd name="connsiteX0" fmla="*/ 70730 w 84876"/>
                <a:gd name="connsiteY0" fmla="*/ 0 h 28292"/>
                <a:gd name="connsiteX1" fmla="*/ 14146 w 84876"/>
                <a:gd name="connsiteY1" fmla="*/ 0 h 28292"/>
                <a:gd name="connsiteX2" fmla="*/ 0 w 84876"/>
                <a:gd name="connsiteY2" fmla="*/ 14146 h 28292"/>
                <a:gd name="connsiteX3" fmla="*/ 14146 w 84876"/>
                <a:gd name="connsiteY3" fmla="*/ 28292 h 28292"/>
                <a:gd name="connsiteX4" fmla="*/ 70730 w 84876"/>
                <a:gd name="connsiteY4" fmla="*/ 28292 h 28292"/>
                <a:gd name="connsiteX5" fmla="*/ 84876 w 84876"/>
                <a:gd name="connsiteY5" fmla="*/ 14146 h 28292"/>
                <a:gd name="connsiteX6" fmla="*/ 70730 w 84876"/>
                <a:gd name="connsiteY6" fmla="*/ 0 h 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876" h="28292">
                  <a:moveTo>
                    <a:pt x="70730" y="0"/>
                  </a:moveTo>
                  <a:lnTo>
                    <a:pt x="14146" y="0"/>
                  </a:lnTo>
                  <a:cubicBezTo>
                    <a:pt x="6333" y="0"/>
                    <a:pt x="0" y="6333"/>
                    <a:pt x="0" y="14146"/>
                  </a:cubicBezTo>
                  <a:cubicBezTo>
                    <a:pt x="0" y="21959"/>
                    <a:pt x="6333" y="28292"/>
                    <a:pt x="14146" y="28292"/>
                  </a:cubicBezTo>
                  <a:lnTo>
                    <a:pt x="70730" y="28292"/>
                  </a:lnTo>
                  <a:cubicBezTo>
                    <a:pt x="78543" y="28292"/>
                    <a:pt x="84876" y="21959"/>
                    <a:pt x="84876" y="14146"/>
                  </a:cubicBezTo>
                  <a:cubicBezTo>
                    <a:pt x="84876" y="6333"/>
                    <a:pt x="78543" y="0"/>
                    <a:pt x="70730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7" name="Полилиния 76">
              <a:extLst>
                <a:ext uri="{FF2B5EF4-FFF2-40B4-BE49-F238E27FC236}">
                  <a16:creationId xmlns:a16="http://schemas.microsoft.com/office/drawing/2014/main" id="{B549FBB6-ECC6-6148-970A-5BD8D8C2BDAF}"/>
                </a:ext>
              </a:extLst>
            </p:cNvPr>
            <p:cNvSpPr/>
            <p:nvPr/>
          </p:nvSpPr>
          <p:spPr>
            <a:xfrm>
              <a:off x="1007027" y="3560812"/>
              <a:ext cx="37377" cy="12459"/>
            </a:xfrm>
            <a:custGeom>
              <a:avLst/>
              <a:gdLst>
                <a:gd name="connsiteX0" fmla="*/ 70730 w 84876"/>
                <a:gd name="connsiteY0" fmla="*/ 0 h 28292"/>
                <a:gd name="connsiteX1" fmla="*/ 14146 w 84876"/>
                <a:gd name="connsiteY1" fmla="*/ 0 h 28292"/>
                <a:gd name="connsiteX2" fmla="*/ 0 w 84876"/>
                <a:gd name="connsiteY2" fmla="*/ 14146 h 28292"/>
                <a:gd name="connsiteX3" fmla="*/ 14146 w 84876"/>
                <a:gd name="connsiteY3" fmla="*/ 28292 h 28292"/>
                <a:gd name="connsiteX4" fmla="*/ 70730 w 84876"/>
                <a:gd name="connsiteY4" fmla="*/ 28292 h 28292"/>
                <a:gd name="connsiteX5" fmla="*/ 84876 w 84876"/>
                <a:gd name="connsiteY5" fmla="*/ 14146 h 28292"/>
                <a:gd name="connsiteX6" fmla="*/ 70730 w 84876"/>
                <a:gd name="connsiteY6" fmla="*/ 0 h 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876" h="28292">
                  <a:moveTo>
                    <a:pt x="70730" y="0"/>
                  </a:moveTo>
                  <a:lnTo>
                    <a:pt x="14146" y="0"/>
                  </a:lnTo>
                  <a:cubicBezTo>
                    <a:pt x="6333" y="0"/>
                    <a:pt x="0" y="6333"/>
                    <a:pt x="0" y="14146"/>
                  </a:cubicBezTo>
                  <a:cubicBezTo>
                    <a:pt x="0" y="21959"/>
                    <a:pt x="6333" y="28292"/>
                    <a:pt x="14146" y="28292"/>
                  </a:cubicBezTo>
                  <a:lnTo>
                    <a:pt x="70730" y="28292"/>
                  </a:lnTo>
                  <a:cubicBezTo>
                    <a:pt x="78543" y="28292"/>
                    <a:pt x="84876" y="21959"/>
                    <a:pt x="84876" y="14146"/>
                  </a:cubicBezTo>
                  <a:cubicBezTo>
                    <a:pt x="84876" y="6333"/>
                    <a:pt x="78543" y="0"/>
                    <a:pt x="70730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8" name="Полилиния 77">
              <a:extLst>
                <a:ext uri="{FF2B5EF4-FFF2-40B4-BE49-F238E27FC236}">
                  <a16:creationId xmlns:a16="http://schemas.microsoft.com/office/drawing/2014/main" id="{63F6150A-E771-4D4B-BFEB-E6630E7AD15C}"/>
                </a:ext>
              </a:extLst>
            </p:cNvPr>
            <p:cNvSpPr/>
            <p:nvPr/>
          </p:nvSpPr>
          <p:spPr>
            <a:xfrm>
              <a:off x="1160687" y="3469446"/>
              <a:ext cx="12459" cy="107977"/>
            </a:xfrm>
            <a:custGeom>
              <a:avLst/>
              <a:gdLst>
                <a:gd name="connsiteX0" fmla="*/ 14146 w 28292"/>
                <a:gd name="connsiteY0" fmla="*/ 0 h 245198"/>
                <a:gd name="connsiteX1" fmla="*/ 0 w 28292"/>
                <a:gd name="connsiteY1" fmla="*/ 14146 h 245198"/>
                <a:gd name="connsiteX2" fmla="*/ 0 w 28292"/>
                <a:gd name="connsiteY2" fmla="*/ 231052 h 245198"/>
                <a:gd name="connsiteX3" fmla="*/ 14146 w 28292"/>
                <a:gd name="connsiteY3" fmla="*/ 245198 h 245198"/>
                <a:gd name="connsiteX4" fmla="*/ 28292 w 28292"/>
                <a:gd name="connsiteY4" fmla="*/ 231052 h 245198"/>
                <a:gd name="connsiteX5" fmla="*/ 28292 w 28292"/>
                <a:gd name="connsiteY5" fmla="*/ 14146 h 245198"/>
                <a:gd name="connsiteX6" fmla="*/ 14146 w 28292"/>
                <a:gd name="connsiteY6" fmla="*/ 0 h 245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245198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231052"/>
                  </a:lnTo>
                  <a:cubicBezTo>
                    <a:pt x="0" y="238865"/>
                    <a:pt x="6333" y="245198"/>
                    <a:pt x="14146" y="245198"/>
                  </a:cubicBezTo>
                  <a:cubicBezTo>
                    <a:pt x="21959" y="245198"/>
                    <a:pt x="28292" y="238865"/>
                    <a:pt x="28292" y="231052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cxnSp>
        <p:nvCxnSpPr>
          <p:cNvPr id="83" name="Прямая соединительная линия 82">
            <a:extLst>
              <a:ext uri="{FF2B5EF4-FFF2-40B4-BE49-F238E27FC236}">
                <a16:creationId xmlns:a16="http://schemas.microsoft.com/office/drawing/2014/main" id="{591A8357-4A2A-D146-9A00-428FBB23392F}"/>
              </a:ext>
            </a:extLst>
          </p:cNvPr>
          <p:cNvCxnSpPr>
            <a:cxnSpLocks/>
          </p:cNvCxnSpPr>
          <p:nvPr/>
        </p:nvCxnSpPr>
        <p:spPr>
          <a:xfrm>
            <a:off x="9897774" y="3329998"/>
            <a:ext cx="204787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524FD74-EDC7-8A4C-B82C-100706DA095B}"/>
              </a:ext>
            </a:extLst>
          </p:cNvPr>
          <p:cNvSpPr txBox="1"/>
          <p:nvPr/>
        </p:nvSpPr>
        <p:spPr>
          <a:xfrm>
            <a:off x="9278931" y="1785607"/>
            <a:ext cx="3285559" cy="759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Шаг 7</a:t>
            </a:r>
            <a:endParaRPr lang="ru-RU" dirty="0" smtClean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38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Gotham Pro Light" panose="02000503030000020004" pitchFamily="2" charset="0"/>
              <a:cs typeface="Gotham Pro Light" panose="02000503030000020004" pitchFamily="2" charset="0"/>
            </a:endParaRPr>
          </a:p>
          <a:p>
            <a:pPr defTabSz="457200">
              <a:defRPr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Представление отчетности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85" name="Номер слайда 1"/>
          <p:cNvSpPr txBox="1">
            <a:spLocks/>
          </p:cNvSpPr>
          <p:nvPr/>
        </p:nvSpPr>
        <p:spPr>
          <a:xfrm>
            <a:off x="198406" y="6374922"/>
            <a:ext cx="4917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C173F88-3387-453B-9303-AC0210B95CB8}" type="slidenum">
              <a:rPr lang="ru-RU" sz="2000" smtClean="0">
                <a:latin typeface="Bahnschrift Light Condensed" panose="020B0502040204020203" pitchFamily="34" charset="0"/>
              </a:rPr>
              <a:pPr/>
              <a:t>8</a:t>
            </a:fld>
            <a:endParaRPr lang="ru-RU" sz="2000" dirty="0">
              <a:latin typeface="Bahnschrift Light Condensed" panose="020B0502040204020203" pitchFamily="34" charset="0"/>
            </a:endParaRPr>
          </a:p>
        </p:txBody>
      </p:sp>
      <p:cxnSp>
        <p:nvCxnSpPr>
          <p:cNvPr id="86" name="Прямая соединительная линия 85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>
            <a:off x="731008" y="719760"/>
            <a:ext cx="11460992" cy="286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B524FD74-EDC7-8A4C-B82C-100706DA095B}"/>
              </a:ext>
            </a:extLst>
          </p:cNvPr>
          <p:cNvSpPr txBox="1"/>
          <p:nvPr/>
        </p:nvSpPr>
        <p:spPr>
          <a:xfrm>
            <a:off x="7940539" y="3740907"/>
            <a:ext cx="2305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Шаг 6</a:t>
            </a:r>
            <a:endParaRPr lang="ru-RU" dirty="0" smtClean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  <a:p>
            <a:pPr defTabSz="457200">
              <a:defRPr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 более </a:t>
            </a:r>
            <a:r>
              <a:rPr lang="ru-RU" b="1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10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рабочих дней</a:t>
            </a:r>
            <a:endParaRPr kumimoji="0" lang="ru-RU" sz="738" b="1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Gotham Pro Light" panose="02000503030000020004" pitchFamily="2" charset="0"/>
              <a:cs typeface="Gotham Pro Light" panose="02000503030000020004" pitchFamily="2" charset="0"/>
            </a:endParaRPr>
          </a:p>
          <a:p>
            <a:pPr defTabSz="457200">
              <a:defRPr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Перечисление денежных средств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cxnSp>
        <p:nvCxnSpPr>
          <p:cNvPr id="88" name="Прямая соединительная линия 87">
            <a:extLst>
              <a:ext uri="{FF2B5EF4-FFF2-40B4-BE49-F238E27FC236}">
                <a16:creationId xmlns:a16="http://schemas.microsoft.com/office/drawing/2014/main" id="{E1126BC0-50EB-7E47-9DA0-B576F8ED376C}"/>
              </a:ext>
            </a:extLst>
          </p:cNvPr>
          <p:cNvCxnSpPr>
            <a:cxnSpLocks/>
          </p:cNvCxnSpPr>
          <p:nvPr/>
        </p:nvCxnSpPr>
        <p:spPr>
          <a:xfrm>
            <a:off x="1324812" y="3320406"/>
            <a:ext cx="665075" cy="4224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Группа 88">
            <a:extLst>
              <a:ext uri="{FF2B5EF4-FFF2-40B4-BE49-F238E27FC236}">
                <a16:creationId xmlns:a16="http://schemas.microsoft.com/office/drawing/2014/main" id="{D4CB9A93-6906-D546-B13D-E239A3ECA35E}"/>
              </a:ext>
            </a:extLst>
          </p:cNvPr>
          <p:cNvGrpSpPr/>
          <p:nvPr/>
        </p:nvGrpSpPr>
        <p:grpSpPr>
          <a:xfrm>
            <a:off x="964516" y="3145057"/>
            <a:ext cx="369613" cy="369613"/>
            <a:chOff x="982109" y="3382234"/>
            <a:chExt cx="369613" cy="369613"/>
          </a:xfrm>
          <a:solidFill>
            <a:srgbClr val="002060"/>
          </a:solidFill>
        </p:grpSpPr>
        <p:sp>
          <p:nvSpPr>
            <p:cNvPr id="90" name="Полилиния 89">
              <a:extLst>
                <a:ext uri="{FF2B5EF4-FFF2-40B4-BE49-F238E27FC236}">
                  <a16:creationId xmlns:a16="http://schemas.microsoft.com/office/drawing/2014/main" id="{96CBF778-59A5-B647-882A-B44552455639}"/>
                </a:ext>
              </a:extLst>
            </p:cNvPr>
            <p:cNvSpPr/>
            <p:nvPr/>
          </p:nvSpPr>
          <p:spPr>
            <a:xfrm>
              <a:off x="982109" y="3382234"/>
              <a:ext cx="369613" cy="369613"/>
            </a:xfrm>
            <a:custGeom>
              <a:avLst/>
              <a:gdLst>
                <a:gd name="connsiteX0" fmla="*/ 419666 w 839331"/>
                <a:gd name="connsiteY0" fmla="*/ 0 h 839331"/>
                <a:gd name="connsiteX1" fmla="*/ 0 w 839331"/>
                <a:gd name="connsiteY1" fmla="*/ 419666 h 839331"/>
                <a:gd name="connsiteX2" fmla="*/ 419666 w 839331"/>
                <a:gd name="connsiteY2" fmla="*/ 839332 h 839331"/>
                <a:gd name="connsiteX3" fmla="*/ 839332 w 839331"/>
                <a:gd name="connsiteY3" fmla="*/ 419666 h 839331"/>
                <a:gd name="connsiteX4" fmla="*/ 419666 w 839331"/>
                <a:gd name="connsiteY4" fmla="*/ 0 h 839331"/>
                <a:gd name="connsiteX5" fmla="*/ 419666 w 839331"/>
                <a:gd name="connsiteY5" fmla="*/ 811040 h 839331"/>
                <a:gd name="connsiteX6" fmla="*/ 28292 w 839331"/>
                <a:gd name="connsiteY6" fmla="*/ 419666 h 839331"/>
                <a:gd name="connsiteX7" fmla="*/ 419666 w 839331"/>
                <a:gd name="connsiteY7" fmla="*/ 28292 h 839331"/>
                <a:gd name="connsiteX8" fmla="*/ 811040 w 839331"/>
                <a:gd name="connsiteY8" fmla="*/ 419666 h 839331"/>
                <a:gd name="connsiteX9" fmla="*/ 419666 w 839331"/>
                <a:gd name="connsiteY9" fmla="*/ 811040 h 83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39331" h="839331">
                  <a:moveTo>
                    <a:pt x="419666" y="0"/>
                  </a:moveTo>
                  <a:cubicBezTo>
                    <a:pt x="187891" y="0"/>
                    <a:pt x="0" y="187891"/>
                    <a:pt x="0" y="419666"/>
                  </a:cubicBezTo>
                  <a:cubicBezTo>
                    <a:pt x="0" y="651441"/>
                    <a:pt x="187891" y="839332"/>
                    <a:pt x="419666" y="839332"/>
                  </a:cubicBezTo>
                  <a:cubicBezTo>
                    <a:pt x="651441" y="839332"/>
                    <a:pt x="839332" y="651441"/>
                    <a:pt x="839332" y="419666"/>
                  </a:cubicBezTo>
                  <a:cubicBezTo>
                    <a:pt x="839072" y="187999"/>
                    <a:pt x="651333" y="260"/>
                    <a:pt x="419666" y="0"/>
                  </a:cubicBezTo>
                  <a:close/>
                  <a:moveTo>
                    <a:pt x="419666" y="811040"/>
                  </a:moveTo>
                  <a:cubicBezTo>
                    <a:pt x="203516" y="811040"/>
                    <a:pt x="28292" y="635816"/>
                    <a:pt x="28292" y="419666"/>
                  </a:cubicBezTo>
                  <a:cubicBezTo>
                    <a:pt x="28292" y="203516"/>
                    <a:pt x="203516" y="28292"/>
                    <a:pt x="419666" y="28292"/>
                  </a:cubicBezTo>
                  <a:cubicBezTo>
                    <a:pt x="635816" y="28292"/>
                    <a:pt x="811040" y="203516"/>
                    <a:pt x="811040" y="419666"/>
                  </a:cubicBezTo>
                  <a:cubicBezTo>
                    <a:pt x="810780" y="635708"/>
                    <a:pt x="635708" y="810780"/>
                    <a:pt x="419666" y="81104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1" name="Полилиния 90">
              <a:extLst>
                <a:ext uri="{FF2B5EF4-FFF2-40B4-BE49-F238E27FC236}">
                  <a16:creationId xmlns:a16="http://schemas.microsoft.com/office/drawing/2014/main" id="{38DFC800-49FA-FF40-90FB-5AF7AB72E2DF}"/>
                </a:ext>
              </a:extLst>
            </p:cNvPr>
            <p:cNvSpPr/>
            <p:nvPr/>
          </p:nvSpPr>
          <p:spPr>
            <a:xfrm>
              <a:off x="1160687" y="3407152"/>
              <a:ext cx="12459" cy="37377"/>
            </a:xfrm>
            <a:custGeom>
              <a:avLst/>
              <a:gdLst>
                <a:gd name="connsiteX0" fmla="*/ 14146 w 28292"/>
                <a:gd name="connsiteY0" fmla="*/ 0 h 84876"/>
                <a:gd name="connsiteX1" fmla="*/ 0 w 28292"/>
                <a:gd name="connsiteY1" fmla="*/ 14146 h 84876"/>
                <a:gd name="connsiteX2" fmla="*/ 0 w 28292"/>
                <a:gd name="connsiteY2" fmla="*/ 70730 h 84876"/>
                <a:gd name="connsiteX3" fmla="*/ 14146 w 28292"/>
                <a:gd name="connsiteY3" fmla="*/ 84876 h 84876"/>
                <a:gd name="connsiteX4" fmla="*/ 28292 w 28292"/>
                <a:gd name="connsiteY4" fmla="*/ 70730 h 84876"/>
                <a:gd name="connsiteX5" fmla="*/ 28292 w 28292"/>
                <a:gd name="connsiteY5" fmla="*/ 14146 h 84876"/>
                <a:gd name="connsiteX6" fmla="*/ 14146 w 28292"/>
                <a:gd name="connsiteY6" fmla="*/ 0 h 84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84876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70730"/>
                  </a:lnTo>
                  <a:cubicBezTo>
                    <a:pt x="0" y="78543"/>
                    <a:pt x="6333" y="84876"/>
                    <a:pt x="14146" y="84876"/>
                  </a:cubicBezTo>
                  <a:cubicBezTo>
                    <a:pt x="21959" y="84876"/>
                    <a:pt x="28292" y="78543"/>
                    <a:pt x="28292" y="70730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2" name="Полилиния 91">
              <a:extLst>
                <a:ext uri="{FF2B5EF4-FFF2-40B4-BE49-F238E27FC236}">
                  <a16:creationId xmlns:a16="http://schemas.microsoft.com/office/drawing/2014/main" id="{FE660C31-4975-224D-81C2-0E9DE6129C42}"/>
                </a:ext>
              </a:extLst>
            </p:cNvPr>
            <p:cNvSpPr/>
            <p:nvPr/>
          </p:nvSpPr>
          <p:spPr>
            <a:xfrm>
              <a:off x="1160687" y="3689552"/>
              <a:ext cx="12459" cy="37377"/>
            </a:xfrm>
            <a:custGeom>
              <a:avLst/>
              <a:gdLst>
                <a:gd name="connsiteX0" fmla="*/ 14146 w 28292"/>
                <a:gd name="connsiteY0" fmla="*/ 0 h 84876"/>
                <a:gd name="connsiteX1" fmla="*/ 0 w 28292"/>
                <a:gd name="connsiteY1" fmla="*/ 14146 h 84876"/>
                <a:gd name="connsiteX2" fmla="*/ 0 w 28292"/>
                <a:gd name="connsiteY2" fmla="*/ 70730 h 84876"/>
                <a:gd name="connsiteX3" fmla="*/ 14146 w 28292"/>
                <a:gd name="connsiteY3" fmla="*/ 84876 h 84876"/>
                <a:gd name="connsiteX4" fmla="*/ 28292 w 28292"/>
                <a:gd name="connsiteY4" fmla="*/ 70730 h 84876"/>
                <a:gd name="connsiteX5" fmla="*/ 28292 w 28292"/>
                <a:gd name="connsiteY5" fmla="*/ 14146 h 84876"/>
                <a:gd name="connsiteX6" fmla="*/ 14146 w 28292"/>
                <a:gd name="connsiteY6" fmla="*/ 0 h 84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84876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70730"/>
                  </a:lnTo>
                  <a:cubicBezTo>
                    <a:pt x="0" y="78543"/>
                    <a:pt x="6333" y="84876"/>
                    <a:pt x="14146" y="84876"/>
                  </a:cubicBezTo>
                  <a:cubicBezTo>
                    <a:pt x="21959" y="84876"/>
                    <a:pt x="28292" y="78543"/>
                    <a:pt x="28292" y="70730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3" name="Полилиния 92">
              <a:extLst>
                <a:ext uri="{FF2B5EF4-FFF2-40B4-BE49-F238E27FC236}">
                  <a16:creationId xmlns:a16="http://schemas.microsoft.com/office/drawing/2014/main" id="{07DC2048-F088-7440-BDD3-18B96656C1AD}"/>
                </a:ext>
              </a:extLst>
            </p:cNvPr>
            <p:cNvSpPr/>
            <p:nvPr/>
          </p:nvSpPr>
          <p:spPr>
            <a:xfrm>
              <a:off x="1289427" y="3560812"/>
              <a:ext cx="37377" cy="12459"/>
            </a:xfrm>
            <a:custGeom>
              <a:avLst/>
              <a:gdLst>
                <a:gd name="connsiteX0" fmla="*/ 70730 w 84876"/>
                <a:gd name="connsiteY0" fmla="*/ 0 h 28292"/>
                <a:gd name="connsiteX1" fmla="*/ 14146 w 84876"/>
                <a:gd name="connsiteY1" fmla="*/ 0 h 28292"/>
                <a:gd name="connsiteX2" fmla="*/ 0 w 84876"/>
                <a:gd name="connsiteY2" fmla="*/ 14146 h 28292"/>
                <a:gd name="connsiteX3" fmla="*/ 14146 w 84876"/>
                <a:gd name="connsiteY3" fmla="*/ 28292 h 28292"/>
                <a:gd name="connsiteX4" fmla="*/ 70730 w 84876"/>
                <a:gd name="connsiteY4" fmla="*/ 28292 h 28292"/>
                <a:gd name="connsiteX5" fmla="*/ 84876 w 84876"/>
                <a:gd name="connsiteY5" fmla="*/ 14146 h 28292"/>
                <a:gd name="connsiteX6" fmla="*/ 70730 w 84876"/>
                <a:gd name="connsiteY6" fmla="*/ 0 h 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876" h="28292">
                  <a:moveTo>
                    <a:pt x="70730" y="0"/>
                  </a:moveTo>
                  <a:lnTo>
                    <a:pt x="14146" y="0"/>
                  </a:lnTo>
                  <a:cubicBezTo>
                    <a:pt x="6333" y="0"/>
                    <a:pt x="0" y="6333"/>
                    <a:pt x="0" y="14146"/>
                  </a:cubicBezTo>
                  <a:cubicBezTo>
                    <a:pt x="0" y="21959"/>
                    <a:pt x="6333" y="28292"/>
                    <a:pt x="14146" y="28292"/>
                  </a:cubicBezTo>
                  <a:lnTo>
                    <a:pt x="70730" y="28292"/>
                  </a:lnTo>
                  <a:cubicBezTo>
                    <a:pt x="78543" y="28292"/>
                    <a:pt x="84876" y="21959"/>
                    <a:pt x="84876" y="14146"/>
                  </a:cubicBezTo>
                  <a:cubicBezTo>
                    <a:pt x="84876" y="6333"/>
                    <a:pt x="78543" y="0"/>
                    <a:pt x="70730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4" name="Полилиния 93">
              <a:extLst>
                <a:ext uri="{FF2B5EF4-FFF2-40B4-BE49-F238E27FC236}">
                  <a16:creationId xmlns:a16="http://schemas.microsoft.com/office/drawing/2014/main" id="{54B9BB24-E80C-CA4B-8A29-6ABB4A50802A}"/>
                </a:ext>
              </a:extLst>
            </p:cNvPr>
            <p:cNvSpPr/>
            <p:nvPr/>
          </p:nvSpPr>
          <p:spPr>
            <a:xfrm>
              <a:off x="1007027" y="3560812"/>
              <a:ext cx="37377" cy="12459"/>
            </a:xfrm>
            <a:custGeom>
              <a:avLst/>
              <a:gdLst>
                <a:gd name="connsiteX0" fmla="*/ 70730 w 84876"/>
                <a:gd name="connsiteY0" fmla="*/ 0 h 28292"/>
                <a:gd name="connsiteX1" fmla="*/ 14146 w 84876"/>
                <a:gd name="connsiteY1" fmla="*/ 0 h 28292"/>
                <a:gd name="connsiteX2" fmla="*/ 0 w 84876"/>
                <a:gd name="connsiteY2" fmla="*/ 14146 h 28292"/>
                <a:gd name="connsiteX3" fmla="*/ 14146 w 84876"/>
                <a:gd name="connsiteY3" fmla="*/ 28292 h 28292"/>
                <a:gd name="connsiteX4" fmla="*/ 70730 w 84876"/>
                <a:gd name="connsiteY4" fmla="*/ 28292 h 28292"/>
                <a:gd name="connsiteX5" fmla="*/ 84876 w 84876"/>
                <a:gd name="connsiteY5" fmla="*/ 14146 h 28292"/>
                <a:gd name="connsiteX6" fmla="*/ 70730 w 84876"/>
                <a:gd name="connsiteY6" fmla="*/ 0 h 2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4876" h="28292">
                  <a:moveTo>
                    <a:pt x="70730" y="0"/>
                  </a:moveTo>
                  <a:lnTo>
                    <a:pt x="14146" y="0"/>
                  </a:lnTo>
                  <a:cubicBezTo>
                    <a:pt x="6333" y="0"/>
                    <a:pt x="0" y="6333"/>
                    <a:pt x="0" y="14146"/>
                  </a:cubicBezTo>
                  <a:cubicBezTo>
                    <a:pt x="0" y="21959"/>
                    <a:pt x="6333" y="28292"/>
                    <a:pt x="14146" y="28292"/>
                  </a:cubicBezTo>
                  <a:lnTo>
                    <a:pt x="70730" y="28292"/>
                  </a:lnTo>
                  <a:cubicBezTo>
                    <a:pt x="78543" y="28292"/>
                    <a:pt x="84876" y="21959"/>
                    <a:pt x="84876" y="14146"/>
                  </a:cubicBezTo>
                  <a:cubicBezTo>
                    <a:pt x="84876" y="6333"/>
                    <a:pt x="78543" y="0"/>
                    <a:pt x="70730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5" name="Полилиния 94">
              <a:extLst>
                <a:ext uri="{FF2B5EF4-FFF2-40B4-BE49-F238E27FC236}">
                  <a16:creationId xmlns:a16="http://schemas.microsoft.com/office/drawing/2014/main" id="{852D9319-7425-BE41-9546-C8E5F355B70F}"/>
                </a:ext>
              </a:extLst>
            </p:cNvPr>
            <p:cNvSpPr/>
            <p:nvPr/>
          </p:nvSpPr>
          <p:spPr>
            <a:xfrm>
              <a:off x="1160687" y="3469446"/>
              <a:ext cx="12459" cy="107977"/>
            </a:xfrm>
            <a:custGeom>
              <a:avLst/>
              <a:gdLst>
                <a:gd name="connsiteX0" fmla="*/ 14146 w 28292"/>
                <a:gd name="connsiteY0" fmla="*/ 0 h 245198"/>
                <a:gd name="connsiteX1" fmla="*/ 0 w 28292"/>
                <a:gd name="connsiteY1" fmla="*/ 14146 h 245198"/>
                <a:gd name="connsiteX2" fmla="*/ 0 w 28292"/>
                <a:gd name="connsiteY2" fmla="*/ 231052 h 245198"/>
                <a:gd name="connsiteX3" fmla="*/ 14146 w 28292"/>
                <a:gd name="connsiteY3" fmla="*/ 245198 h 245198"/>
                <a:gd name="connsiteX4" fmla="*/ 28292 w 28292"/>
                <a:gd name="connsiteY4" fmla="*/ 231052 h 245198"/>
                <a:gd name="connsiteX5" fmla="*/ 28292 w 28292"/>
                <a:gd name="connsiteY5" fmla="*/ 14146 h 245198"/>
                <a:gd name="connsiteX6" fmla="*/ 14146 w 28292"/>
                <a:gd name="connsiteY6" fmla="*/ 0 h 245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292" h="245198">
                  <a:moveTo>
                    <a:pt x="14146" y="0"/>
                  </a:moveTo>
                  <a:cubicBezTo>
                    <a:pt x="6333" y="0"/>
                    <a:pt x="0" y="6333"/>
                    <a:pt x="0" y="14146"/>
                  </a:cubicBezTo>
                  <a:lnTo>
                    <a:pt x="0" y="231052"/>
                  </a:lnTo>
                  <a:cubicBezTo>
                    <a:pt x="0" y="238865"/>
                    <a:pt x="6333" y="245198"/>
                    <a:pt x="14146" y="245198"/>
                  </a:cubicBezTo>
                  <a:cubicBezTo>
                    <a:pt x="21959" y="245198"/>
                    <a:pt x="28292" y="238865"/>
                    <a:pt x="28292" y="231052"/>
                  </a:cubicBezTo>
                  <a:lnTo>
                    <a:pt x="28292" y="14146"/>
                  </a:lnTo>
                  <a:cubicBezTo>
                    <a:pt x="28292" y="6333"/>
                    <a:pt x="21959" y="0"/>
                    <a:pt x="14146" y="0"/>
                  </a:cubicBezTo>
                  <a:close/>
                </a:path>
              </a:pathLst>
            </a:custGeom>
            <a:grpFill/>
            <a:ln w="94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3894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Заголовок 43">
            <a:extLst>
              <a:ext uri="{FF2B5EF4-FFF2-40B4-BE49-F238E27FC236}">
                <a16:creationId xmlns:a16="http://schemas.microsoft.com/office/drawing/2014/main" id="{C70F21D1-C1CD-41FE-86EF-C90BBA363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983" y="167080"/>
            <a:ext cx="6002547" cy="66079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Bahnschrift Condensed" panose="020B0502040204020203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Важно учесть при заполнении заявки</a:t>
            </a:r>
            <a:endParaRPr lang="ru-RU" sz="3200" dirty="0">
              <a:latin typeface="Bahnschrift Condensed" panose="020B0502040204020203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2" name="Полилиния 57">
            <a:extLst>
              <a:ext uri="{FF2B5EF4-FFF2-40B4-BE49-F238E27FC236}">
                <a16:creationId xmlns:a16="http://schemas.microsoft.com/office/drawing/2014/main" id="{47A9120A-D84E-4D0E-B7B1-AE0A253819CD}"/>
              </a:ext>
            </a:extLst>
          </p:cNvPr>
          <p:cNvSpPr/>
          <p:nvPr/>
        </p:nvSpPr>
        <p:spPr>
          <a:xfrm>
            <a:off x="973559" y="1839510"/>
            <a:ext cx="12101" cy="36305"/>
          </a:xfrm>
          <a:custGeom>
            <a:avLst/>
            <a:gdLst>
              <a:gd name="connsiteX0" fmla="*/ 14146 w 28292"/>
              <a:gd name="connsiteY0" fmla="*/ 0 h 84876"/>
              <a:gd name="connsiteX1" fmla="*/ 0 w 28292"/>
              <a:gd name="connsiteY1" fmla="*/ 14146 h 84876"/>
              <a:gd name="connsiteX2" fmla="*/ 0 w 28292"/>
              <a:gd name="connsiteY2" fmla="*/ 70730 h 84876"/>
              <a:gd name="connsiteX3" fmla="*/ 14146 w 28292"/>
              <a:gd name="connsiteY3" fmla="*/ 84876 h 84876"/>
              <a:gd name="connsiteX4" fmla="*/ 28292 w 28292"/>
              <a:gd name="connsiteY4" fmla="*/ 70730 h 84876"/>
              <a:gd name="connsiteX5" fmla="*/ 28292 w 28292"/>
              <a:gd name="connsiteY5" fmla="*/ 14146 h 84876"/>
              <a:gd name="connsiteX6" fmla="*/ 14146 w 28292"/>
              <a:gd name="connsiteY6" fmla="*/ 0 h 84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292" h="84876">
                <a:moveTo>
                  <a:pt x="14146" y="0"/>
                </a:moveTo>
                <a:cubicBezTo>
                  <a:pt x="6333" y="0"/>
                  <a:pt x="0" y="6333"/>
                  <a:pt x="0" y="14146"/>
                </a:cubicBezTo>
                <a:lnTo>
                  <a:pt x="0" y="70730"/>
                </a:lnTo>
                <a:cubicBezTo>
                  <a:pt x="0" y="78543"/>
                  <a:pt x="6333" y="84876"/>
                  <a:pt x="14146" y="84876"/>
                </a:cubicBezTo>
                <a:cubicBezTo>
                  <a:pt x="21959" y="84876"/>
                  <a:pt x="28292" y="78543"/>
                  <a:pt x="28292" y="70730"/>
                </a:cubicBezTo>
                <a:lnTo>
                  <a:pt x="28292" y="14146"/>
                </a:lnTo>
                <a:cubicBezTo>
                  <a:pt x="28292" y="6333"/>
                  <a:pt x="21959" y="0"/>
                  <a:pt x="14146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53" name="Полилиния 58">
            <a:extLst>
              <a:ext uri="{FF2B5EF4-FFF2-40B4-BE49-F238E27FC236}">
                <a16:creationId xmlns:a16="http://schemas.microsoft.com/office/drawing/2014/main" id="{0E8E15F5-DE48-491A-B683-1BB6F20D72BF}"/>
              </a:ext>
            </a:extLst>
          </p:cNvPr>
          <p:cNvSpPr/>
          <p:nvPr/>
        </p:nvSpPr>
        <p:spPr>
          <a:xfrm>
            <a:off x="973559" y="2113815"/>
            <a:ext cx="12101" cy="36305"/>
          </a:xfrm>
          <a:custGeom>
            <a:avLst/>
            <a:gdLst>
              <a:gd name="connsiteX0" fmla="*/ 14146 w 28292"/>
              <a:gd name="connsiteY0" fmla="*/ 0 h 84876"/>
              <a:gd name="connsiteX1" fmla="*/ 0 w 28292"/>
              <a:gd name="connsiteY1" fmla="*/ 14146 h 84876"/>
              <a:gd name="connsiteX2" fmla="*/ 0 w 28292"/>
              <a:gd name="connsiteY2" fmla="*/ 70730 h 84876"/>
              <a:gd name="connsiteX3" fmla="*/ 14146 w 28292"/>
              <a:gd name="connsiteY3" fmla="*/ 84876 h 84876"/>
              <a:gd name="connsiteX4" fmla="*/ 28292 w 28292"/>
              <a:gd name="connsiteY4" fmla="*/ 70730 h 84876"/>
              <a:gd name="connsiteX5" fmla="*/ 28292 w 28292"/>
              <a:gd name="connsiteY5" fmla="*/ 14146 h 84876"/>
              <a:gd name="connsiteX6" fmla="*/ 14146 w 28292"/>
              <a:gd name="connsiteY6" fmla="*/ 0 h 84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292" h="84876">
                <a:moveTo>
                  <a:pt x="14146" y="0"/>
                </a:moveTo>
                <a:cubicBezTo>
                  <a:pt x="6333" y="0"/>
                  <a:pt x="0" y="6333"/>
                  <a:pt x="0" y="14146"/>
                </a:cubicBezTo>
                <a:lnTo>
                  <a:pt x="0" y="70730"/>
                </a:lnTo>
                <a:cubicBezTo>
                  <a:pt x="0" y="78543"/>
                  <a:pt x="6333" y="84876"/>
                  <a:pt x="14146" y="84876"/>
                </a:cubicBezTo>
                <a:cubicBezTo>
                  <a:pt x="21959" y="84876"/>
                  <a:pt x="28292" y="78543"/>
                  <a:pt x="28292" y="70730"/>
                </a:cubicBezTo>
                <a:lnTo>
                  <a:pt x="28292" y="14146"/>
                </a:lnTo>
                <a:cubicBezTo>
                  <a:pt x="28292" y="6333"/>
                  <a:pt x="21959" y="0"/>
                  <a:pt x="14146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54" name="Полилиния 59">
            <a:extLst>
              <a:ext uri="{FF2B5EF4-FFF2-40B4-BE49-F238E27FC236}">
                <a16:creationId xmlns:a16="http://schemas.microsoft.com/office/drawing/2014/main" id="{43AC50A8-D622-4D29-96C5-6A74CCBCF410}"/>
              </a:ext>
            </a:extLst>
          </p:cNvPr>
          <p:cNvSpPr/>
          <p:nvPr/>
        </p:nvSpPr>
        <p:spPr>
          <a:xfrm>
            <a:off x="1098609" y="1988765"/>
            <a:ext cx="36305" cy="12101"/>
          </a:xfrm>
          <a:custGeom>
            <a:avLst/>
            <a:gdLst>
              <a:gd name="connsiteX0" fmla="*/ 70730 w 84876"/>
              <a:gd name="connsiteY0" fmla="*/ 0 h 28292"/>
              <a:gd name="connsiteX1" fmla="*/ 14146 w 84876"/>
              <a:gd name="connsiteY1" fmla="*/ 0 h 28292"/>
              <a:gd name="connsiteX2" fmla="*/ 0 w 84876"/>
              <a:gd name="connsiteY2" fmla="*/ 14146 h 28292"/>
              <a:gd name="connsiteX3" fmla="*/ 14146 w 84876"/>
              <a:gd name="connsiteY3" fmla="*/ 28292 h 28292"/>
              <a:gd name="connsiteX4" fmla="*/ 70730 w 84876"/>
              <a:gd name="connsiteY4" fmla="*/ 28292 h 28292"/>
              <a:gd name="connsiteX5" fmla="*/ 84876 w 84876"/>
              <a:gd name="connsiteY5" fmla="*/ 14146 h 28292"/>
              <a:gd name="connsiteX6" fmla="*/ 70730 w 84876"/>
              <a:gd name="connsiteY6" fmla="*/ 0 h 28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876" h="28292">
                <a:moveTo>
                  <a:pt x="70730" y="0"/>
                </a:moveTo>
                <a:lnTo>
                  <a:pt x="14146" y="0"/>
                </a:lnTo>
                <a:cubicBezTo>
                  <a:pt x="6333" y="0"/>
                  <a:pt x="0" y="6333"/>
                  <a:pt x="0" y="14146"/>
                </a:cubicBezTo>
                <a:cubicBezTo>
                  <a:pt x="0" y="21959"/>
                  <a:pt x="6333" y="28292"/>
                  <a:pt x="14146" y="28292"/>
                </a:cubicBezTo>
                <a:lnTo>
                  <a:pt x="70730" y="28292"/>
                </a:lnTo>
                <a:cubicBezTo>
                  <a:pt x="78543" y="28292"/>
                  <a:pt x="84876" y="21959"/>
                  <a:pt x="84876" y="14146"/>
                </a:cubicBezTo>
                <a:cubicBezTo>
                  <a:pt x="84876" y="6333"/>
                  <a:pt x="78543" y="0"/>
                  <a:pt x="70730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55" name="Полилиния 60">
            <a:extLst>
              <a:ext uri="{FF2B5EF4-FFF2-40B4-BE49-F238E27FC236}">
                <a16:creationId xmlns:a16="http://schemas.microsoft.com/office/drawing/2014/main" id="{EFD6FC68-17C2-4DAB-B759-7940D9BC3343}"/>
              </a:ext>
            </a:extLst>
          </p:cNvPr>
          <p:cNvSpPr/>
          <p:nvPr/>
        </p:nvSpPr>
        <p:spPr>
          <a:xfrm>
            <a:off x="824304" y="1988765"/>
            <a:ext cx="36305" cy="12101"/>
          </a:xfrm>
          <a:custGeom>
            <a:avLst/>
            <a:gdLst>
              <a:gd name="connsiteX0" fmla="*/ 70730 w 84876"/>
              <a:gd name="connsiteY0" fmla="*/ 0 h 28292"/>
              <a:gd name="connsiteX1" fmla="*/ 14146 w 84876"/>
              <a:gd name="connsiteY1" fmla="*/ 0 h 28292"/>
              <a:gd name="connsiteX2" fmla="*/ 0 w 84876"/>
              <a:gd name="connsiteY2" fmla="*/ 14146 h 28292"/>
              <a:gd name="connsiteX3" fmla="*/ 14146 w 84876"/>
              <a:gd name="connsiteY3" fmla="*/ 28292 h 28292"/>
              <a:gd name="connsiteX4" fmla="*/ 70730 w 84876"/>
              <a:gd name="connsiteY4" fmla="*/ 28292 h 28292"/>
              <a:gd name="connsiteX5" fmla="*/ 84876 w 84876"/>
              <a:gd name="connsiteY5" fmla="*/ 14146 h 28292"/>
              <a:gd name="connsiteX6" fmla="*/ 70730 w 84876"/>
              <a:gd name="connsiteY6" fmla="*/ 0 h 28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876" h="28292">
                <a:moveTo>
                  <a:pt x="70730" y="0"/>
                </a:moveTo>
                <a:lnTo>
                  <a:pt x="14146" y="0"/>
                </a:lnTo>
                <a:cubicBezTo>
                  <a:pt x="6333" y="0"/>
                  <a:pt x="0" y="6333"/>
                  <a:pt x="0" y="14146"/>
                </a:cubicBezTo>
                <a:cubicBezTo>
                  <a:pt x="0" y="21959"/>
                  <a:pt x="6333" y="28292"/>
                  <a:pt x="14146" y="28292"/>
                </a:cubicBezTo>
                <a:lnTo>
                  <a:pt x="70730" y="28292"/>
                </a:lnTo>
                <a:cubicBezTo>
                  <a:pt x="78543" y="28292"/>
                  <a:pt x="84876" y="21959"/>
                  <a:pt x="84876" y="14146"/>
                </a:cubicBezTo>
                <a:cubicBezTo>
                  <a:pt x="84876" y="6333"/>
                  <a:pt x="78543" y="0"/>
                  <a:pt x="70730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431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1915439" y="3416787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74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5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6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7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8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9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0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1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2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93" name="Группа 92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1969087" y="1236766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94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4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5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6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7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8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9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0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1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172" name="Прямоугольник 171">
            <a:extLst>
              <a:ext uri="{FF2B5EF4-FFF2-40B4-BE49-F238E27FC236}">
                <a16:creationId xmlns:a16="http://schemas.microsoft.com/office/drawing/2014/main" id="{FB00D60B-6E8B-4390-B2E5-2246499B5849}"/>
              </a:ext>
            </a:extLst>
          </p:cNvPr>
          <p:cNvSpPr/>
          <p:nvPr/>
        </p:nvSpPr>
        <p:spPr>
          <a:xfrm>
            <a:off x="2440945" y="1206770"/>
            <a:ext cx="10844563" cy="400110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>
              <a:spcAft>
                <a:spcPts val="554"/>
              </a:spcAft>
              <a:defRPr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Корректно указывать </a:t>
            </a:r>
            <a:r>
              <a:rPr lang="ru-RU" sz="2000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результат предоставления субсидии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(количество рабочих мест) </a:t>
            </a:r>
          </a:p>
        </p:txBody>
      </p:sp>
      <p:sp>
        <p:nvSpPr>
          <p:cNvPr id="111" name="Номер слайда 1"/>
          <p:cNvSpPr txBox="1">
            <a:spLocks/>
          </p:cNvSpPr>
          <p:nvPr/>
        </p:nvSpPr>
        <p:spPr>
          <a:xfrm>
            <a:off x="198406" y="6374922"/>
            <a:ext cx="4917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C173F88-3387-453B-9303-AC0210B95CB8}" type="slidenum">
              <a:rPr lang="ru-RU" sz="2000" smtClean="0">
                <a:latin typeface="Bahnschrift Light Condensed" panose="020B0502040204020203" pitchFamily="34" charset="0"/>
              </a:rPr>
              <a:pPr/>
              <a:t>9</a:t>
            </a:fld>
            <a:endParaRPr lang="ru-RU" sz="2000" dirty="0">
              <a:latin typeface="Bahnschrift Light Condensed" panose="020B0502040204020203" pitchFamily="34" charset="0"/>
            </a:endParaRPr>
          </a:p>
        </p:txBody>
      </p:sp>
      <p:cxnSp>
        <p:nvCxnSpPr>
          <p:cNvPr id="112" name="Прямая соединительная линия 111">
            <a:extLst>
              <a:ext uri="{FF2B5EF4-FFF2-40B4-BE49-F238E27FC236}">
                <a16:creationId xmlns:a16="http://schemas.microsoft.com/office/drawing/2014/main" id="{9ABFD37D-66F6-4714-974D-7D8A683DB2EE}"/>
              </a:ext>
            </a:extLst>
          </p:cNvPr>
          <p:cNvCxnSpPr/>
          <p:nvPr/>
        </p:nvCxnSpPr>
        <p:spPr>
          <a:xfrm>
            <a:off x="731008" y="719760"/>
            <a:ext cx="11460992" cy="414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FB00D60B-6E8B-4390-B2E5-2246499B5849}"/>
              </a:ext>
            </a:extLst>
          </p:cNvPr>
          <p:cNvSpPr/>
          <p:nvPr/>
        </p:nvSpPr>
        <p:spPr>
          <a:xfrm>
            <a:off x="2440945" y="2224034"/>
            <a:ext cx="9980748" cy="400110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>
              <a:spcAft>
                <a:spcPts val="554"/>
              </a:spcAft>
              <a:defRPr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Корректно </a:t>
            </a:r>
            <a:r>
              <a:rPr lang="ru-RU" sz="2000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произвести расчет суммы субсидии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FB00D60B-6E8B-4390-B2E5-2246499B5849}"/>
              </a:ext>
            </a:extLst>
          </p:cNvPr>
          <p:cNvSpPr/>
          <p:nvPr/>
        </p:nvSpPr>
        <p:spPr>
          <a:xfrm>
            <a:off x="2440945" y="3336445"/>
            <a:ext cx="9336527" cy="1400383"/>
          </a:xfrm>
          <a:prstGeom prst="rect">
            <a:avLst/>
          </a:prstGeom>
          <a:noFill/>
        </p:spPr>
        <p:txBody>
          <a:bodyPr wrap="square" lIns="0" anchor="t">
            <a:spAutoFit/>
          </a:bodyPr>
          <a:lstStyle/>
          <a:p>
            <a:pPr>
              <a:spcAft>
                <a:spcPts val="554"/>
              </a:spcAft>
              <a:defRPr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При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заполнении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декларации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о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неосуществлении участником отбора деятельности по производству и (или) реализации подакцизных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товаров обязательно указать период, с которого не осуществляется производство и реализация подакцизных товаров (</a:t>
            </a:r>
            <a:r>
              <a:rPr lang="ru-RU" sz="2000" dirty="0" smtClean="0">
                <a:solidFill>
                  <a:srgbClr val="C00000"/>
                </a:solidFill>
                <a:latin typeface="Bahnschrift Condensed" panose="020B0502040204020203" pitchFamily="34" charset="0"/>
              </a:rPr>
              <a:t>1 число квартала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) </a:t>
            </a:r>
          </a:p>
          <a:p>
            <a:pPr>
              <a:spcAft>
                <a:spcPts val="554"/>
              </a:spcAft>
              <a:defRPr/>
            </a:pP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id="{A81D58D6-269E-4715-81AB-1B69983AFD24}"/>
              </a:ext>
            </a:extLst>
          </p:cNvPr>
          <p:cNvGrpSpPr/>
          <p:nvPr/>
        </p:nvGrpSpPr>
        <p:grpSpPr>
          <a:xfrm>
            <a:off x="1979403" y="2261974"/>
            <a:ext cx="350768" cy="359021"/>
            <a:chOff x="8910638" y="2267501"/>
            <a:chExt cx="816391" cy="835600"/>
          </a:xfrm>
          <a:solidFill>
            <a:schemeClr val="accent1"/>
          </a:solidFill>
        </p:grpSpPr>
        <p:sp>
          <p:nvSpPr>
            <p:cNvPr id="35" name="Полилиния 87">
              <a:extLst>
                <a:ext uri="{FF2B5EF4-FFF2-40B4-BE49-F238E27FC236}">
                  <a16:creationId xmlns:a16="http://schemas.microsoft.com/office/drawing/2014/main" id="{DB310B87-3077-429D-A0B7-D867ECF27685}"/>
                </a:ext>
              </a:extLst>
            </p:cNvPr>
            <p:cNvSpPr/>
            <p:nvPr/>
          </p:nvSpPr>
          <p:spPr>
            <a:xfrm>
              <a:off x="9064325" y="2267501"/>
              <a:ext cx="509044" cy="835600"/>
            </a:xfrm>
            <a:custGeom>
              <a:avLst/>
              <a:gdLst>
                <a:gd name="connsiteX0" fmla="*/ 513194 w 504825"/>
                <a:gd name="connsiteY0" fmla="*/ 413044 h 828675"/>
                <a:gd name="connsiteX1" fmla="*/ 500050 w 504825"/>
                <a:gd name="connsiteY1" fmla="*/ 404281 h 828675"/>
                <a:gd name="connsiteX2" fmla="*/ 335553 w 504825"/>
                <a:gd name="connsiteY2" fmla="*/ 404281 h 828675"/>
                <a:gd name="connsiteX3" fmla="*/ 430803 w 504825"/>
                <a:gd name="connsiteY3" fmla="*/ 17375 h 828675"/>
                <a:gd name="connsiteX4" fmla="*/ 419941 w 504825"/>
                <a:gd name="connsiteY4" fmla="*/ 338 h 828675"/>
                <a:gd name="connsiteX5" fmla="*/ 406705 w 504825"/>
                <a:gd name="connsiteY5" fmla="*/ 4231 h 828675"/>
                <a:gd name="connsiteX6" fmla="*/ 4178 w 504825"/>
                <a:gd name="connsiteY6" fmla="*/ 408472 h 828675"/>
                <a:gd name="connsiteX7" fmla="*/ 4191 w 504825"/>
                <a:gd name="connsiteY7" fmla="*/ 428677 h 828675"/>
                <a:gd name="connsiteX8" fmla="*/ 14275 w 504825"/>
                <a:gd name="connsiteY8" fmla="*/ 432856 h 828675"/>
                <a:gd name="connsiteX9" fmla="*/ 178772 w 504825"/>
                <a:gd name="connsiteY9" fmla="*/ 432856 h 828675"/>
                <a:gd name="connsiteX10" fmla="*/ 83522 w 504825"/>
                <a:gd name="connsiteY10" fmla="*/ 819761 h 828675"/>
                <a:gd name="connsiteX11" fmla="*/ 94384 w 504825"/>
                <a:gd name="connsiteY11" fmla="*/ 836799 h 828675"/>
                <a:gd name="connsiteX12" fmla="*/ 107620 w 504825"/>
                <a:gd name="connsiteY12" fmla="*/ 832906 h 828675"/>
                <a:gd name="connsiteX13" fmla="*/ 510146 w 504825"/>
                <a:gd name="connsiteY13" fmla="*/ 428665 h 828675"/>
                <a:gd name="connsiteX14" fmla="*/ 513194 w 504825"/>
                <a:gd name="connsiteY14" fmla="*/ 413044 h 828675"/>
                <a:gd name="connsiteX15" fmla="*/ 123812 w 504825"/>
                <a:gd name="connsiteY15" fmla="*/ 776613 h 828675"/>
                <a:gd name="connsiteX16" fmla="*/ 211061 w 504825"/>
                <a:gd name="connsiteY16" fmla="*/ 421997 h 828675"/>
                <a:gd name="connsiteX17" fmla="*/ 200621 w 504825"/>
                <a:gd name="connsiteY17" fmla="*/ 404698 h 828675"/>
                <a:gd name="connsiteX18" fmla="*/ 197060 w 504825"/>
                <a:gd name="connsiteY18" fmla="*/ 404281 h 828675"/>
                <a:gd name="connsiteX19" fmla="*/ 48660 w 504825"/>
                <a:gd name="connsiteY19" fmla="*/ 404281 h 828675"/>
                <a:gd name="connsiteX20" fmla="*/ 390512 w 504825"/>
                <a:gd name="connsiteY20" fmla="*/ 60523 h 828675"/>
                <a:gd name="connsiteX21" fmla="*/ 303454 w 504825"/>
                <a:gd name="connsiteY21" fmla="*/ 415139 h 828675"/>
                <a:gd name="connsiteX22" fmla="*/ 313895 w 504825"/>
                <a:gd name="connsiteY22" fmla="*/ 432438 h 828675"/>
                <a:gd name="connsiteX23" fmla="*/ 317265 w 504825"/>
                <a:gd name="connsiteY23" fmla="*/ 432856 h 828675"/>
                <a:gd name="connsiteX24" fmla="*/ 465665 w 504825"/>
                <a:gd name="connsiteY24" fmla="*/ 432856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04825" h="828675">
                  <a:moveTo>
                    <a:pt x="513194" y="413044"/>
                  </a:moveTo>
                  <a:cubicBezTo>
                    <a:pt x="510973" y="407746"/>
                    <a:pt x="505795" y="404294"/>
                    <a:pt x="500050" y="404281"/>
                  </a:cubicBezTo>
                  <a:lnTo>
                    <a:pt x="335553" y="404281"/>
                  </a:lnTo>
                  <a:lnTo>
                    <a:pt x="430803" y="17375"/>
                  </a:lnTo>
                  <a:cubicBezTo>
                    <a:pt x="432508" y="9671"/>
                    <a:pt x="427645" y="2043"/>
                    <a:pt x="419941" y="338"/>
                  </a:cubicBezTo>
                  <a:cubicBezTo>
                    <a:pt x="415153" y="-722"/>
                    <a:pt x="410157" y="748"/>
                    <a:pt x="406705" y="4231"/>
                  </a:cubicBezTo>
                  <a:lnTo>
                    <a:pt x="4178" y="408472"/>
                  </a:lnTo>
                  <a:cubicBezTo>
                    <a:pt x="-1398" y="414055"/>
                    <a:pt x="-1392" y="423101"/>
                    <a:pt x="4191" y="428677"/>
                  </a:cubicBezTo>
                  <a:cubicBezTo>
                    <a:pt x="6867" y="431350"/>
                    <a:pt x="10493" y="432852"/>
                    <a:pt x="14275" y="432856"/>
                  </a:cubicBezTo>
                  <a:lnTo>
                    <a:pt x="178772" y="432856"/>
                  </a:lnTo>
                  <a:lnTo>
                    <a:pt x="83522" y="819761"/>
                  </a:lnTo>
                  <a:cubicBezTo>
                    <a:pt x="81817" y="827466"/>
                    <a:pt x="86680" y="835093"/>
                    <a:pt x="94384" y="836799"/>
                  </a:cubicBezTo>
                  <a:cubicBezTo>
                    <a:pt x="99172" y="837858"/>
                    <a:pt x="104168" y="836389"/>
                    <a:pt x="107620" y="832906"/>
                  </a:cubicBezTo>
                  <a:lnTo>
                    <a:pt x="510146" y="428665"/>
                  </a:lnTo>
                  <a:cubicBezTo>
                    <a:pt x="514237" y="424558"/>
                    <a:pt x="515441" y="418387"/>
                    <a:pt x="513194" y="413044"/>
                  </a:cubicBezTo>
                  <a:close/>
                  <a:moveTo>
                    <a:pt x="123812" y="776613"/>
                  </a:moveTo>
                  <a:lnTo>
                    <a:pt x="211061" y="421997"/>
                  </a:lnTo>
                  <a:cubicBezTo>
                    <a:pt x="212956" y="414337"/>
                    <a:pt x="208281" y="406592"/>
                    <a:pt x="200621" y="404698"/>
                  </a:cubicBezTo>
                  <a:cubicBezTo>
                    <a:pt x="199456" y="404410"/>
                    <a:pt x="198260" y="404270"/>
                    <a:pt x="197060" y="404281"/>
                  </a:cubicBezTo>
                  <a:lnTo>
                    <a:pt x="48660" y="404281"/>
                  </a:lnTo>
                  <a:lnTo>
                    <a:pt x="390512" y="60523"/>
                  </a:lnTo>
                  <a:lnTo>
                    <a:pt x="303454" y="415139"/>
                  </a:lnTo>
                  <a:cubicBezTo>
                    <a:pt x="301560" y="422799"/>
                    <a:pt x="306235" y="430544"/>
                    <a:pt x="313895" y="432438"/>
                  </a:cubicBezTo>
                  <a:cubicBezTo>
                    <a:pt x="314998" y="432711"/>
                    <a:pt x="316129" y="432851"/>
                    <a:pt x="317265" y="432856"/>
                  </a:cubicBezTo>
                  <a:lnTo>
                    <a:pt x="465665" y="4328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6" name="Полилиния 88">
              <a:extLst>
                <a:ext uri="{FF2B5EF4-FFF2-40B4-BE49-F238E27FC236}">
                  <a16:creationId xmlns:a16="http://schemas.microsoft.com/office/drawing/2014/main" id="{43908395-6AD6-46E6-BA23-75E41B56127D}"/>
                </a:ext>
              </a:extLst>
            </p:cNvPr>
            <p:cNvSpPr/>
            <p:nvPr/>
          </p:nvSpPr>
          <p:spPr>
            <a:xfrm>
              <a:off x="9501680" y="2862810"/>
              <a:ext cx="134464" cy="134464"/>
            </a:xfrm>
            <a:custGeom>
              <a:avLst/>
              <a:gdLst>
                <a:gd name="connsiteX0" fmla="*/ 24028 w 133350"/>
                <a:gd name="connsiteY0" fmla="*/ 3835 h 133350"/>
                <a:gd name="connsiteX1" fmla="*/ 3835 w 133350"/>
                <a:gd name="connsiteY1" fmla="*/ 4547 h 133350"/>
                <a:gd name="connsiteX2" fmla="*/ 3835 w 133350"/>
                <a:gd name="connsiteY2" fmla="*/ 24028 h 133350"/>
                <a:gd name="connsiteX3" fmla="*/ 118135 w 133350"/>
                <a:gd name="connsiteY3" fmla="*/ 138328 h 133350"/>
                <a:gd name="connsiteX4" fmla="*/ 138328 w 133350"/>
                <a:gd name="connsiteY4" fmla="*/ 137615 h 133350"/>
                <a:gd name="connsiteX5" fmla="*/ 138328 w 133350"/>
                <a:gd name="connsiteY5" fmla="*/ 118135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350" h="133350">
                  <a:moveTo>
                    <a:pt x="24028" y="3835"/>
                  </a:move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3908" y="143707"/>
                    <a:pt x="132948" y="143388"/>
                    <a:pt x="138328" y="137615"/>
                  </a:cubicBezTo>
                  <a:cubicBezTo>
                    <a:pt x="143441" y="132128"/>
                    <a:pt x="143441" y="123622"/>
                    <a:pt x="138328" y="1181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7" name="Полилиния 89">
              <a:extLst>
                <a:ext uri="{FF2B5EF4-FFF2-40B4-BE49-F238E27FC236}">
                  <a16:creationId xmlns:a16="http://schemas.microsoft.com/office/drawing/2014/main" id="{AE6C1558-1466-40D7-9322-2B0E9871C4B3}"/>
                </a:ext>
              </a:extLst>
            </p:cNvPr>
            <p:cNvSpPr/>
            <p:nvPr/>
          </p:nvSpPr>
          <p:spPr>
            <a:xfrm>
              <a:off x="8983032" y="2353766"/>
              <a:ext cx="134464" cy="134464"/>
            </a:xfrm>
            <a:custGeom>
              <a:avLst/>
              <a:gdLst>
                <a:gd name="connsiteX0" fmla="*/ 128231 w 133350"/>
                <a:gd name="connsiteY0" fmla="*/ 142519 h 133350"/>
                <a:gd name="connsiteX1" fmla="*/ 142506 w 133350"/>
                <a:gd name="connsiteY1" fmla="*/ 128219 h 133350"/>
                <a:gd name="connsiteX2" fmla="*/ 138328 w 133350"/>
                <a:gd name="connsiteY2" fmla="*/ 118135 h 133350"/>
                <a:gd name="connsiteX3" fmla="*/ 24028 w 133350"/>
                <a:gd name="connsiteY3" fmla="*/ 3835 h 133350"/>
                <a:gd name="connsiteX4" fmla="*/ 3835 w 133350"/>
                <a:gd name="connsiteY4" fmla="*/ 4547 h 133350"/>
                <a:gd name="connsiteX5" fmla="*/ 3835 w 133350"/>
                <a:gd name="connsiteY5" fmla="*/ 24028 h 133350"/>
                <a:gd name="connsiteX6" fmla="*/ 118135 w 133350"/>
                <a:gd name="connsiteY6" fmla="*/ 138328 h 133350"/>
                <a:gd name="connsiteX7" fmla="*/ 128231 w 133350"/>
                <a:gd name="connsiteY7" fmla="*/ 142519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" h="133350">
                  <a:moveTo>
                    <a:pt x="128231" y="142519"/>
                  </a:moveTo>
                  <a:cubicBezTo>
                    <a:pt x="136122" y="142512"/>
                    <a:pt x="142513" y="136109"/>
                    <a:pt x="142506" y="128219"/>
                  </a:cubicBezTo>
                  <a:cubicBezTo>
                    <a:pt x="142503" y="124437"/>
                    <a:pt x="141000" y="120811"/>
                    <a:pt x="138328" y="118135"/>
                  </a:cubicBezTo>
                  <a:lnTo>
                    <a:pt x="24028" y="3835"/>
                  </a:lnTo>
                  <a:cubicBezTo>
                    <a:pt x="18255" y="-1545"/>
                    <a:pt x="9214" y="-1226"/>
                    <a:pt x="3835" y="4547"/>
                  </a:cubicBezTo>
                  <a:cubicBezTo>
                    <a:pt x="-1278" y="10034"/>
                    <a:pt x="-1278" y="18541"/>
                    <a:pt x="3835" y="24028"/>
                  </a:cubicBezTo>
                  <a:lnTo>
                    <a:pt x="118135" y="138328"/>
                  </a:lnTo>
                  <a:cubicBezTo>
                    <a:pt x="120811" y="141008"/>
                    <a:pt x="124443" y="142515"/>
                    <a:pt x="128231" y="142519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8" name="Полилиния 90">
              <a:extLst>
                <a:ext uri="{FF2B5EF4-FFF2-40B4-BE49-F238E27FC236}">
                  <a16:creationId xmlns:a16="http://schemas.microsoft.com/office/drawing/2014/main" id="{00D2106E-26CF-48F3-ADD7-FC6AFE79FC67}"/>
                </a:ext>
              </a:extLst>
            </p:cNvPr>
            <p:cNvSpPr/>
            <p:nvPr/>
          </p:nvSpPr>
          <p:spPr>
            <a:xfrm>
              <a:off x="9496532" y="2348963"/>
              <a:ext cx="134464" cy="134464"/>
            </a:xfrm>
            <a:custGeom>
              <a:avLst/>
              <a:gdLst>
                <a:gd name="connsiteX0" fmla="*/ 4178 w 133350"/>
                <a:gd name="connsiteY0" fmla="*/ 138328 h 133350"/>
                <a:gd name="connsiteX1" fmla="*/ 24371 w 133350"/>
                <a:gd name="connsiteY1" fmla="*/ 138328 h 133350"/>
                <a:gd name="connsiteX2" fmla="*/ 138671 w 133350"/>
                <a:gd name="connsiteY2" fmla="*/ 24028 h 133350"/>
                <a:gd name="connsiteX3" fmla="*/ 137959 w 133350"/>
                <a:gd name="connsiteY3" fmla="*/ 3835 h 133350"/>
                <a:gd name="connsiteX4" fmla="*/ 118478 w 133350"/>
                <a:gd name="connsiteY4" fmla="*/ 3835 h 133350"/>
                <a:gd name="connsiteX5" fmla="*/ 4178 w 133350"/>
                <a:gd name="connsiteY5" fmla="*/ 118135 h 133350"/>
                <a:gd name="connsiteX6" fmla="*/ 4178 w 133350"/>
                <a:gd name="connsiteY6" fmla="*/ 138328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3350" h="133350">
                  <a:moveTo>
                    <a:pt x="4178" y="138328"/>
                  </a:moveTo>
                  <a:cubicBezTo>
                    <a:pt x="9757" y="143899"/>
                    <a:pt x="18793" y="143899"/>
                    <a:pt x="24371" y="138328"/>
                  </a:cubicBezTo>
                  <a:lnTo>
                    <a:pt x="138671" y="24028"/>
                  </a:lnTo>
                  <a:cubicBezTo>
                    <a:pt x="144051" y="18255"/>
                    <a:pt x="143732" y="9214"/>
                    <a:pt x="137959" y="3835"/>
                  </a:cubicBezTo>
                  <a:cubicBezTo>
                    <a:pt x="132472" y="-1278"/>
                    <a:pt x="123965" y="-1278"/>
                    <a:pt x="118478" y="3835"/>
                  </a:cubicBezTo>
                  <a:lnTo>
                    <a:pt x="4178" y="118135"/>
                  </a:lnTo>
                  <a:cubicBezTo>
                    <a:pt x="-1393" y="123713"/>
                    <a:pt x="-1393" y="132749"/>
                    <a:pt x="4178" y="13832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9" name="Полилиния 91">
              <a:extLst>
                <a:ext uri="{FF2B5EF4-FFF2-40B4-BE49-F238E27FC236}">
                  <a16:creationId xmlns:a16="http://schemas.microsoft.com/office/drawing/2014/main" id="{820F6413-3871-4018-9786-42CB4805E89D}"/>
                </a:ext>
              </a:extLst>
            </p:cNvPr>
            <p:cNvSpPr/>
            <p:nvPr/>
          </p:nvSpPr>
          <p:spPr>
            <a:xfrm>
              <a:off x="8987116" y="2867611"/>
              <a:ext cx="144069" cy="144069"/>
            </a:xfrm>
            <a:custGeom>
              <a:avLst/>
              <a:gdLst>
                <a:gd name="connsiteX0" fmla="*/ 118847 w 142875"/>
                <a:gd name="connsiteY0" fmla="*/ 3835 h 142875"/>
                <a:gd name="connsiteX1" fmla="*/ 4547 w 142875"/>
                <a:gd name="connsiteY1" fmla="*/ 118135 h 142875"/>
                <a:gd name="connsiteX2" fmla="*/ 3835 w 142875"/>
                <a:gd name="connsiteY2" fmla="*/ 138328 h 142875"/>
                <a:gd name="connsiteX3" fmla="*/ 24028 w 142875"/>
                <a:gd name="connsiteY3" fmla="*/ 139041 h 142875"/>
                <a:gd name="connsiteX4" fmla="*/ 24740 w 142875"/>
                <a:gd name="connsiteY4" fmla="*/ 138328 h 142875"/>
                <a:gd name="connsiteX5" fmla="*/ 139040 w 142875"/>
                <a:gd name="connsiteY5" fmla="*/ 24028 h 142875"/>
                <a:gd name="connsiteX6" fmla="*/ 138328 w 142875"/>
                <a:gd name="connsiteY6" fmla="*/ 3835 h 142875"/>
                <a:gd name="connsiteX7" fmla="*/ 118847 w 142875"/>
                <a:gd name="connsiteY7" fmla="*/ 383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875" h="142875">
                  <a:moveTo>
                    <a:pt x="118847" y="3835"/>
                  </a:moveTo>
                  <a:lnTo>
                    <a:pt x="4547" y="118135"/>
                  </a:lnTo>
                  <a:cubicBezTo>
                    <a:pt x="-1226" y="123514"/>
                    <a:pt x="-1545" y="132555"/>
                    <a:pt x="3835" y="138328"/>
                  </a:cubicBezTo>
                  <a:cubicBezTo>
                    <a:pt x="9214" y="144101"/>
                    <a:pt x="18255" y="144420"/>
                    <a:pt x="24028" y="139041"/>
                  </a:cubicBezTo>
                  <a:cubicBezTo>
                    <a:pt x="24274" y="138811"/>
                    <a:pt x="24511" y="138574"/>
                    <a:pt x="24740" y="138328"/>
                  </a:cubicBezTo>
                  <a:lnTo>
                    <a:pt x="139040" y="24028"/>
                  </a:lnTo>
                  <a:cubicBezTo>
                    <a:pt x="144420" y="18255"/>
                    <a:pt x="144101" y="9214"/>
                    <a:pt x="138328" y="3835"/>
                  </a:cubicBezTo>
                  <a:cubicBezTo>
                    <a:pt x="132841" y="-1278"/>
                    <a:pt x="124334" y="-1278"/>
                    <a:pt x="118847" y="38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0" name="Полилиния 92">
              <a:extLst>
                <a:ext uri="{FF2B5EF4-FFF2-40B4-BE49-F238E27FC236}">
                  <a16:creationId xmlns:a16="http://schemas.microsoft.com/office/drawing/2014/main" id="{17F57BD1-FAE0-4A3D-94C3-186DF7C38419}"/>
                </a:ext>
              </a:extLst>
            </p:cNvPr>
            <p:cNvSpPr/>
            <p:nvPr/>
          </p:nvSpPr>
          <p:spPr>
            <a:xfrm>
              <a:off x="8997079" y="2780811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1" name="Полилиния 93">
              <a:extLst>
                <a:ext uri="{FF2B5EF4-FFF2-40B4-BE49-F238E27FC236}">
                  <a16:creationId xmlns:a16="http://schemas.microsoft.com/office/drawing/2014/main" id="{CA9E762E-60A1-421D-9A23-AFDF4F119F41}"/>
                </a:ext>
              </a:extLst>
            </p:cNvPr>
            <p:cNvSpPr/>
            <p:nvPr/>
          </p:nvSpPr>
          <p:spPr>
            <a:xfrm>
              <a:off x="8910638" y="271357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2" name="Полилиния 94">
              <a:extLst>
                <a:ext uri="{FF2B5EF4-FFF2-40B4-BE49-F238E27FC236}">
                  <a16:creationId xmlns:a16="http://schemas.microsoft.com/office/drawing/2014/main" id="{E3C7631A-465B-410B-BA98-2679C91FB62F}"/>
                </a:ext>
              </a:extLst>
            </p:cNvPr>
            <p:cNvSpPr/>
            <p:nvPr/>
          </p:nvSpPr>
          <p:spPr>
            <a:xfrm>
              <a:off x="9679006" y="2588719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3" name="Полилиния 95">
              <a:extLst>
                <a:ext uri="{FF2B5EF4-FFF2-40B4-BE49-F238E27FC236}">
                  <a16:creationId xmlns:a16="http://schemas.microsoft.com/office/drawing/2014/main" id="{9FE9A9FA-0F14-4F39-88F3-041BE8809743}"/>
                </a:ext>
              </a:extLst>
            </p:cNvPr>
            <p:cNvSpPr/>
            <p:nvPr/>
          </p:nvSpPr>
          <p:spPr>
            <a:xfrm>
              <a:off x="9121939" y="2348604"/>
              <a:ext cx="48023" cy="48023"/>
            </a:xfrm>
            <a:custGeom>
              <a:avLst/>
              <a:gdLst>
                <a:gd name="connsiteX0" fmla="*/ 47625 w 47625"/>
                <a:gd name="connsiteY0" fmla="*/ 23813 h 47625"/>
                <a:gd name="connsiteX1" fmla="*/ 23813 w 47625"/>
                <a:gd name="connsiteY1" fmla="*/ 47625 h 47625"/>
                <a:gd name="connsiteX2" fmla="*/ 0 w 47625"/>
                <a:gd name="connsiteY2" fmla="*/ 23813 h 47625"/>
                <a:gd name="connsiteX3" fmla="*/ 23813 w 47625"/>
                <a:gd name="connsiteY3" fmla="*/ 0 h 47625"/>
                <a:gd name="connsiteX4" fmla="*/ 47625 w 47625"/>
                <a:gd name="connsiteY4" fmla="*/ 2381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625" h="47625">
                  <a:moveTo>
                    <a:pt x="47625" y="23813"/>
                  </a:moveTo>
                  <a:cubicBezTo>
                    <a:pt x="47625" y="36964"/>
                    <a:pt x="36964" y="47625"/>
                    <a:pt x="23813" y="47625"/>
                  </a:cubicBezTo>
                  <a:cubicBezTo>
                    <a:pt x="10661" y="47625"/>
                    <a:pt x="0" y="36964"/>
                    <a:pt x="0" y="23813"/>
                  </a:cubicBezTo>
                  <a:cubicBezTo>
                    <a:pt x="0" y="10661"/>
                    <a:pt x="10661" y="0"/>
                    <a:pt x="23813" y="0"/>
                  </a:cubicBezTo>
                  <a:cubicBezTo>
                    <a:pt x="36964" y="0"/>
                    <a:pt x="47625" y="10661"/>
                    <a:pt x="47625" y="238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948016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12336</TotalTime>
  <Words>1324</Words>
  <Application>Microsoft Office PowerPoint</Application>
  <PresentationFormat>Широкоэкранный</PresentationFormat>
  <Paragraphs>173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Bahnschrift Condensed</vt:lpstr>
      <vt:lpstr>Bahnschrift Light Condensed</vt:lpstr>
      <vt:lpstr>Calibri</vt:lpstr>
      <vt:lpstr>Calibri Light</vt:lpstr>
      <vt:lpstr>Gotham Pro Bold</vt:lpstr>
      <vt:lpstr>Gotham Pro Light</vt:lpstr>
      <vt:lpstr>Open Sans Light</vt:lpstr>
      <vt:lpstr>Times New Roman</vt:lpstr>
      <vt:lpstr>Office Theme</vt:lpstr>
      <vt:lpstr>Предоставление финансовой поддержки  субъектам МСП в 2025 году  муниципальная программа  «Развитие малого и среднего предпринимательства в городе Сургуте»</vt:lpstr>
      <vt:lpstr>Презентация PowerPoint</vt:lpstr>
      <vt:lpstr>Категории и критерии участников отбора</vt:lpstr>
      <vt:lpstr>Требования к участникам отбора</vt:lpstr>
      <vt:lpstr>Компенсируемые затраты 12 месяцев, предшествующих дате подачи заявки (по дате оплаты)</vt:lpstr>
      <vt:lpstr>Компенсируемые затраты</vt:lpstr>
      <vt:lpstr>Формирование и подача заявок</vt:lpstr>
      <vt:lpstr>Рассмотрение заявок</vt:lpstr>
      <vt:lpstr>Важно учесть при заполнении заявки</vt:lpstr>
      <vt:lpstr>Основания для возврата заявок на доработку</vt:lpstr>
      <vt:lpstr>Основания для отклонения заявок</vt:lpstr>
      <vt:lpstr>Отчетность и результаты предоставления поддержки</vt:lpstr>
      <vt:lpstr>Отчетность и результаты предоставления поддержки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Бедарева Елена Юрьевна</cp:lastModifiedBy>
  <cp:revision>747</cp:revision>
  <cp:lastPrinted>2023-02-09T06:22:34Z</cp:lastPrinted>
  <dcterms:created xsi:type="dcterms:W3CDTF">2014-11-21T11:00:06Z</dcterms:created>
  <dcterms:modified xsi:type="dcterms:W3CDTF">2025-04-01T09:08:34Z</dcterms:modified>
</cp:coreProperties>
</file>