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68" r:id="rId1"/>
  </p:sldMasterIdLst>
  <p:notesMasterIdLst>
    <p:notesMasterId r:id="rId18"/>
  </p:notesMasterIdLst>
  <p:handoutMasterIdLst>
    <p:handoutMasterId r:id="rId19"/>
  </p:handoutMasterIdLst>
  <p:sldIdLst>
    <p:sldId id="433" r:id="rId2"/>
    <p:sldId id="439" r:id="rId3"/>
    <p:sldId id="440" r:id="rId4"/>
    <p:sldId id="441" r:id="rId5"/>
    <p:sldId id="417" r:id="rId6"/>
    <p:sldId id="423" r:id="rId7"/>
    <p:sldId id="438" r:id="rId8"/>
    <p:sldId id="428" r:id="rId9"/>
    <p:sldId id="426" r:id="rId10"/>
    <p:sldId id="424" r:id="rId11"/>
    <p:sldId id="425" r:id="rId12"/>
    <p:sldId id="429" r:id="rId13"/>
    <p:sldId id="436" r:id="rId14"/>
    <p:sldId id="437" r:id="rId15"/>
    <p:sldId id="434" r:id="rId16"/>
    <p:sldId id="442" r:id="rId17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C64A9"/>
    <a:srgbClr val="8590BE"/>
    <a:srgbClr val="99A1C8"/>
    <a:srgbClr val="990000"/>
    <a:srgbClr val="F8F8F8"/>
    <a:srgbClr val="D9E7F0"/>
    <a:srgbClr val="5090C9"/>
    <a:srgbClr val="E9ECF3"/>
    <a:srgbClr val="5A67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 autoAdjust="0"/>
  </p:normalViewPr>
  <p:slideViewPr>
    <p:cSldViewPr snapToGrid="0">
      <p:cViewPr varScale="1">
        <p:scale>
          <a:sx n="101" d="100"/>
          <a:sy n="101" d="100"/>
        </p:scale>
        <p:origin x="150" y="186"/>
      </p:cViewPr>
      <p:guideLst>
        <p:guide orient="horz" pos="2160"/>
        <p:guide pos="37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8E57CD-418D-49C3-B9E5-2DF2675FBC14}" type="datetimeFigureOut">
              <a:rPr lang="ru-RU" smtClean="0"/>
              <a:pPr/>
              <a:t>01.04.2025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C502C0-249C-49F1-8903-A131D3E3F28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16935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8E2736-0F9C-4452-AC3B-DF5D036A4474}" type="datetimeFigureOut">
              <a:rPr lang="ru-RU" smtClean="0"/>
              <a:pPr/>
              <a:t>01.04.2025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B09128-CC9F-46C5-9641-793C7CBC85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9628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6F592-5947-4401-A8DD-36543C00AD0A}" type="datetime1">
              <a:rPr lang="ru-RU" smtClean="0"/>
              <a:t>01.04.2025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6325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B2333-F48E-4D36-870F-38FBE42D2404}" type="datetime1">
              <a:rPr lang="ru-RU" smtClean="0"/>
              <a:t>01.04.2025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0535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FB906-6D5E-46FD-AEB9-BCB852A16BA7}" type="datetime1">
              <a:rPr lang="ru-RU" smtClean="0"/>
              <a:t>01.04.2025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3960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Титул светлы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360F7E1-4C48-475C-8FD7-8907801E4294}"/>
              </a:ext>
            </a:extLst>
          </p:cNvPr>
          <p:cNvGrpSpPr/>
          <p:nvPr userDrawn="1"/>
        </p:nvGrpSpPr>
        <p:grpSpPr>
          <a:xfrm>
            <a:off x="6493680" y="-170530"/>
            <a:ext cx="5884891" cy="5314018"/>
            <a:chOff x="6493680" y="-170530"/>
            <a:chExt cx="5884891" cy="5314018"/>
          </a:xfrm>
        </p:grpSpPr>
        <p:sp>
          <p:nvSpPr>
            <p:cNvPr id="15" name="Полилиния 10">
              <a:extLst>
                <a:ext uri="{FF2B5EF4-FFF2-40B4-BE49-F238E27FC236}">
                  <a16:creationId xmlns:a16="http://schemas.microsoft.com/office/drawing/2014/main" id="{B4C21A7E-52C7-4F65-BFEA-8AF07F44F7B9}"/>
                </a:ext>
              </a:extLst>
            </p:cNvPr>
            <p:cNvSpPr/>
            <p:nvPr/>
          </p:nvSpPr>
          <p:spPr>
            <a:xfrm>
              <a:off x="6493680" y="2425785"/>
              <a:ext cx="272205" cy="272123"/>
            </a:xfrm>
            <a:custGeom>
              <a:avLst/>
              <a:gdLst>
                <a:gd name="connsiteX0" fmla="*/ 186992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8 h 237805"/>
                <a:gd name="connsiteX3" fmla="*/ 170250 w 237877"/>
                <a:gd name="connsiteY3" fmla="*/ 51153 h 237805"/>
                <a:gd name="connsiteX4" fmla="*/ 186992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2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69"/>
                    <a:pt x="51173" y="67888"/>
                  </a:cubicBezTo>
                  <a:cubicBezTo>
                    <a:pt x="79432" y="30400"/>
                    <a:pt x="132754" y="22907"/>
                    <a:pt x="170250" y="51153"/>
                  </a:cubicBezTo>
                  <a:cubicBezTo>
                    <a:pt x="207762" y="79413"/>
                    <a:pt x="215254" y="132709"/>
                    <a:pt x="186992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6" name="Полилиния 11">
              <a:extLst>
                <a:ext uri="{FF2B5EF4-FFF2-40B4-BE49-F238E27FC236}">
                  <a16:creationId xmlns:a16="http://schemas.microsoft.com/office/drawing/2014/main" id="{5A7878D2-DF01-4098-B913-3F0668216BFF}"/>
                </a:ext>
              </a:extLst>
            </p:cNvPr>
            <p:cNvSpPr/>
            <p:nvPr/>
          </p:nvSpPr>
          <p:spPr>
            <a:xfrm>
              <a:off x="6818316" y="2670343"/>
              <a:ext cx="272205" cy="272123"/>
            </a:xfrm>
            <a:custGeom>
              <a:avLst/>
              <a:gdLst>
                <a:gd name="connsiteX0" fmla="*/ 186992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8 h 237805"/>
                <a:gd name="connsiteX3" fmla="*/ 170250 w 237877"/>
                <a:gd name="connsiteY3" fmla="*/ 51153 h 237805"/>
                <a:gd name="connsiteX4" fmla="*/ 186992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2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69"/>
                    <a:pt x="51173" y="67888"/>
                  </a:cubicBezTo>
                  <a:cubicBezTo>
                    <a:pt x="79432" y="30400"/>
                    <a:pt x="132754" y="22907"/>
                    <a:pt x="170250" y="51153"/>
                  </a:cubicBezTo>
                  <a:cubicBezTo>
                    <a:pt x="207762" y="79413"/>
                    <a:pt x="215254" y="132709"/>
                    <a:pt x="186992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7" name="Полилиния 12">
              <a:extLst>
                <a:ext uri="{FF2B5EF4-FFF2-40B4-BE49-F238E27FC236}">
                  <a16:creationId xmlns:a16="http://schemas.microsoft.com/office/drawing/2014/main" id="{7176BE4A-AD11-498E-B93B-FBCB7AB4352E}"/>
                </a:ext>
              </a:extLst>
            </p:cNvPr>
            <p:cNvSpPr/>
            <p:nvPr/>
          </p:nvSpPr>
          <p:spPr>
            <a:xfrm>
              <a:off x="7142954" y="2914901"/>
              <a:ext cx="272205" cy="272123"/>
            </a:xfrm>
            <a:custGeom>
              <a:avLst/>
              <a:gdLst>
                <a:gd name="connsiteX0" fmla="*/ 186992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8 h 237805"/>
                <a:gd name="connsiteX3" fmla="*/ 170250 w 237877"/>
                <a:gd name="connsiteY3" fmla="*/ 51153 h 237805"/>
                <a:gd name="connsiteX4" fmla="*/ 186992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2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69"/>
                    <a:pt x="51173" y="67888"/>
                  </a:cubicBezTo>
                  <a:cubicBezTo>
                    <a:pt x="79432" y="30400"/>
                    <a:pt x="132754" y="22907"/>
                    <a:pt x="170250" y="51153"/>
                  </a:cubicBezTo>
                  <a:cubicBezTo>
                    <a:pt x="207762" y="79413"/>
                    <a:pt x="215254" y="132709"/>
                    <a:pt x="186992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8" name="Полилиния 13">
              <a:extLst>
                <a:ext uri="{FF2B5EF4-FFF2-40B4-BE49-F238E27FC236}">
                  <a16:creationId xmlns:a16="http://schemas.microsoft.com/office/drawing/2014/main" id="{BC544501-18A3-40F1-8FEB-3EC04DBEDEC0}"/>
                </a:ext>
              </a:extLst>
            </p:cNvPr>
            <p:cNvSpPr/>
            <p:nvPr/>
          </p:nvSpPr>
          <p:spPr>
            <a:xfrm>
              <a:off x="7467592" y="3159458"/>
              <a:ext cx="272205" cy="272123"/>
            </a:xfrm>
            <a:custGeom>
              <a:avLst/>
              <a:gdLst>
                <a:gd name="connsiteX0" fmla="*/ 186992 w 237877"/>
                <a:gd name="connsiteY0" fmla="*/ 170204 h 237805"/>
                <a:gd name="connsiteX1" fmla="*/ 67903 w 237877"/>
                <a:gd name="connsiteY1" fmla="*/ 186930 h 237805"/>
                <a:gd name="connsiteX2" fmla="*/ 51173 w 237877"/>
                <a:gd name="connsiteY2" fmla="*/ 67888 h 237805"/>
                <a:gd name="connsiteX3" fmla="*/ 170250 w 237877"/>
                <a:gd name="connsiteY3" fmla="*/ 51153 h 237805"/>
                <a:gd name="connsiteX4" fmla="*/ 186992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2" y="170204"/>
                  </a:moveTo>
                  <a:cubicBezTo>
                    <a:pt x="158735" y="207691"/>
                    <a:pt x="105412" y="215187"/>
                    <a:pt x="67903" y="186930"/>
                  </a:cubicBezTo>
                  <a:cubicBezTo>
                    <a:pt x="30412" y="158687"/>
                    <a:pt x="22921" y="105369"/>
                    <a:pt x="51173" y="67888"/>
                  </a:cubicBezTo>
                  <a:cubicBezTo>
                    <a:pt x="79432" y="30400"/>
                    <a:pt x="132754" y="22907"/>
                    <a:pt x="170250" y="51153"/>
                  </a:cubicBezTo>
                  <a:cubicBezTo>
                    <a:pt x="207762" y="79413"/>
                    <a:pt x="215254" y="132709"/>
                    <a:pt x="186992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9" name="Полилиния 14">
              <a:extLst>
                <a:ext uri="{FF2B5EF4-FFF2-40B4-BE49-F238E27FC236}">
                  <a16:creationId xmlns:a16="http://schemas.microsoft.com/office/drawing/2014/main" id="{131F6C61-7D47-45A4-A80C-0DB0757AE8B9}"/>
                </a:ext>
              </a:extLst>
            </p:cNvPr>
            <p:cNvSpPr/>
            <p:nvPr/>
          </p:nvSpPr>
          <p:spPr>
            <a:xfrm>
              <a:off x="7798377" y="3410163"/>
              <a:ext cx="254644" cy="254567"/>
            </a:xfrm>
            <a:custGeom>
              <a:avLst/>
              <a:gdLst>
                <a:gd name="connsiteX0" fmla="*/ 178554 w 222530"/>
                <a:gd name="connsiteY0" fmla="*/ 162524 h 222463"/>
                <a:gd name="connsiteX1" fmla="*/ 64839 w 222530"/>
                <a:gd name="connsiteY1" fmla="*/ 178496 h 222463"/>
                <a:gd name="connsiteX2" fmla="*/ 48864 w 222530"/>
                <a:gd name="connsiteY2" fmla="*/ 64825 h 222463"/>
                <a:gd name="connsiteX3" fmla="*/ 162567 w 222530"/>
                <a:gd name="connsiteY3" fmla="*/ 48845 h 222463"/>
                <a:gd name="connsiteX4" fmla="*/ 178554 w 222530"/>
                <a:gd name="connsiteY4" fmla="*/ 162524 h 222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530" h="222463">
                  <a:moveTo>
                    <a:pt x="178554" y="162524"/>
                  </a:moveTo>
                  <a:cubicBezTo>
                    <a:pt x="151579" y="198311"/>
                    <a:pt x="100664" y="205483"/>
                    <a:pt x="64839" y="178496"/>
                  </a:cubicBezTo>
                  <a:cubicBezTo>
                    <a:pt x="29038" y="151526"/>
                    <a:pt x="21889" y="100612"/>
                    <a:pt x="48864" y="64825"/>
                  </a:cubicBezTo>
                  <a:cubicBezTo>
                    <a:pt x="75849" y="29027"/>
                    <a:pt x="126766" y="21875"/>
                    <a:pt x="162567" y="48845"/>
                  </a:cubicBezTo>
                  <a:cubicBezTo>
                    <a:pt x="198392" y="75833"/>
                    <a:pt x="205539" y="126725"/>
                    <a:pt x="178554" y="162524"/>
                  </a:cubicBezTo>
                  <a:close/>
                </a:path>
              </a:pathLst>
            </a:custGeom>
            <a:solidFill>
              <a:srgbClr val="1568E8"/>
            </a:solidFill>
            <a:ln w="76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0" name="Полилиния 15">
              <a:extLst>
                <a:ext uri="{FF2B5EF4-FFF2-40B4-BE49-F238E27FC236}">
                  <a16:creationId xmlns:a16="http://schemas.microsoft.com/office/drawing/2014/main" id="{CB5F24FC-6E13-4750-8790-083336E4B406}"/>
                </a:ext>
              </a:extLst>
            </p:cNvPr>
            <p:cNvSpPr/>
            <p:nvPr/>
          </p:nvSpPr>
          <p:spPr>
            <a:xfrm>
              <a:off x="8116866" y="3648575"/>
              <a:ext cx="272205" cy="272123"/>
            </a:xfrm>
            <a:custGeom>
              <a:avLst/>
              <a:gdLst>
                <a:gd name="connsiteX0" fmla="*/ 186992 w 237877"/>
                <a:gd name="connsiteY0" fmla="*/ 170204 h 237805"/>
                <a:gd name="connsiteX1" fmla="*/ 67903 w 237877"/>
                <a:gd name="connsiteY1" fmla="*/ 186930 h 237805"/>
                <a:gd name="connsiteX2" fmla="*/ 51173 w 237877"/>
                <a:gd name="connsiteY2" fmla="*/ 67888 h 237805"/>
                <a:gd name="connsiteX3" fmla="*/ 170250 w 237877"/>
                <a:gd name="connsiteY3" fmla="*/ 51153 h 237805"/>
                <a:gd name="connsiteX4" fmla="*/ 186992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2" y="170204"/>
                  </a:moveTo>
                  <a:cubicBezTo>
                    <a:pt x="158735" y="207691"/>
                    <a:pt x="105412" y="215187"/>
                    <a:pt x="67903" y="186930"/>
                  </a:cubicBezTo>
                  <a:cubicBezTo>
                    <a:pt x="30412" y="158687"/>
                    <a:pt x="22921" y="105369"/>
                    <a:pt x="51173" y="67888"/>
                  </a:cubicBezTo>
                  <a:cubicBezTo>
                    <a:pt x="79432" y="30400"/>
                    <a:pt x="132754" y="22907"/>
                    <a:pt x="170250" y="51153"/>
                  </a:cubicBezTo>
                  <a:cubicBezTo>
                    <a:pt x="207762" y="79413"/>
                    <a:pt x="215254" y="132709"/>
                    <a:pt x="186992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1" name="Полилиния 16">
              <a:extLst>
                <a:ext uri="{FF2B5EF4-FFF2-40B4-BE49-F238E27FC236}">
                  <a16:creationId xmlns:a16="http://schemas.microsoft.com/office/drawing/2014/main" id="{EB47CFF2-3A11-42AB-9B82-F57329B82D0B}"/>
                </a:ext>
              </a:extLst>
            </p:cNvPr>
            <p:cNvSpPr/>
            <p:nvPr/>
          </p:nvSpPr>
          <p:spPr>
            <a:xfrm>
              <a:off x="8441503" y="3893133"/>
              <a:ext cx="272205" cy="272123"/>
            </a:xfrm>
            <a:custGeom>
              <a:avLst/>
              <a:gdLst>
                <a:gd name="connsiteX0" fmla="*/ 186992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8 h 237805"/>
                <a:gd name="connsiteX3" fmla="*/ 170250 w 237877"/>
                <a:gd name="connsiteY3" fmla="*/ 51153 h 237805"/>
                <a:gd name="connsiteX4" fmla="*/ 186992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2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69"/>
                    <a:pt x="51173" y="67888"/>
                  </a:cubicBezTo>
                  <a:cubicBezTo>
                    <a:pt x="79432" y="30400"/>
                    <a:pt x="132754" y="22907"/>
                    <a:pt x="170250" y="51153"/>
                  </a:cubicBezTo>
                  <a:cubicBezTo>
                    <a:pt x="207762" y="79413"/>
                    <a:pt x="215254" y="132709"/>
                    <a:pt x="186992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2" name="Полилиния 17">
              <a:extLst>
                <a:ext uri="{FF2B5EF4-FFF2-40B4-BE49-F238E27FC236}">
                  <a16:creationId xmlns:a16="http://schemas.microsoft.com/office/drawing/2014/main" id="{C6A98CB0-78F1-4F32-B158-E3B0D75948D4}"/>
                </a:ext>
              </a:extLst>
            </p:cNvPr>
            <p:cNvSpPr/>
            <p:nvPr/>
          </p:nvSpPr>
          <p:spPr>
            <a:xfrm>
              <a:off x="8766141" y="4137690"/>
              <a:ext cx="272205" cy="272123"/>
            </a:xfrm>
            <a:custGeom>
              <a:avLst/>
              <a:gdLst>
                <a:gd name="connsiteX0" fmla="*/ 186992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8 h 237805"/>
                <a:gd name="connsiteX3" fmla="*/ 170250 w 237877"/>
                <a:gd name="connsiteY3" fmla="*/ 51153 h 237805"/>
                <a:gd name="connsiteX4" fmla="*/ 186992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2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69"/>
                    <a:pt x="51173" y="67888"/>
                  </a:cubicBezTo>
                  <a:cubicBezTo>
                    <a:pt x="79432" y="30400"/>
                    <a:pt x="132754" y="22907"/>
                    <a:pt x="170250" y="51153"/>
                  </a:cubicBezTo>
                  <a:cubicBezTo>
                    <a:pt x="207762" y="79413"/>
                    <a:pt x="215254" y="132709"/>
                    <a:pt x="186992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3" name="Полилиния 18">
              <a:extLst>
                <a:ext uri="{FF2B5EF4-FFF2-40B4-BE49-F238E27FC236}">
                  <a16:creationId xmlns:a16="http://schemas.microsoft.com/office/drawing/2014/main" id="{C96BFAFB-22E2-4E11-9B48-53850292C7F7}"/>
                </a:ext>
              </a:extLst>
            </p:cNvPr>
            <p:cNvSpPr/>
            <p:nvPr/>
          </p:nvSpPr>
          <p:spPr>
            <a:xfrm>
              <a:off x="9090779" y="4382248"/>
              <a:ext cx="272205" cy="272123"/>
            </a:xfrm>
            <a:custGeom>
              <a:avLst/>
              <a:gdLst>
                <a:gd name="connsiteX0" fmla="*/ 186992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8 h 237805"/>
                <a:gd name="connsiteX3" fmla="*/ 170250 w 237877"/>
                <a:gd name="connsiteY3" fmla="*/ 51153 h 237805"/>
                <a:gd name="connsiteX4" fmla="*/ 186992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2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69"/>
                    <a:pt x="51173" y="67888"/>
                  </a:cubicBezTo>
                  <a:cubicBezTo>
                    <a:pt x="79432" y="30400"/>
                    <a:pt x="132754" y="22907"/>
                    <a:pt x="170250" y="51153"/>
                  </a:cubicBezTo>
                  <a:cubicBezTo>
                    <a:pt x="207762" y="79413"/>
                    <a:pt x="215254" y="132709"/>
                    <a:pt x="186992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4" name="Полилиния 19">
              <a:extLst>
                <a:ext uri="{FF2B5EF4-FFF2-40B4-BE49-F238E27FC236}">
                  <a16:creationId xmlns:a16="http://schemas.microsoft.com/office/drawing/2014/main" id="{C74A90DB-0557-4F05-8E7C-CC3066AAFDB6}"/>
                </a:ext>
              </a:extLst>
            </p:cNvPr>
            <p:cNvSpPr/>
            <p:nvPr/>
          </p:nvSpPr>
          <p:spPr>
            <a:xfrm>
              <a:off x="9415415" y="4626806"/>
              <a:ext cx="272205" cy="272123"/>
            </a:xfrm>
            <a:custGeom>
              <a:avLst/>
              <a:gdLst>
                <a:gd name="connsiteX0" fmla="*/ 186992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8 h 237805"/>
                <a:gd name="connsiteX3" fmla="*/ 170250 w 237877"/>
                <a:gd name="connsiteY3" fmla="*/ 51153 h 237805"/>
                <a:gd name="connsiteX4" fmla="*/ 186992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2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69"/>
                    <a:pt x="51173" y="67888"/>
                  </a:cubicBezTo>
                  <a:cubicBezTo>
                    <a:pt x="79432" y="30400"/>
                    <a:pt x="132754" y="22907"/>
                    <a:pt x="170250" y="51153"/>
                  </a:cubicBezTo>
                  <a:cubicBezTo>
                    <a:pt x="207762" y="79413"/>
                    <a:pt x="215254" y="132709"/>
                    <a:pt x="186992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5" name="Полилиния 20">
              <a:extLst>
                <a:ext uri="{FF2B5EF4-FFF2-40B4-BE49-F238E27FC236}">
                  <a16:creationId xmlns:a16="http://schemas.microsoft.com/office/drawing/2014/main" id="{54F9D64B-6898-4338-90A9-F6376585CCF0}"/>
                </a:ext>
              </a:extLst>
            </p:cNvPr>
            <p:cNvSpPr/>
            <p:nvPr/>
          </p:nvSpPr>
          <p:spPr>
            <a:xfrm>
              <a:off x="9740053" y="4871365"/>
              <a:ext cx="272205" cy="272123"/>
            </a:xfrm>
            <a:custGeom>
              <a:avLst/>
              <a:gdLst>
                <a:gd name="connsiteX0" fmla="*/ 186992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8 h 237805"/>
                <a:gd name="connsiteX3" fmla="*/ 170250 w 237877"/>
                <a:gd name="connsiteY3" fmla="*/ 51153 h 237805"/>
                <a:gd name="connsiteX4" fmla="*/ 186992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2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69"/>
                    <a:pt x="51173" y="67888"/>
                  </a:cubicBezTo>
                  <a:cubicBezTo>
                    <a:pt x="79432" y="30400"/>
                    <a:pt x="132754" y="22907"/>
                    <a:pt x="170250" y="51153"/>
                  </a:cubicBezTo>
                  <a:cubicBezTo>
                    <a:pt x="207762" y="79413"/>
                    <a:pt x="215254" y="132709"/>
                    <a:pt x="186992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6" name="Полилиния 21">
              <a:extLst>
                <a:ext uri="{FF2B5EF4-FFF2-40B4-BE49-F238E27FC236}">
                  <a16:creationId xmlns:a16="http://schemas.microsoft.com/office/drawing/2014/main" id="{69D6618F-ABA9-4656-85F7-D24352826613}"/>
                </a:ext>
              </a:extLst>
            </p:cNvPr>
            <p:cNvSpPr/>
            <p:nvPr/>
          </p:nvSpPr>
          <p:spPr>
            <a:xfrm>
              <a:off x="6738312" y="2101245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4" y="207692"/>
                    <a:pt x="105412" y="215187"/>
                    <a:pt x="67903" y="186931"/>
                  </a:cubicBezTo>
                  <a:cubicBezTo>
                    <a:pt x="30412" y="158687"/>
                    <a:pt x="22920" y="105370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7" name="Полилиния 22">
              <a:extLst>
                <a:ext uri="{FF2B5EF4-FFF2-40B4-BE49-F238E27FC236}">
                  <a16:creationId xmlns:a16="http://schemas.microsoft.com/office/drawing/2014/main" id="{66AA1FB2-705C-44E0-B8D6-C5ECE99DE423}"/>
                </a:ext>
              </a:extLst>
            </p:cNvPr>
            <p:cNvSpPr/>
            <p:nvPr/>
          </p:nvSpPr>
          <p:spPr>
            <a:xfrm>
              <a:off x="7062948" y="2345802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4" y="207692"/>
                    <a:pt x="105412" y="215187"/>
                    <a:pt x="67903" y="186931"/>
                  </a:cubicBezTo>
                  <a:cubicBezTo>
                    <a:pt x="30412" y="158687"/>
                    <a:pt x="22920" y="105370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8" name="Полилиния 23">
              <a:extLst>
                <a:ext uri="{FF2B5EF4-FFF2-40B4-BE49-F238E27FC236}">
                  <a16:creationId xmlns:a16="http://schemas.microsoft.com/office/drawing/2014/main" id="{ED9AC542-5908-4768-822D-9E8327676FF6}"/>
                </a:ext>
              </a:extLst>
            </p:cNvPr>
            <p:cNvSpPr/>
            <p:nvPr/>
          </p:nvSpPr>
          <p:spPr>
            <a:xfrm>
              <a:off x="7387586" y="2590361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4" y="207691"/>
                    <a:pt x="105412" y="215187"/>
                    <a:pt x="67903" y="186931"/>
                  </a:cubicBezTo>
                  <a:cubicBezTo>
                    <a:pt x="30412" y="158687"/>
                    <a:pt x="22920" y="105370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9" name="Полилиния 24">
              <a:extLst>
                <a:ext uri="{FF2B5EF4-FFF2-40B4-BE49-F238E27FC236}">
                  <a16:creationId xmlns:a16="http://schemas.microsoft.com/office/drawing/2014/main" id="{5341C435-C565-4131-A14A-AA656CA54377}"/>
                </a:ext>
              </a:extLst>
            </p:cNvPr>
            <p:cNvSpPr/>
            <p:nvPr/>
          </p:nvSpPr>
          <p:spPr>
            <a:xfrm>
              <a:off x="7712224" y="2834919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0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4" y="207692"/>
                    <a:pt x="105412" y="215187"/>
                    <a:pt x="67903" y="186930"/>
                  </a:cubicBezTo>
                  <a:cubicBezTo>
                    <a:pt x="30412" y="158687"/>
                    <a:pt x="22920" y="105370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0" name="Полилиния 25">
              <a:extLst>
                <a:ext uri="{FF2B5EF4-FFF2-40B4-BE49-F238E27FC236}">
                  <a16:creationId xmlns:a16="http://schemas.microsoft.com/office/drawing/2014/main" id="{5BB55851-EE02-415A-ABF0-F2628FCF792F}"/>
                </a:ext>
              </a:extLst>
            </p:cNvPr>
            <p:cNvSpPr/>
            <p:nvPr/>
          </p:nvSpPr>
          <p:spPr>
            <a:xfrm>
              <a:off x="8036861" y="3079477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0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4" y="207692"/>
                    <a:pt x="105412" y="215187"/>
                    <a:pt x="67903" y="186930"/>
                  </a:cubicBezTo>
                  <a:cubicBezTo>
                    <a:pt x="30412" y="158687"/>
                    <a:pt x="22920" y="105370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1" name="Полилиния 26">
              <a:extLst>
                <a:ext uri="{FF2B5EF4-FFF2-40B4-BE49-F238E27FC236}">
                  <a16:creationId xmlns:a16="http://schemas.microsoft.com/office/drawing/2014/main" id="{736C9EE4-45AD-4306-A97E-BB8BEFA9B19D}"/>
                </a:ext>
              </a:extLst>
            </p:cNvPr>
            <p:cNvSpPr/>
            <p:nvPr/>
          </p:nvSpPr>
          <p:spPr>
            <a:xfrm>
              <a:off x="8361499" y="3324034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0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4" y="207691"/>
                    <a:pt x="105412" y="215187"/>
                    <a:pt x="67903" y="186930"/>
                  </a:cubicBezTo>
                  <a:cubicBezTo>
                    <a:pt x="30412" y="158687"/>
                    <a:pt x="22920" y="105370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2" name="Полилиния 27">
              <a:extLst>
                <a:ext uri="{FF2B5EF4-FFF2-40B4-BE49-F238E27FC236}">
                  <a16:creationId xmlns:a16="http://schemas.microsoft.com/office/drawing/2014/main" id="{8DC84185-D295-44CB-A724-86486D1F704C}"/>
                </a:ext>
              </a:extLst>
            </p:cNvPr>
            <p:cNvSpPr/>
            <p:nvPr/>
          </p:nvSpPr>
          <p:spPr>
            <a:xfrm>
              <a:off x="8686135" y="3568592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4" y="207692"/>
                    <a:pt x="105412" y="215187"/>
                    <a:pt x="67903" y="186931"/>
                  </a:cubicBezTo>
                  <a:cubicBezTo>
                    <a:pt x="30412" y="158687"/>
                    <a:pt x="22920" y="105370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3" name="Полилиния 28">
              <a:extLst>
                <a:ext uri="{FF2B5EF4-FFF2-40B4-BE49-F238E27FC236}">
                  <a16:creationId xmlns:a16="http://schemas.microsoft.com/office/drawing/2014/main" id="{3FEB89A7-7F8D-4100-AD81-3C4EE827E67A}"/>
                </a:ext>
              </a:extLst>
            </p:cNvPr>
            <p:cNvSpPr/>
            <p:nvPr/>
          </p:nvSpPr>
          <p:spPr>
            <a:xfrm>
              <a:off x="9010773" y="3813151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4" y="207692"/>
                    <a:pt x="105412" y="215187"/>
                    <a:pt x="67903" y="186931"/>
                  </a:cubicBezTo>
                  <a:cubicBezTo>
                    <a:pt x="30412" y="158687"/>
                    <a:pt x="22920" y="105370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4" name="Полилиния 29">
              <a:extLst>
                <a:ext uri="{FF2B5EF4-FFF2-40B4-BE49-F238E27FC236}">
                  <a16:creationId xmlns:a16="http://schemas.microsoft.com/office/drawing/2014/main" id="{F467C1CD-360F-49F5-8F70-B4944909D809}"/>
                </a:ext>
              </a:extLst>
            </p:cNvPr>
            <p:cNvSpPr/>
            <p:nvPr/>
          </p:nvSpPr>
          <p:spPr>
            <a:xfrm>
              <a:off x="9335411" y="4057709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4" y="207692"/>
                    <a:pt x="105412" y="215187"/>
                    <a:pt x="67903" y="186931"/>
                  </a:cubicBezTo>
                  <a:cubicBezTo>
                    <a:pt x="30412" y="158687"/>
                    <a:pt x="22920" y="105370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5" name="Полилиния 30">
              <a:extLst>
                <a:ext uri="{FF2B5EF4-FFF2-40B4-BE49-F238E27FC236}">
                  <a16:creationId xmlns:a16="http://schemas.microsoft.com/office/drawing/2014/main" id="{09FC6F47-362D-412E-ADA4-D38AF43BB619}"/>
                </a:ext>
              </a:extLst>
            </p:cNvPr>
            <p:cNvSpPr/>
            <p:nvPr/>
          </p:nvSpPr>
          <p:spPr>
            <a:xfrm>
              <a:off x="9660048" y="4302266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4" y="207692"/>
                    <a:pt x="105412" y="215187"/>
                    <a:pt x="67903" y="186931"/>
                  </a:cubicBezTo>
                  <a:cubicBezTo>
                    <a:pt x="30412" y="158687"/>
                    <a:pt x="22920" y="105370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6" name="Полилиния 31">
              <a:extLst>
                <a:ext uri="{FF2B5EF4-FFF2-40B4-BE49-F238E27FC236}">
                  <a16:creationId xmlns:a16="http://schemas.microsoft.com/office/drawing/2014/main" id="{59AA44BE-368B-4F0A-B697-27E0183563AD}"/>
                </a:ext>
              </a:extLst>
            </p:cNvPr>
            <p:cNvSpPr/>
            <p:nvPr/>
          </p:nvSpPr>
          <p:spPr>
            <a:xfrm>
              <a:off x="9984685" y="4546824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4" y="207692"/>
                    <a:pt x="105412" y="215187"/>
                    <a:pt x="67903" y="186931"/>
                  </a:cubicBezTo>
                  <a:cubicBezTo>
                    <a:pt x="30412" y="158687"/>
                    <a:pt x="22920" y="105370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7" name="Полилиния 32">
              <a:extLst>
                <a:ext uri="{FF2B5EF4-FFF2-40B4-BE49-F238E27FC236}">
                  <a16:creationId xmlns:a16="http://schemas.microsoft.com/office/drawing/2014/main" id="{EF71F73D-5DEF-4728-A093-8723DABEBEA6}"/>
                </a:ext>
              </a:extLst>
            </p:cNvPr>
            <p:cNvSpPr/>
            <p:nvPr/>
          </p:nvSpPr>
          <p:spPr>
            <a:xfrm>
              <a:off x="6989091" y="1782852"/>
              <a:ext cx="254644" cy="254567"/>
            </a:xfrm>
            <a:custGeom>
              <a:avLst/>
              <a:gdLst>
                <a:gd name="connsiteX0" fmla="*/ 178554 w 222530"/>
                <a:gd name="connsiteY0" fmla="*/ 162524 h 222463"/>
                <a:gd name="connsiteX1" fmla="*/ 64839 w 222530"/>
                <a:gd name="connsiteY1" fmla="*/ 178496 h 222463"/>
                <a:gd name="connsiteX2" fmla="*/ 48864 w 222530"/>
                <a:gd name="connsiteY2" fmla="*/ 64825 h 222463"/>
                <a:gd name="connsiteX3" fmla="*/ 162567 w 222530"/>
                <a:gd name="connsiteY3" fmla="*/ 48845 h 222463"/>
                <a:gd name="connsiteX4" fmla="*/ 178554 w 222530"/>
                <a:gd name="connsiteY4" fmla="*/ 162524 h 222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530" h="222463">
                  <a:moveTo>
                    <a:pt x="178554" y="162524"/>
                  </a:moveTo>
                  <a:cubicBezTo>
                    <a:pt x="151579" y="198311"/>
                    <a:pt x="100664" y="205483"/>
                    <a:pt x="64839" y="178496"/>
                  </a:cubicBezTo>
                  <a:cubicBezTo>
                    <a:pt x="29038" y="151526"/>
                    <a:pt x="21889" y="100612"/>
                    <a:pt x="48864" y="64825"/>
                  </a:cubicBezTo>
                  <a:cubicBezTo>
                    <a:pt x="75849" y="29027"/>
                    <a:pt x="126766" y="21875"/>
                    <a:pt x="162567" y="48845"/>
                  </a:cubicBezTo>
                  <a:cubicBezTo>
                    <a:pt x="198392" y="75833"/>
                    <a:pt x="205539" y="126725"/>
                    <a:pt x="178554" y="162524"/>
                  </a:cubicBezTo>
                  <a:close/>
                </a:path>
              </a:pathLst>
            </a:custGeom>
            <a:solidFill>
              <a:srgbClr val="11E9BA"/>
            </a:solidFill>
            <a:ln w="76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8" name="Полилиния 33">
              <a:extLst>
                <a:ext uri="{FF2B5EF4-FFF2-40B4-BE49-F238E27FC236}">
                  <a16:creationId xmlns:a16="http://schemas.microsoft.com/office/drawing/2014/main" id="{07B7E907-F2BB-46F6-A75D-F2251D59B9DE}"/>
                </a:ext>
              </a:extLst>
            </p:cNvPr>
            <p:cNvSpPr/>
            <p:nvPr/>
          </p:nvSpPr>
          <p:spPr>
            <a:xfrm>
              <a:off x="7307581" y="2021264"/>
              <a:ext cx="272205" cy="272123"/>
            </a:xfrm>
            <a:custGeom>
              <a:avLst/>
              <a:gdLst>
                <a:gd name="connsiteX0" fmla="*/ 186992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8 h 237805"/>
                <a:gd name="connsiteX3" fmla="*/ 170250 w 237877"/>
                <a:gd name="connsiteY3" fmla="*/ 51153 h 237805"/>
                <a:gd name="connsiteX4" fmla="*/ 186992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2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69"/>
                    <a:pt x="51173" y="67888"/>
                  </a:cubicBezTo>
                  <a:cubicBezTo>
                    <a:pt x="79432" y="30400"/>
                    <a:pt x="132754" y="22907"/>
                    <a:pt x="170250" y="51153"/>
                  </a:cubicBezTo>
                  <a:cubicBezTo>
                    <a:pt x="207762" y="79413"/>
                    <a:pt x="215254" y="132709"/>
                    <a:pt x="186992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9" name="Полилиния 34">
              <a:extLst>
                <a:ext uri="{FF2B5EF4-FFF2-40B4-BE49-F238E27FC236}">
                  <a16:creationId xmlns:a16="http://schemas.microsoft.com/office/drawing/2014/main" id="{FB67A0E2-03E4-4FF8-A222-18DBD8E74931}"/>
                </a:ext>
              </a:extLst>
            </p:cNvPr>
            <p:cNvSpPr/>
            <p:nvPr/>
          </p:nvSpPr>
          <p:spPr>
            <a:xfrm>
              <a:off x="7632217" y="2265822"/>
              <a:ext cx="272205" cy="272123"/>
            </a:xfrm>
            <a:custGeom>
              <a:avLst/>
              <a:gdLst>
                <a:gd name="connsiteX0" fmla="*/ 186992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8 h 237805"/>
                <a:gd name="connsiteX3" fmla="*/ 170250 w 237877"/>
                <a:gd name="connsiteY3" fmla="*/ 51153 h 237805"/>
                <a:gd name="connsiteX4" fmla="*/ 186992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2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69"/>
                    <a:pt x="51173" y="67888"/>
                  </a:cubicBezTo>
                  <a:cubicBezTo>
                    <a:pt x="79432" y="30400"/>
                    <a:pt x="132754" y="22907"/>
                    <a:pt x="170250" y="51153"/>
                  </a:cubicBezTo>
                  <a:cubicBezTo>
                    <a:pt x="207762" y="79413"/>
                    <a:pt x="215254" y="132709"/>
                    <a:pt x="186992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0" name="Полилиния 35">
              <a:extLst>
                <a:ext uri="{FF2B5EF4-FFF2-40B4-BE49-F238E27FC236}">
                  <a16:creationId xmlns:a16="http://schemas.microsoft.com/office/drawing/2014/main" id="{F1B4C49E-D485-477D-8D28-01D1523AE9CF}"/>
                </a:ext>
              </a:extLst>
            </p:cNvPr>
            <p:cNvSpPr/>
            <p:nvPr/>
          </p:nvSpPr>
          <p:spPr>
            <a:xfrm>
              <a:off x="7956855" y="2510380"/>
              <a:ext cx="272205" cy="272123"/>
            </a:xfrm>
            <a:custGeom>
              <a:avLst/>
              <a:gdLst>
                <a:gd name="connsiteX0" fmla="*/ 186992 w 237877"/>
                <a:gd name="connsiteY0" fmla="*/ 170204 h 237805"/>
                <a:gd name="connsiteX1" fmla="*/ 67903 w 237877"/>
                <a:gd name="connsiteY1" fmla="*/ 186930 h 237805"/>
                <a:gd name="connsiteX2" fmla="*/ 51173 w 237877"/>
                <a:gd name="connsiteY2" fmla="*/ 67888 h 237805"/>
                <a:gd name="connsiteX3" fmla="*/ 170250 w 237877"/>
                <a:gd name="connsiteY3" fmla="*/ 51153 h 237805"/>
                <a:gd name="connsiteX4" fmla="*/ 186992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2" y="170204"/>
                  </a:moveTo>
                  <a:cubicBezTo>
                    <a:pt x="158735" y="207691"/>
                    <a:pt x="105412" y="215187"/>
                    <a:pt x="67903" y="186930"/>
                  </a:cubicBezTo>
                  <a:cubicBezTo>
                    <a:pt x="30412" y="158687"/>
                    <a:pt x="22921" y="105369"/>
                    <a:pt x="51173" y="67888"/>
                  </a:cubicBezTo>
                  <a:cubicBezTo>
                    <a:pt x="79432" y="30400"/>
                    <a:pt x="132754" y="22907"/>
                    <a:pt x="170250" y="51153"/>
                  </a:cubicBezTo>
                  <a:cubicBezTo>
                    <a:pt x="207762" y="79413"/>
                    <a:pt x="215254" y="132709"/>
                    <a:pt x="186992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1" name="Полилиния 36">
              <a:extLst>
                <a:ext uri="{FF2B5EF4-FFF2-40B4-BE49-F238E27FC236}">
                  <a16:creationId xmlns:a16="http://schemas.microsoft.com/office/drawing/2014/main" id="{85B476C0-A962-4696-AA6C-8719460B6E7B}"/>
                </a:ext>
              </a:extLst>
            </p:cNvPr>
            <p:cNvSpPr/>
            <p:nvPr/>
          </p:nvSpPr>
          <p:spPr>
            <a:xfrm>
              <a:off x="8281493" y="2754937"/>
              <a:ext cx="272205" cy="272123"/>
            </a:xfrm>
            <a:custGeom>
              <a:avLst/>
              <a:gdLst>
                <a:gd name="connsiteX0" fmla="*/ 186992 w 237877"/>
                <a:gd name="connsiteY0" fmla="*/ 170204 h 237805"/>
                <a:gd name="connsiteX1" fmla="*/ 67903 w 237877"/>
                <a:gd name="connsiteY1" fmla="*/ 186930 h 237805"/>
                <a:gd name="connsiteX2" fmla="*/ 51173 w 237877"/>
                <a:gd name="connsiteY2" fmla="*/ 67888 h 237805"/>
                <a:gd name="connsiteX3" fmla="*/ 170250 w 237877"/>
                <a:gd name="connsiteY3" fmla="*/ 51153 h 237805"/>
                <a:gd name="connsiteX4" fmla="*/ 186992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2" y="170204"/>
                  </a:moveTo>
                  <a:cubicBezTo>
                    <a:pt x="158735" y="207691"/>
                    <a:pt x="105412" y="215187"/>
                    <a:pt x="67903" y="186930"/>
                  </a:cubicBezTo>
                  <a:cubicBezTo>
                    <a:pt x="30412" y="158687"/>
                    <a:pt x="22921" y="105369"/>
                    <a:pt x="51173" y="67888"/>
                  </a:cubicBezTo>
                  <a:cubicBezTo>
                    <a:pt x="79432" y="30400"/>
                    <a:pt x="132754" y="22907"/>
                    <a:pt x="170250" y="51153"/>
                  </a:cubicBezTo>
                  <a:cubicBezTo>
                    <a:pt x="207762" y="79413"/>
                    <a:pt x="215254" y="132709"/>
                    <a:pt x="186992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2" name="Полилиния 37">
              <a:extLst>
                <a:ext uri="{FF2B5EF4-FFF2-40B4-BE49-F238E27FC236}">
                  <a16:creationId xmlns:a16="http://schemas.microsoft.com/office/drawing/2014/main" id="{7CE84C2D-8C59-4C06-80B5-A9C8EA925BA7}"/>
                </a:ext>
              </a:extLst>
            </p:cNvPr>
            <p:cNvSpPr/>
            <p:nvPr/>
          </p:nvSpPr>
          <p:spPr>
            <a:xfrm>
              <a:off x="8606130" y="2999496"/>
              <a:ext cx="272205" cy="272123"/>
            </a:xfrm>
            <a:custGeom>
              <a:avLst/>
              <a:gdLst>
                <a:gd name="connsiteX0" fmla="*/ 186992 w 237877"/>
                <a:gd name="connsiteY0" fmla="*/ 170204 h 237805"/>
                <a:gd name="connsiteX1" fmla="*/ 67903 w 237877"/>
                <a:gd name="connsiteY1" fmla="*/ 186930 h 237805"/>
                <a:gd name="connsiteX2" fmla="*/ 51173 w 237877"/>
                <a:gd name="connsiteY2" fmla="*/ 67888 h 237805"/>
                <a:gd name="connsiteX3" fmla="*/ 170250 w 237877"/>
                <a:gd name="connsiteY3" fmla="*/ 51153 h 237805"/>
                <a:gd name="connsiteX4" fmla="*/ 186992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2" y="170204"/>
                  </a:moveTo>
                  <a:cubicBezTo>
                    <a:pt x="158735" y="207691"/>
                    <a:pt x="105412" y="215187"/>
                    <a:pt x="67903" y="186930"/>
                  </a:cubicBezTo>
                  <a:cubicBezTo>
                    <a:pt x="30412" y="158687"/>
                    <a:pt x="22921" y="105369"/>
                    <a:pt x="51173" y="67888"/>
                  </a:cubicBezTo>
                  <a:cubicBezTo>
                    <a:pt x="79432" y="30400"/>
                    <a:pt x="132754" y="22907"/>
                    <a:pt x="170250" y="51153"/>
                  </a:cubicBezTo>
                  <a:cubicBezTo>
                    <a:pt x="207762" y="79413"/>
                    <a:pt x="215254" y="132709"/>
                    <a:pt x="186992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Полилиния 38">
              <a:extLst>
                <a:ext uri="{FF2B5EF4-FFF2-40B4-BE49-F238E27FC236}">
                  <a16:creationId xmlns:a16="http://schemas.microsoft.com/office/drawing/2014/main" id="{979EB758-0F3D-4D9C-A0B2-35D468C223DC}"/>
                </a:ext>
              </a:extLst>
            </p:cNvPr>
            <p:cNvSpPr/>
            <p:nvPr/>
          </p:nvSpPr>
          <p:spPr>
            <a:xfrm>
              <a:off x="8930767" y="3244054"/>
              <a:ext cx="272205" cy="272123"/>
            </a:xfrm>
            <a:custGeom>
              <a:avLst/>
              <a:gdLst>
                <a:gd name="connsiteX0" fmla="*/ 186992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8 h 237805"/>
                <a:gd name="connsiteX3" fmla="*/ 170250 w 237877"/>
                <a:gd name="connsiteY3" fmla="*/ 51153 h 237805"/>
                <a:gd name="connsiteX4" fmla="*/ 186992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2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69"/>
                    <a:pt x="51173" y="67888"/>
                  </a:cubicBezTo>
                  <a:cubicBezTo>
                    <a:pt x="79432" y="30400"/>
                    <a:pt x="132754" y="22907"/>
                    <a:pt x="170250" y="51153"/>
                  </a:cubicBezTo>
                  <a:cubicBezTo>
                    <a:pt x="207762" y="79413"/>
                    <a:pt x="215254" y="132709"/>
                    <a:pt x="186992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Полилиния 39">
              <a:extLst>
                <a:ext uri="{FF2B5EF4-FFF2-40B4-BE49-F238E27FC236}">
                  <a16:creationId xmlns:a16="http://schemas.microsoft.com/office/drawing/2014/main" id="{0E8286FA-386F-4C90-9D41-859061F7CCD4}"/>
                </a:ext>
              </a:extLst>
            </p:cNvPr>
            <p:cNvSpPr/>
            <p:nvPr/>
          </p:nvSpPr>
          <p:spPr>
            <a:xfrm>
              <a:off x="9261554" y="3494759"/>
              <a:ext cx="254644" cy="254567"/>
            </a:xfrm>
            <a:custGeom>
              <a:avLst/>
              <a:gdLst>
                <a:gd name="connsiteX0" fmla="*/ 178554 w 222530"/>
                <a:gd name="connsiteY0" fmla="*/ 162524 h 222463"/>
                <a:gd name="connsiteX1" fmla="*/ 64839 w 222530"/>
                <a:gd name="connsiteY1" fmla="*/ 178496 h 222463"/>
                <a:gd name="connsiteX2" fmla="*/ 48864 w 222530"/>
                <a:gd name="connsiteY2" fmla="*/ 64825 h 222463"/>
                <a:gd name="connsiteX3" fmla="*/ 162568 w 222530"/>
                <a:gd name="connsiteY3" fmla="*/ 48845 h 222463"/>
                <a:gd name="connsiteX4" fmla="*/ 178554 w 222530"/>
                <a:gd name="connsiteY4" fmla="*/ 162524 h 222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530" h="222463">
                  <a:moveTo>
                    <a:pt x="178554" y="162524"/>
                  </a:moveTo>
                  <a:cubicBezTo>
                    <a:pt x="151579" y="198311"/>
                    <a:pt x="100664" y="205483"/>
                    <a:pt x="64839" y="178496"/>
                  </a:cubicBezTo>
                  <a:cubicBezTo>
                    <a:pt x="29038" y="151526"/>
                    <a:pt x="21889" y="100612"/>
                    <a:pt x="48864" y="64825"/>
                  </a:cubicBezTo>
                  <a:cubicBezTo>
                    <a:pt x="75849" y="29027"/>
                    <a:pt x="126767" y="21875"/>
                    <a:pt x="162568" y="48845"/>
                  </a:cubicBezTo>
                  <a:cubicBezTo>
                    <a:pt x="198392" y="75833"/>
                    <a:pt x="205539" y="126725"/>
                    <a:pt x="178554" y="162524"/>
                  </a:cubicBezTo>
                  <a:close/>
                </a:path>
              </a:pathLst>
            </a:custGeom>
            <a:solidFill>
              <a:srgbClr val="EF9718"/>
            </a:solidFill>
            <a:ln w="76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Полилиния 40">
              <a:extLst>
                <a:ext uri="{FF2B5EF4-FFF2-40B4-BE49-F238E27FC236}">
                  <a16:creationId xmlns:a16="http://schemas.microsoft.com/office/drawing/2014/main" id="{72A3A88D-7EAA-4C8D-9100-7C18FBEFD0E2}"/>
                </a:ext>
              </a:extLst>
            </p:cNvPr>
            <p:cNvSpPr/>
            <p:nvPr/>
          </p:nvSpPr>
          <p:spPr>
            <a:xfrm>
              <a:off x="9580042" y="3733169"/>
              <a:ext cx="272205" cy="272123"/>
            </a:xfrm>
            <a:custGeom>
              <a:avLst/>
              <a:gdLst>
                <a:gd name="connsiteX0" fmla="*/ 186992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8 h 237805"/>
                <a:gd name="connsiteX3" fmla="*/ 170250 w 237877"/>
                <a:gd name="connsiteY3" fmla="*/ 51153 h 237805"/>
                <a:gd name="connsiteX4" fmla="*/ 186992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2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69"/>
                    <a:pt x="51173" y="67888"/>
                  </a:cubicBezTo>
                  <a:cubicBezTo>
                    <a:pt x="79432" y="30400"/>
                    <a:pt x="132754" y="22907"/>
                    <a:pt x="170250" y="51153"/>
                  </a:cubicBezTo>
                  <a:cubicBezTo>
                    <a:pt x="207762" y="79413"/>
                    <a:pt x="215254" y="132709"/>
                    <a:pt x="186992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Полилиния 41">
              <a:extLst>
                <a:ext uri="{FF2B5EF4-FFF2-40B4-BE49-F238E27FC236}">
                  <a16:creationId xmlns:a16="http://schemas.microsoft.com/office/drawing/2014/main" id="{03F0CD15-ABC2-4A43-9A8E-7A19F94F2566}"/>
                </a:ext>
              </a:extLst>
            </p:cNvPr>
            <p:cNvSpPr/>
            <p:nvPr/>
          </p:nvSpPr>
          <p:spPr>
            <a:xfrm>
              <a:off x="9904680" y="3977727"/>
              <a:ext cx="272205" cy="272123"/>
            </a:xfrm>
            <a:custGeom>
              <a:avLst/>
              <a:gdLst>
                <a:gd name="connsiteX0" fmla="*/ 186992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8 h 237805"/>
                <a:gd name="connsiteX3" fmla="*/ 170250 w 237877"/>
                <a:gd name="connsiteY3" fmla="*/ 51153 h 237805"/>
                <a:gd name="connsiteX4" fmla="*/ 186992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2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69"/>
                    <a:pt x="51173" y="67888"/>
                  </a:cubicBezTo>
                  <a:cubicBezTo>
                    <a:pt x="79432" y="30400"/>
                    <a:pt x="132754" y="22907"/>
                    <a:pt x="170250" y="51153"/>
                  </a:cubicBezTo>
                  <a:cubicBezTo>
                    <a:pt x="207762" y="79413"/>
                    <a:pt x="215254" y="132709"/>
                    <a:pt x="186992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Полилиния 42">
              <a:extLst>
                <a:ext uri="{FF2B5EF4-FFF2-40B4-BE49-F238E27FC236}">
                  <a16:creationId xmlns:a16="http://schemas.microsoft.com/office/drawing/2014/main" id="{D3F818D7-1783-4DA0-87B9-7F59E5D83556}"/>
                </a:ext>
              </a:extLst>
            </p:cNvPr>
            <p:cNvSpPr/>
            <p:nvPr/>
          </p:nvSpPr>
          <p:spPr>
            <a:xfrm>
              <a:off x="10229316" y="4222286"/>
              <a:ext cx="272205" cy="272123"/>
            </a:xfrm>
            <a:custGeom>
              <a:avLst/>
              <a:gdLst>
                <a:gd name="connsiteX0" fmla="*/ 186992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8 h 237805"/>
                <a:gd name="connsiteX3" fmla="*/ 170250 w 237877"/>
                <a:gd name="connsiteY3" fmla="*/ 51153 h 237805"/>
                <a:gd name="connsiteX4" fmla="*/ 186992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2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69"/>
                    <a:pt x="51173" y="67888"/>
                  </a:cubicBezTo>
                  <a:cubicBezTo>
                    <a:pt x="79432" y="30400"/>
                    <a:pt x="132754" y="22907"/>
                    <a:pt x="170250" y="51153"/>
                  </a:cubicBezTo>
                  <a:cubicBezTo>
                    <a:pt x="207762" y="79413"/>
                    <a:pt x="215254" y="132709"/>
                    <a:pt x="186992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8" name="Полилиния 43">
              <a:extLst>
                <a:ext uri="{FF2B5EF4-FFF2-40B4-BE49-F238E27FC236}">
                  <a16:creationId xmlns:a16="http://schemas.microsoft.com/office/drawing/2014/main" id="{973B9DD1-8D5A-49E5-9E92-FA34875AC554}"/>
                </a:ext>
              </a:extLst>
            </p:cNvPr>
            <p:cNvSpPr/>
            <p:nvPr/>
          </p:nvSpPr>
          <p:spPr>
            <a:xfrm>
              <a:off x="7227575" y="1452167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0 h 237805"/>
                <a:gd name="connsiteX2" fmla="*/ 51173 w 237877"/>
                <a:gd name="connsiteY2" fmla="*/ 67889 h 237805"/>
                <a:gd name="connsiteX3" fmla="*/ 170249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0"/>
                    <a:pt x="105412" y="215187"/>
                    <a:pt x="67903" y="186930"/>
                  </a:cubicBezTo>
                  <a:cubicBezTo>
                    <a:pt x="30412" y="158687"/>
                    <a:pt x="22920" y="105370"/>
                    <a:pt x="51173" y="67889"/>
                  </a:cubicBezTo>
                  <a:cubicBezTo>
                    <a:pt x="79431" y="30400"/>
                    <a:pt x="132754" y="22907"/>
                    <a:pt x="170249" y="51153"/>
                  </a:cubicBezTo>
                  <a:cubicBezTo>
                    <a:pt x="207762" y="79413"/>
                    <a:pt x="215254" y="132709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9" name="Полилиния 44">
              <a:extLst>
                <a:ext uri="{FF2B5EF4-FFF2-40B4-BE49-F238E27FC236}">
                  <a16:creationId xmlns:a16="http://schemas.microsoft.com/office/drawing/2014/main" id="{1D52C529-3878-4028-9948-7B83CABE847D}"/>
                </a:ext>
              </a:extLst>
            </p:cNvPr>
            <p:cNvSpPr/>
            <p:nvPr/>
          </p:nvSpPr>
          <p:spPr>
            <a:xfrm>
              <a:off x="7552213" y="1696725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0 h 237805"/>
                <a:gd name="connsiteX2" fmla="*/ 51173 w 237877"/>
                <a:gd name="connsiteY2" fmla="*/ 67889 h 237805"/>
                <a:gd name="connsiteX3" fmla="*/ 170249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0"/>
                    <a:pt x="105412" y="215187"/>
                    <a:pt x="67903" y="186930"/>
                  </a:cubicBezTo>
                  <a:cubicBezTo>
                    <a:pt x="30412" y="158687"/>
                    <a:pt x="22920" y="105370"/>
                    <a:pt x="51173" y="67889"/>
                  </a:cubicBezTo>
                  <a:cubicBezTo>
                    <a:pt x="79431" y="30400"/>
                    <a:pt x="132754" y="22907"/>
                    <a:pt x="170249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0" name="Полилиния 45">
              <a:extLst>
                <a:ext uri="{FF2B5EF4-FFF2-40B4-BE49-F238E27FC236}">
                  <a16:creationId xmlns:a16="http://schemas.microsoft.com/office/drawing/2014/main" id="{3AFF76E0-0118-47E6-BBB0-776812C66EA5}"/>
                </a:ext>
              </a:extLst>
            </p:cNvPr>
            <p:cNvSpPr/>
            <p:nvPr/>
          </p:nvSpPr>
          <p:spPr>
            <a:xfrm>
              <a:off x="7876849" y="1941282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0 h 237805"/>
                <a:gd name="connsiteX2" fmla="*/ 51173 w 237877"/>
                <a:gd name="connsiteY2" fmla="*/ 67889 h 237805"/>
                <a:gd name="connsiteX3" fmla="*/ 170249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0"/>
                    <a:pt x="105412" y="215186"/>
                    <a:pt x="67903" y="186930"/>
                  </a:cubicBezTo>
                  <a:cubicBezTo>
                    <a:pt x="30412" y="158687"/>
                    <a:pt x="22920" y="105370"/>
                    <a:pt x="51173" y="67889"/>
                  </a:cubicBezTo>
                  <a:cubicBezTo>
                    <a:pt x="79431" y="30400"/>
                    <a:pt x="132754" y="22907"/>
                    <a:pt x="170249" y="51153"/>
                  </a:cubicBezTo>
                  <a:cubicBezTo>
                    <a:pt x="207762" y="79413"/>
                    <a:pt x="215254" y="132709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1" name="Полилиния 46">
              <a:extLst>
                <a:ext uri="{FF2B5EF4-FFF2-40B4-BE49-F238E27FC236}">
                  <a16:creationId xmlns:a16="http://schemas.microsoft.com/office/drawing/2014/main" id="{8D1A3F2B-C9ED-4758-9D42-8FE47D43E757}"/>
                </a:ext>
              </a:extLst>
            </p:cNvPr>
            <p:cNvSpPr/>
            <p:nvPr/>
          </p:nvSpPr>
          <p:spPr>
            <a:xfrm>
              <a:off x="8201487" y="2185840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0 h 237805"/>
                <a:gd name="connsiteX2" fmla="*/ 51173 w 237877"/>
                <a:gd name="connsiteY2" fmla="*/ 67889 h 237805"/>
                <a:gd name="connsiteX3" fmla="*/ 170249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0"/>
                    <a:pt x="105412" y="215186"/>
                    <a:pt x="67903" y="186930"/>
                  </a:cubicBezTo>
                  <a:cubicBezTo>
                    <a:pt x="30412" y="158687"/>
                    <a:pt x="22920" y="105370"/>
                    <a:pt x="51173" y="67889"/>
                  </a:cubicBezTo>
                  <a:cubicBezTo>
                    <a:pt x="79431" y="30400"/>
                    <a:pt x="132754" y="22907"/>
                    <a:pt x="170249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2" name="Полилиния 47">
              <a:extLst>
                <a:ext uri="{FF2B5EF4-FFF2-40B4-BE49-F238E27FC236}">
                  <a16:creationId xmlns:a16="http://schemas.microsoft.com/office/drawing/2014/main" id="{CE53F9CC-25E1-4A41-BBD1-EC100DADB669}"/>
                </a:ext>
              </a:extLst>
            </p:cNvPr>
            <p:cNvSpPr/>
            <p:nvPr/>
          </p:nvSpPr>
          <p:spPr>
            <a:xfrm>
              <a:off x="8526125" y="2430399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0 h 237805"/>
                <a:gd name="connsiteX2" fmla="*/ 51173 w 237877"/>
                <a:gd name="connsiteY2" fmla="*/ 67889 h 237805"/>
                <a:gd name="connsiteX3" fmla="*/ 170249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0"/>
                    <a:pt x="105412" y="215186"/>
                    <a:pt x="67903" y="186930"/>
                  </a:cubicBezTo>
                  <a:cubicBezTo>
                    <a:pt x="30412" y="158687"/>
                    <a:pt x="22920" y="105370"/>
                    <a:pt x="51173" y="67889"/>
                  </a:cubicBezTo>
                  <a:cubicBezTo>
                    <a:pt x="79431" y="30400"/>
                    <a:pt x="132754" y="22907"/>
                    <a:pt x="170249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3" name="Полилиния 48">
              <a:extLst>
                <a:ext uri="{FF2B5EF4-FFF2-40B4-BE49-F238E27FC236}">
                  <a16:creationId xmlns:a16="http://schemas.microsoft.com/office/drawing/2014/main" id="{85E54B5D-ADB6-4C79-B86A-A4094F7F82E3}"/>
                </a:ext>
              </a:extLst>
            </p:cNvPr>
            <p:cNvSpPr/>
            <p:nvPr/>
          </p:nvSpPr>
          <p:spPr>
            <a:xfrm>
              <a:off x="8850762" y="2674957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0 h 237805"/>
                <a:gd name="connsiteX2" fmla="*/ 51173 w 237877"/>
                <a:gd name="connsiteY2" fmla="*/ 67889 h 237805"/>
                <a:gd name="connsiteX3" fmla="*/ 170249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0"/>
                    <a:pt x="105412" y="215186"/>
                    <a:pt x="67903" y="186930"/>
                  </a:cubicBezTo>
                  <a:cubicBezTo>
                    <a:pt x="30412" y="158687"/>
                    <a:pt x="22920" y="105370"/>
                    <a:pt x="51173" y="67889"/>
                  </a:cubicBezTo>
                  <a:cubicBezTo>
                    <a:pt x="79431" y="30400"/>
                    <a:pt x="132754" y="22907"/>
                    <a:pt x="170249" y="51153"/>
                  </a:cubicBezTo>
                  <a:cubicBezTo>
                    <a:pt x="207762" y="79413"/>
                    <a:pt x="215254" y="132709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4" name="Полилиния 49">
              <a:extLst>
                <a:ext uri="{FF2B5EF4-FFF2-40B4-BE49-F238E27FC236}">
                  <a16:creationId xmlns:a16="http://schemas.microsoft.com/office/drawing/2014/main" id="{095CCEC6-3E55-403B-901F-11FDC44594EA}"/>
                </a:ext>
              </a:extLst>
            </p:cNvPr>
            <p:cNvSpPr/>
            <p:nvPr/>
          </p:nvSpPr>
          <p:spPr>
            <a:xfrm>
              <a:off x="9175399" y="2919514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0 h 237805"/>
                <a:gd name="connsiteX2" fmla="*/ 51173 w 237877"/>
                <a:gd name="connsiteY2" fmla="*/ 67889 h 237805"/>
                <a:gd name="connsiteX3" fmla="*/ 170249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0"/>
                    <a:pt x="105412" y="215186"/>
                    <a:pt x="67903" y="186930"/>
                  </a:cubicBezTo>
                  <a:cubicBezTo>
                    <a:pt x="30412" y="158687"/>
                    <a:pt x="22920" y="105370"/>
                    <a:pt x="51173" y="67889"/>
                  </a:cubicBezTo>
                  <a:cubicBezTo>
                    <a:pt x="79431" y="30400"/>
                    <a:pt x="132754" y="22907"/>
                    <a:pt x="170249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5" name="Полилиния 50">
              <a:extLst>
                <a:ext uri="{FF2B5EF4-FFF2-40B4-BE49-F238E27FC236}">
                  <a16:creationId xmlns:a16="http://schemas.microsoft.com/office/drawing/2014/main" id="{E1928443-0D4B-4A92-90D7-0568CE180E74}"/>
                </a:ext>
              </a:extLst>
            </p:cNvPr>
            <p:cNvSpPr/>
            <p:nvPr/>
          </p:nvSpPr>
          <p:spPr>
            <a:xfrm>
              <a:off x="9500037" y="3164072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0 h 237805"/>
                <a:gd name="connsiteX2" fmla="*/ 51173 w 237877"/>
                <a:gd name="connsiteY2" fmla="*/ 67889 h 237805"/>
                <a:gd name="connsiteX3" fmla="*/ 170249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0"/>
                    <a:pt x="105412" y="215186"/>
                    <a:pt x="67903" y="186930"/>
                  </a:cubicBezTo>
                  <a:cubicBezTo>
                    <a:pt x="30412" y="158687"/>
                    <a:pt x="22920" y="105370"/>
                    <a:pt x="51173" y="67889"/>
                  </a:cubicBezTo>
                  <a:cubicBezTo>
                    <a:pt x="79431" y="30400"/>
                    <a:pt x="132754" y="22907"/>
                    <a:pt x="170249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6" name="Полилиния 51">
              <a:extLst>
                <a:ext uri="{FF2B5EF4-FFF2-40B4-BE49-F238E27FC236}">
                  <a16:creationId xmlns:a16="http://schemas.microsoft.com/office/drawing/2014/main" id="{75D3F36E-3EF2-453E-9CE4-0C1AD491B692}"/>
                </a:ext>
              </a:extLst>
            </p:cNvPr>
            <p:cNvSpPr/>
            <p:nvPr/>
          </p:nvSpPr>
          <p:spPr>
            <a:xfrm>
              <a:off x="9824674" y="3408630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0 h 237805"/>
                <a:gd name="connsiteX2" fmla="*/ 51173 w 237877"/>
                <a:gd name="connsiteY2" fmla="*/ 67889 h 237805"/>
                <a:gd name="connsiteX3" fmla="*/ 170249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0"/>
                    <a:pt x="105412" y="215186"/>
                    <a:pt x="67903" y="186930"/>
                  </a:cubicBezTo>
                  <a:cubicBezTo>
                    <a:pt x="30412" y="158687"/>
                    <a:pt x="22920" y="105370"/>
                    <a:pt x="51173" y="67889"/>
                  </a:cubicBezTo>
                  <a:cubicBezTo>
                    <a:pt x="79431" y="30400"/>
                    <a:pt x="132754" y="22907"/>
                    <a:pt x="170249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7" name="Полилиния 52">
              <a:extLst>
                <a:ext uri="{FF2B5EF4-FFF2-40B4-BE49-F238E27FC236}">
                  <a16:creationId xmlns:a16="http://schemas.microsoft.com/office/drawing/2014/main" id="{35193501-FE6B-459F-9BF4-02C05FB13B71}"/>
                </a:ext>
              </a:extLst>
            </p:cNvPr>
            <p:cNvSpPr/>
            <p:nvPr/>
          </p:nvSpPr>
          <p:spPr>
            <a:xfrm>
              <a:off x="10149312" y="3653188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0 h 237805"/>
                <a:gd name="connsiteX2" fmla="*/ 51173 w 237877"/>
                <a:gd name="connsiteY2" fmla="*/ 67889 h 237805"/>
                <a:gd name="connsiteX3" fmla="*/ 170249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0"/>
                    <a:pt x="105412" y="215186"/>
                    <a:pt x="67903" y="186930"/>
                  </a:cubicBezTo>
                  <a:cubicBezTo>
                    <a:pt x="30412" y="158687"/>
                    <a:pt x="22920" y="105370"/>
                    <a:pt x="51173" y="67889"/>
                  </a:cubicBezTo>
                  <a:cubicBezTo>
                    <a:pt x="79431" y="30400"/>
                    <a:pt x="132754" y="22907"/>
                    <a:pt x="170249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8" name="Полилиния 53">
              <a:extLst>
                <a:ext uri="{FF2B5EF4-FFF2-40B4-BE49-F238E27FC236}">
                  <a16:creationId xmlns:a16="http://schemas.microsoft.com/office/drawing/2014/main" id="{8907D87C-AD2C-4666-ADA4-6F01E41602BF}"/>
                </a:ext>
              </a:extLst>
            </p:cNvPr>
            <p:cNvSpPr/>
            <p:nvPr/>
          </p:nvSpPr>
          <p:spPr>
            <a:xfrm>
              <a:off x="10473950" y="3897747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0 h 237805"/>
                <a:gd name="connsiteX2" fmla="*/ 51173 w 237877"/>
                <a:gd name="connsiteY2" fmla="*/ 67889 h 237805"/>
                <a:gd name="connsiteX3" fmla="*/ 170249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0"/>
                    <a:pt x="105412" y="215186"/>
                    <a:pt x="67903" y="186930"/>
                  </a:cubicBezTo>
                  <a:cubicBezTo>
                    <a:pt x="30412" y="158687"/>
                    <a:pt x="22920" y="105370"/>
                    <a:pt x="51173" y="67889"/>
                  </a:cubicBezTo>
                  <a:cubicBezTo>
                    <a:pt x="79431" y="30400"/>
                    <a:pt x="132754" y="22907"/>
                    <a:pt x="170249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9" name="Полилиния 54">
              <a:extLst>
                <a:ext uri="{FF2B5EF4-FFF2-40B4-BE49-F238E27FC236}">
                  <a16:creationId xmlns:a16="http://schemas.microsoft.com/office/drawing/2014/main" id="{AAF52E81-CB9D-4B91-ABD1-7D3619A6E3E5}"/>
                </a:ext>
              </a:extLst>
            </p:cNvPr>
            <p:cNvSpPr/>
            <p:nvPr/>
          </p:nvSpPr>
          <p:spPr>
            <a:xfrm>
              <a:off x="7472207" y="1127628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69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09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60" name="Полилиния 55">
              <a:extLst>
                <a:ext uri="{FF2B5EF4-FFF2-40B4-BE49-F238E27FC236}">
                  <a16:creationId xmlns:a16="http://schemas.microsoft.com/office/drawing/2014/main" id="{38457482-AAF7-4C22-8034-D09C787DEF13}"/>
                </a:ext>
              </a:extLst>
            </p:cNvPr>
            <p:cNvSpPr/>
            <p:nvPr/>
          </p:nvSpPr>
          <p:spPr>
            <a:xfrm>
              <a:off x="7796844" y="1372185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69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61" name="Полилиния 56">
              <a:extLst>
                <a:ext uri="{FF2B5EF4-FFF2-40B4-BE49-F238E27FC236}">
                  <a16:creationId xmlns:a16="http://schemas.microsoft.com/office/drawing/2014/main" id="{7A8DB95D-716B-425A-AB26-36D61CC24976}"/>
                </a:ext>
              </a:extLst>
            </p:cNvPr>
            <p:cNvSpPr/>
            <p:nvPr/>
          </p:nvSpPr>
          <p:spPr>
            <a:xfrm>
              <a:off x="8121481" y="1616743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69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09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62" name="Полилиния 57">
              <a:extLst>
                <a:ext uri="{FF2B5EF4-FFF2-40B4-BE49-F238E27FC236}">
                  <a16:creationId xmlns:a16="http://schemas.microsoft.com/office/drawing/2014/main" id="{86AE762E-3E4E-4CE1-BB9E-3452602993AE}"/>
                </a:ext>
              </a:extLst>
            </p:cNvPr>
            <p:cNvSpPr/>
            <p:nvPr/>
          </p:nvSpPr>
          <p:spPr>
            <a:xfrm>
              <a:off x="8446119" y="1861301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0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0"/>
                  </a:cubicBezTo>
                  <a:cubicBezTo>
                    <a:pt x="30412" y="158687"/>
                    <a:pt x="22921" y="105369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63" name="Полилиния 58">
              <a:extLst>
                <a:ext uri="{FF2B5EF4-FFF2-40B4-BE49-F238E27FC236}">
                  <a16:creationId xmlns:a16="http://schemas.microsoft.com/office/drawing/2014/main" id="{55E18504-D1E1-49C7-AA04-5A9EBABAC754}"/>
                </a:ext>
              </a:extLst>
            </p:cNvPr>
            <p:cNvSpPr/>
            <p:nvPr/>
          </p:nvSpPr>
          <p:spPr>
            <a:xfrm>
              <a:off x="8770756" y="2105860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0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0"/>
                  </a:cubicBezTo>
                  <a:cubicBezTo>
                    <a:pt x="30412" y="158687"/>
                    <a:pt x="22921" y="105369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64" name="Полилиния 59">
              <a:extLst>
                <a:ext uri="{FF2B5EF4-FFF2-40B4-BE49-F238E27FC236}">
                  <a16:creationId xmlns:a16="http://schemas.microsoft.com/office/drawing/2014/main" id="{F4F26367-C03C-45C4-8DA3-8C10752012B9}"/>
                </a:ext>
              </a:extLst>
            </p:cNvPr>
            <p:cNvSpPr/>
            <p:nvPr/>
          </p:nvSpPr>
          <p:spPr>
            <a:xfrm>
              <a:off x="9095394" y="2350417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0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0"/>
                  </a:cubicBezTo>
                  <a:cubicBezTo>
                    <a:pt x="30412" y="158687"/>
                    <a:pt x="22921" y="105369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09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65" name="Полилиния 60">
              <a:extLst>
                <a:ext uri="{FF2B5EF4-FFF2-40B4-BE49-F238E27FC236}">
                  <a16:creationId xmlns:a16="http://schemas.microsoft.com/office/drawing/2014/main" id="{14423454-BAC3-465F-AC7C-C9FBF7B4F757}"/>
                </a:ext>
              </a:extLst>
            </p:cNvPr>
            <p:cNvSpPr/>
            <p:nvPr/>
          </p:nvSpPr>
          <p:spPr>
            <a:xfrm>
              <a:off x="9420030" y="2594975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69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66" name="Полилиния 61">
              <a:extLst>
                <a:ext uri="{FF2B5EF4-FFF2-40B4-BE49-F238E27FC236}">
                  <a16:creationId xmlns:a16="http://schemas.microsoft.com/office/drawing/2014/main" id="{3D920027-79A3-4E0A-99E1-0ED0D7093875}"/>
                </a:ext>
              </a:extLst>
            </p:cNvPr>
            <p:cNvSpPr/>
            <p:nvPr/>
          </p:nvSpPr>
          <p:spPr>
            <a:xfrm>
              <a:off x="9744668" y="2839533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69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67" name="Полилиния 62">
              <a:extLst>
                <a:ext uri="{FF2B5EF4-FFF2-40B4-BE49-F238E27FC236}">
                  <a16:creationId xmlns:a16="http://schemas.microsoft.com/office/drawing/2014/main" id="{4249E75A-2CD2-4752-98D5-299D8818143A}"/>
                </a:ext>
              </a:extLst>
            </p:cNvPr>
            <p:cNvSpPr/>
            <p:nvPr/>
          </p:nvSpPr>
          <p:spPr>
            <a:xfrm>
              <a:off x="10069306" y="3084091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69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68" name="Полилиния 63">
              <a:extLst>
                <a:ext uri="{FF2B5EF4-FFF2-40B4-BE49-F238E27FC236}">
                  <a16:creationId xmlns:a16="http://schemas.microsoft.com/office/drawing/2014/main" id="{BE1A74C0-75E1-4246-B872-E2F726E4877E}"/>
                </a:ext>
              </a:extLst>
            </p:cNvPr>
            <p:cNvSpPr/>
            <p:nvPr/>
          </p:nvSpPr>
          <p:spPr>
            <a:xfrm>
              <a:off x="10400091" y="3334795"/>
              <a:ext cx="254644" cy="254567"/>
            </a:xfrm>
            <a:custGeom>
              <a:avLst/>
              <a:gdLst>
                <a:gd name="connsiteX0" fmla="*/ 178554 w 222530"/>
                <a:gd name="connsiteY0" fmla="*/ 162524 h 222463"/>
                <a:gd name="connsiteX1" fmla="*/ 64839 w 222530"/>
                <a:gd name="connsiteY1" fmla="*/ 178496 h 222463"/>
                <a:gd name="connsiteX2" fmla="*/ 48864 w 222530"/>
                <a:gd name="connsiteY2" fmla="*/ 64825 h 222463"/>
                <a:gd name="connsiteX3" fmla="*/ 162568 w 222530"/>
                <a:gd name="connsiteY3" fmla="*/ 48845 h 222463"/>
                <a:gd name="connsiteX4" fmla="*/ 178554 w 222530"/>
                <a:gd name="connsiteY4" fmla="*/ 162524 h 222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530" h="222463">
                  <a:moveTo>
                    <a:pt x="178554" y="162524"/>
                  </a:moveTo>
                  <a:cubicBezTo>
                    <a:pt x="151579" y="198311"/>
                    <a:pt x="100664" y="205483"/>
                    <a:pt x="64839" y="178496"/>
                  </a:cubicBezTo>
                  <a:cubicBezTo>
                    <a:pt x="29038" y="151526"/>
                    <a:pt x="21889" y="100612"/>
                    <a:pt x="48864" y="64825"/>
                  </a:cubicBezTo>
                  <a:cubicBezTo>
                    <a:pt x="75849" y="29027"/>
                    <a:pt x="126766" y="21875"/>
                    <a:pt x="162568" y="48845"/>
                  </a:cubicBezTo>
                  <a:cubicBezTo>
                    <a:pt x="198392" y="75833"/>
                    <a:pt x="205539" y="126725"/>
                    <a:pt x="178554" y="162524"/>
                  </a:cubicBezTo>
                  <a:close/>
                </a:path>
              </a:pathLst>
            </a:custGeom>
            <a:solidFill>
              <a:srgbClr val="771BCD"/>
            </a:solidFill>
            <a:ln w="76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69" name="Полилиния 64">
              <a:extLst>
                <a:ext uri="{FF2B5EF4-FFF2-40B4-BE49-F238E27FC236}">
                  <a16:creationId xmlns:a16="http://schemas.microsoft.com/office/drawing/2014/main" id="{AD500CBE-1D6A-43C7-8C4E-47CBFF5335EF}"/>
                </a:ext>
              </a:extLst>
            </p:cNvPr>
            <p:cNvSpPr/>
            <p:nvPr/>
          </p:nvSpPr>
          <p:spPr>
            <a:xfrm>
              <a:off x="10718581" y="3573207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69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70" name="Полилиния 65">
              <a:extLst>
                <a:ext uri="{FF2B5EF4-FFF2-40B4-BE49-F238E27FC236}">
                  <a16:creationId xmlns:a16="http://schemas.microsoft.com/office/drawing/2014/main" id="{B19CA718-4EA9-4E81-AEC1-59628D55EF1D}"/>
                </a:ext>
              </a:extLst>
            </p:cNvPr>
            <p:cNvSpPr/>
            <p:nvPr/>
          </p:nvSpPr>
          <p:spPr>
            <a:xfrm>
              <a:off x="7716838" y="803088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69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09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71" name="Полилиния 66">
              <a:extLst>
                <a:ext uri="{FF2B5EF4-FFF2-40B4-BE49-F238E27FC236}">
                  <a16:creationId xmlns:a16="http://schemas.microsoft.com/office/drawing/2014/main" id="{E6BA0C16-31DA-4F6A-8256-20B10009FA1B}"/>
                </a:ext>
              </a:extLst>
            </p:cNvPr>
            <p:cNvSpPr/>
            <p:nvPr/>
          </p:nvSpPr>
          <p:spPr>
            <a:xfrm>
              <a:off x="8041476" y="1047646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69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72" name="Полилиния 67">
              <a:extLst>
                <a:ext uri="{FF2B5EF4-FFF2-40B4-BE49-F238E27FC236}">
                  <a16:creationId xmlns:a16="http://schemas.microsoft.com/office/drawing/2014/main" id="{D395C95A-15C1-48C4-ABE5-083C4EC527DD}"/>
                </a:ext>
              </a:extLst>
            </p:cNvPr>
            <p:cNvSpPr/>
            <p:nvPr/>
          </p:nvSpPr>
          <p:spPr>
            <a:xfrm>
              <a:off x="8366114" y="1292204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69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09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73" name="Полилиния 68">
              <a:extLst>
                <a:ext uri="{FF2B5EF4-FFF2-40B4-BE49-F238E27FC236}">
                  <a16:creationId xmlns:a16="http://schemas.microsoft.com/office/drawing/2014/main" id="{C54EF9B7-821D-410D-B400-1405CD6A9BC1}"/>
                </a:ext>
              </a:extLst>
            </p:cNvPr>
            <p:cNvSpPr/>
            <p:nvPr/>
          </p:nvSpPr>
          <p:spPr>
            <a:xfrm>
              <a:off x="8696899" y="1542909"/>
              <a:ext cx="254644" cy="254567"/>
            </a:xfrm>
            <a:custGeom>
              <a:avLst/>
              <a:gdLst>
                <a:gd name="connsiteX0" fmla="*/ 178554 w 222530"/>
                <a:gd name="connsiteY0" fmla="*/ 162524 h 222463"/>
                <a:gd name="connsiteX1" fmla="*/ 64839 w 222530"/>
                <a:gd name="connsiteY1" fmla="*/ 178496 h 222463"/>
                <a:gd name="connsiteX2" fmla="*/ 48864 w 222530"/>
                <a:gd name="connsiteY2" fmla="*/ 64825 h 222463"/>
                <a:gd name="connsiteX3" fmla="*/ 162567 w 222530"/>
                <a:gd name="connsiteY3" fmla="*/ 48845 h 222463"/>
                <a:gd name="connsiteX4" fmla="*/ 178554 w 222530"/>
                <a:gd name="connsiteY4" fmla="*/ 162524 h 222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530" h="222463">
                  <a:moveTo>
                    <a:pt x="178554" y="162524"/>
                  </a:moveTo>
                  <a:cubicBezTo>
                    <a:pt x="151579" y="198311"/>
                    <a:pt x="100664" y="205483"/>
                    <a:pt x="64839" y="178496"/>
                  </a:cubicBezTo>
                  <a:cubicBezTo>
                    <a:pt x="29038" y="151526"/>
                    <a:pt x="21889" y="100612"/>
                    <a:pt x="48864" y="64825"/>
                  </a:cubicBezTo>
                  <a:cubicBezTo>
                    <a:pt x="75849" y="29027"/>
                    <a:pt x="126766" y="21875"/>
                    <a:pt x="162567" y="48845"/>
                  </a:cubicBezTo>
                  <a:cubicBezTo>
                    <a:pt x="198392" y="75833"/>
                    <a:pt x="205539" y="126725"/>
                    <a:pt x="178554" y="162524"/>
                  </a:cubicBezTo>
                  <a:close/>
                </a:path>
              </a:pathLst>
            </a:custGeom>
            <a:solidFill>
              <a:srgbClr val="D61B76"/>
            </a:solidFill>
            <a:ln w="76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74" name="Полилиния 69">
              <a:extLst>
                <a:ext uri="{FF2B5EF4-FFF2-40B4-BE49-F238E27FC236}">
                  <a16:creationId xmlns:a16="http://schemas.microsoft.com/office/drawing/2014/main" id="{ED3EE8ED-D476-4E4E-BD4C-07044EA382BE}"/>
                </a:ext>
              </a:extLst>
            </p:cNvPr>
            <p:cNvSpPr/>
            <p:nvPr/>
          </p:nvSpPr>
          <p:spPr>
            <a:xfrm>
              <a:off x="9015388" y="1781320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0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0"/>
                  </a:cubicBezTo>
                  <a:cubicBezTo>
                    <a:pt x="30412" y="158687"/>
                    <a:pt x="22921" y="105369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75" name="Полилиния 70">
              <a:extLst>
                <a:ext uri="{FF2B5EF4-FFF2-40B4-BE49-F238E27FC236}">
                  <a16:creationId xmlns:a16="http://schemas.microsoft.com/office/drawing/2014/main" id="{9875CFCA-ECF9-4AC4-AA5C-628891F430ED}"/>
                </a:ext>
              </a:extLst>
            </p:cNvPr>
            <p:cNvSpPr/>
            <p:nvPr/>
          </p:nvSpPr>
          <p:spPr>
            <a:xfrm>
              <a:off x="9340026" y="2025878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0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0"/>
                  </a:cubicBezTo>
                  <a:cubicBezTo>
                    <a:pt x="30412" y="158687"/>
                    <a:pt x="22921" y="105369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09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76" name="Полилиния 71">
              <a:extLst>
                <a:ext uri="{FF2B5EF4-FFF2-40B4-BE49-F238E27FC236}">
                  <a16:creationId xmlns:a16="http://schemas.microsoft.com/office/drawing/2014/main" id="{B7BEFCF6-7B99-4CE4-BD82-E292C426335A}"/>
                </a:ext>
              </a:extLst>
            </p:cNvPr>
            <p:cNvSpPr/>
            <p:nvPr/>
          </p:nvSpPr>
          <p:spPr>
            <a:xfrm>
              <a:off x="9664663" y="2270436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69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77" name="Полилиния 72">
              <a:extLst>
                <a:ext uri="{FF2B5EF4-FFF2-40B4-BE49-F238E27FC236}">
                  <a16:creationId xmlns:a16="http://schemas.microsoft.com/office/drawing/2014/main" id="{B49467FE-0D2C-453C-8374-073691295FB9}"/>
                </a:ext>
              </a:extLst>
            </p:cNvPr>
            <p:cNvSpPr/>
            <p:nvPr/>
          </p:nvSpPr>
          <p:spPr>
            <a:xfrm>
              <a:off x="9989300" y="2514993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69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78" name="Полилиния 73">
              <a:extLst>
                <a:ext uri="{FF2B5EF4-FFF2-40B4-BE49-F238E27FC236}">
                  <a16:creationId xmlns:a16="http://schemas.microsoft.com/office/drawing/2014/main" id="{9C3048C6-0335-4365-8214-A03C12CDC0B5}"/>
                </a:ext>
              </a:extLst>
            </p:cNvPr>
            <p:cNvSpPr/>
            <p:nvPr/>
          </p:nvSpPr>
          <p:spPr>
            <a:xfrm>
              <a:off x="10313937" y="2759551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69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79" name="Полилиния 74">
              <a:extLst>
                <a:ext uri="{FF2B5EF4-FFF2-40B4-BE49-F238E27FC236}">
                  <a16:creationId xmlns:a16="http://schemas.microsoft.com/office/drawing/2014/main" id="{A23F140C-3458-4E23-9072-D6255A35B00D}"/>
                </a:ext>
              </a:extLst>
            </p:cNvPr>
            <p:cNvSpPr/>
            <p:nvPr/>
          </p:nvSpPr>
          <p:spPr>
            <a:xfrm>
              <a:off x="10638575" y="3004109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69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80" name="Полилиния 75">
              <a:extLst>
                <a:ext uri="{FF2B5EF4-FFF2-40B4-BE49-F238E27FC236}">
                  <a16:creationId xmlns:a16="http://schemas.microsoft.com/office/drawing/2014/main" id="{C3F9FF9B-7154-48DB-B464-2986922F2351}"/>
                </a:ext>
              </a:extLst>
            </p:cNvPr>
            <p:cNvSpPr/>
            <p:nvPr/>
          </p:nvSpPr>
          <p:spPr>
            <a:xfrm>
              <a:off x="10963213" y="3248668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69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81" name="Полилиния 76">
              <a:extLst>
                <a:ext uri="{FF2B5EF4-FFF2-40B4-BE49-F238E27FC236}">
                  <a16:creationId xmlns:a16="http://schemas.microsoft.com/office/drawing/2014/main" id="{067206D3-D6B4-4E61-B243-A612D02AA076}"/>
                </a:ext>
              </a:extLst>
            </p:cNvPr>
            <p:cNvSpPr/>
            <p:nvPr/>
          </p:nvSpPr>
          <p:spPr>
            <a:xfrm>
              <a:off x="7961470" y="478549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69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09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82" name="Полилиния 77">
              <a:extLst>
                <a:ext uri="{FF2B5EF4-FFF2-40B4-BE49-F238E27FC236}">
                  <a16:creationId xmlns:a16="http://schemas.microsoft.com/office/drawing/2014/main" id="{17B8CEB6-6F4F-4577-B3A9-183F6BDFCA33}"/>
                </a:ext>
              </a:extLst>
            </p:cNvPr>
            <p:cNvSpPr/>
            <p:nvPr/>
          </p:nvSpPr>
          <p:spPr>
            <a:xfrm>
              <a:off x="8286108" y="723106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69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83" name="Полилиния 78">
              <a:extLst>
                <a:ext uri="{FF2B5EF4-FFF2-40B4-BE49-F238E27FC236}">
                  <a16:creationId xmlns:a16="http://schemas.microsoft.com/office/drawing/2014/main" id="{4590F4FB-2884-438C-8EBD-A391C5DFBD7E}"/>
                </a:ext>
              </a:extLst>
            </p:cNvPr>
            <p:cNvSpPr/>
            <p:nvPr/>
          </p:nvSpPr>
          <p:spPr>
            <a:xfrm>
              <a:off x="8610745" y="967664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69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09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84" name="Полилиния 79">
              <a:extLst>
                <a:ext uri="{FF2B5EF4-FFF2-40B4-BE49-F238E27FC236}">
                  <a16:creationId xmlns:a16="http://schemas.microsoft.com/office/drawing/2014/main" id="{E9C99E74-9258-4A6E-A2EC-5FE2E309A806}"/>
                </a:ext>
              </a:extLst>
            </p:cNvPr>
            <p:cNvSpPr/>
            <p:nvPr/>
          </p:nvSpPr>
          <p:spPr>
            <a:xfrm>
              <a:off x="8935382" y="1212222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0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0"/>
                  </a:cubicBezTo>
                  <a:cubicBezTo>
                    <a:pt x="30412" y="158687"/>
                    <a:pt x="22921" y="105369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85" name="Полилиния 80">
              <a:extLst>
                <a:ext uri="{FF2B5EF4-FFF2-40B4-BE49-F238E27FC236}">
                  <a16:creationId xmlns:a16="http://schemas.microsoft.com/office/drawing/2014/main" id="{6A7FC5C0-417C-401E-B875-65DC00BA9713}"/>
                </a:ext>
              </a:extLst>
            </p:cNvPr>
            <p:cNvSpPr/>
            <p:nvPr/>
          </p:nvSpPr>
          <p:spPr>
            <a:xfrm>
              <a:off x="9260020" y="1456781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0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0"/>
                  </a:cubicBezTo>
                  <a:cubicBezTo>
                    <a:pt x="30412" y="158687"/>
                    <a:pt x="22921" y="105369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86" name="Полилиния 81">
              <a:extLst>
                <a:ext uri="{FF2B5EF4-FFF2-40B4-BE49-F238E27FC236}">
                  <a16:creationId xmlns:a16="http://schemas.microsoft.com/office/drawing/2014/main" id="{C1AF1F77-E8F9-4EA7-9DA6-C863E002C754}"/>
                </a:ext>
              </a:extLst>
            </p:cNvPr>
            <p:cNvSpPr/>
            <p:nvPr/>
          </p:nvSpPr>
          <p:spPr>
            <a:xfrm>
              <a:off x="9584657" y="1701339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0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0"/>
                  </a:cubicBezTo>
                  <a:cubicBezTo>
                    <a:pt x="30412" y="158687"/>
                    <a:pt x="22921" y="105369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09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87" name="Полилиния 82">
              <a:extLst>
                <a:ext uri="{FF2B5EF4-FFF2-40B4-BE49-F238E27FC236}">
                  <a16:creationId xmlns:a16="http://schemas.microsoft.com/office/drawing/2014/main" id="{D0D936A9-7AE4-48C7-B89D-E3F86BBB6846}"/>
                </a:ext>
              </a:extLst>
            </p:cNvPr>
            <p:cNvSpPr/>
            <p:nvPr/>
          </p:nvSpPr>
          <p:spPr>
            <a:xfrm>
              <a:off x="9915443" y="1952042"/>
              <a:ext cx="254644" cy="254567"/>
            </a:xfrm>
            <a:custGeom>
              <a:avLst/>
              <a:gdLst>
                <a:gd name="connsiteX0" fmla="*/ 178554 w 222530"/>
                <a:gd name="connsiteY0" fmla="*/ 162524 h 222463"/>
                <a:gd name="connsiteX1" fmla="*/ 64839 w 222530"/>
                <a:gd name="connsiteY1" fmla="*/ 178496 h 222463"/>
                <a:gd name="connsiteX2" fmla="*/ 48864 w 222530"/>
                <a:gd name="connsiteY2" fmla="*/ 64825 h 222463"/>
                <a:gd name="connsiteX3" fmla="*/ 162568 w 222530"/>
                <a:gd name="connsiteY3" fmla="*/ 48845 h 222463"/>
                <a:gd name="connsiteX4" fmla="*/ 178554 w 222530"/>
                <a:gd name="connsiteY4" fmla="*/ 162524 h 222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530" h="222463">
                  <a:moveTo>
                    <a:pt x="178554" y="162524"/>
                  </a:moveTo>
                  <a:cubicBezTo>
                    <a:pt x="151579" y="198311"/>
                    <a:pt x="100664" y="205483"/>
                    <a:pt x="64839" y="178496"/>
                  </a:cubicBezTo>
                  <a:cubicBezTo>
                    <a:pt x="29038" y="151526"/>
                    <a:pt x="21889" y="100612"/>
                    <a:pt x="48864" y="64825"/>
                  </a:cubicBezTo>
                  <a:cubicBezTo>
                    <a:pt x="75849" y="29027"/>
                    <a:pt x="126767" y="21875"/>
                    <a:pt x="162568" y="48845"/>
                  </a:cubicBezTo>
                  <a:cubicBezTo>
                    <a:pt x="198392" y="75833"/>
                    <a:pt x="205539" y="126725"/>
                    <a:pt x="178554" y="162524"/>
                  </a:cubicBezTo>
                  <a:close/>
                </a:path>
              </a:pathLst>
            </a:custGeom>
            <a:solidFill>
              <a:srgbClr val="1ECAE4"/>
            </a:solidFill>
            <a:ln w="76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88" name="Полилиния 83">
              <a:extLst>
                <a:ext uri="{FF2B5EF4-FFF2-40B4-BE49-F238E27FC236}">
                  <a16:creationId xmlns:a16="http://schemas.microsoft.com/office/drawing/2014/main" id="{9DF748CB-3866-4D84-B094-F186B9027A0D}"/>
                </a:ext>
              </a:extLst>
            </p:cNvPr>
            <p:cNvSpPr/>
            <p:nvPr/>
          </p:nvSpPr>
          <p:spPr>
            <a:xfrm>
              <a:off x="10233932" y="2190454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69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89" name="Полилиния 84">
              <a:extLst>
                <a:ext uri="{FF2B5EF4-FFF2-40B4-BE49-F238E27FC236}">
                  <a16:creationId xmlns:a16="http://schemas.microsoft.com/office/drawing/2014/main" id="{31FB4C2D-5831-4B7F-B49B-80B539EA09EF}"/>
                </a:ext>
              </a:extLst>
            </p:cNvPr>
            <p:cNvSpPr/>
            <p:nvPr/>
          </p:nvSpPr>
          <p:spPr>
            <a:xfrm>
              <a:off x="10558569" y="2435012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69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90" name="Полилиния 85">
              <a:extLst>
                <a:ext uri="{FF2B5EF4-FFF2-40B4-BE49-F238E27FC236}">
                  <a16:creationId xmlns:a16="http://schemas.microsoft.com/office/drawing/2014/main" id="{CB87C596-D2DD-42BB-9B09-07B19248C64E}"/>
                </a:ext>
              </a:extLst>
            </p:cNvPr>
            <p:cNvSpPr/>
            <p:nvPr/>
          </p:nvSpPr>
          <p:spPr>
            <a:xfrm>
              <a:off x="10883207" y="2679571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69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91" name="Полилиния 86">
              <a:extLst>
                <a:ext uri="{FF2B5EF4-FFF2-40B4-BE49-F238E27FC236}">
                  <a16:creationId xmlns:a16="http://schemas.microsoft.com/office/drawing/2014/main" id="{65F90557-2221-4A05-B9F9-BC6B9D9D869E}"/>
                </a:ext>
              </a:extLst>
            </p:cNvPr>
            <p:cNvSpPr/>
            <p:nvPr/>
          </p:nvSpPr>
          <p:spPr>
            <a:xfrm>
              <a:off x="11207844" y="2924128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69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92" name="Полилиния 87">
              <a:extLst>
                <a:ext uri="{FF2B5EF4-FFF2-40B4-BE49-F238E27FC236}">
                  <a16:creationId xmlns:a16="http://schemas.microsoft.com/office/drawing/2014/main" id="{CB0D3666-DFE7-470C-9C84-CB42E556B9D7}"/>
                </a:ext>
              </a:extLst>
            </p:cNvPr>
            <p:cNvSpPr/>
            <p:nvPr/>
          </p:nvSpPr>
          <p:spPr>
            <a:xfrm>
              <a:off x="8206102" y="154009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69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09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93" name="Полилиния 88">
              <a:extLst>
                <a:ext uri="{FF2B5EF4-FFF2-40B4-BE49-F238E27FC236}">
                  <a16:creationId xmlns:a16="http://schemas.microsoft.com/office/drawing/2014/main" id="{23ECF4D2-A846-42C8-9CC6-EE087B252F5B}"/>
                </a:ext>
              </a:extLst>
            </p:cNvPr>
            <p:cNvSpPr/>
            <p:nvPr/>
          </p:nvSpPr>
          <p:spPr>
            <a:xfrm>
              <a:off x="8530740" y="398567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69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94" name="Полилиния 89">
              <a:extLst>
                <a:ext uri="{FF2B5EF4-FFF2-40B4-BE49-F238E27FC236}">
                  <a16:creationId xmlns:a16="http://schemas.microsoft.com/office/drawing/2014/main" id="{9E8F5038-6D65-4E1D-B8C8-822A230A42DE}"/>
                </a:ext>
              </a:extLst>
            </p:cNvPr>
            <p:cNvSpPr/>
            <p:nvPr/>
          </p:nvSpPr>
          <p:spPr>
            <a:xfrm>
              <a:off x="8855377" y="643125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69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09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95" name="Полилиния 90">
              <a:extLst>
                <a:ext uri="{FF2B5EF4-FFF2-40B4-BE49-F238E27FC236}">
                  <a16:creationId xmlns:a16="http://schemas.microsoft.com/office/drawing/2014/main" id="{FAA402CE-7E90-46B8-922A-0A02CE127E23}"/>
                </a:ext>
              </a:extLst>
            </p:cNvPr>
            <p:cNvSpPr/>
            <p:nvPr/>
          </p:nvSpPr>
          <p:spPr>
            <a:xfrm>
              <a:off x="9180014" y="887683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0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0"/>
                  </a:cubicBezTo>
                  <a:cubicBezTo>
                    <a:pt x="30412" y="158687"/>
                    <a:pt x="22921" y="105369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96" name="Полилиния 91">
              <a:extLst>
                <a:ext uri="{FF2B5EF4-FFF2-40B4-BE49-F238E27FC236}">
                  <a16:creationId xmlns:a16="http://schemas.microsoft.com/office/drawing/2014/main" id="{4E92DDE1-C8AC-40BA-AD6B-F8C8771466E8}"/>
                </a:ext>
              </a:extLst>
            </p:cNvPr>
            <p:cNvSpPr/>
            <p:nvPr/>
          </p:nvSpPr>
          <p:spPr>
            <a:xfrm>
              <a:off x="9504651" y="1132241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0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0"/>
                  </a:cubicBezTo>
                  <a:cubicBezTo>
                    <a:pt x="30412" y="158687"/>
                    <a:pt x="22921" y="105369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97" name="Полилиния 92">
              <a:extLst>
                <a:ext uri="{FF2B5EF4-FFF2-40B4-BE49-F238E27FC236}">
                  <a16:creationId xmlns:a16="http://schemas.microsoft.com/office/drawing/2014/main" id="{68A03116-CCB9-4BF6-959F-615BE08121BC}"/>
                </a:ext>
              </a:extLst>
            </p:cNvPr>
            <p:cNvSpPr/>
            <p:nvPr/>
          </p:nvSpPr>
          <p:spPr>
            <a:xfrm>
              <a:off x="9829289" y="1376799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0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0"/>
                  </a:cubicBezTo>
                  <a:cubicBezTo>
                    <a:pt x="30412" y="158687"/>
                    <a:pt x="22921" y="105369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09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98" name="Полилиния 93">
              <a:extLst>
                <a:ext uri="{FF2B5EF4-FFF2-40B4-BE49-F238E27FC236}">
                  <a16:creationId xmlns:a16="http://schemas.microsoft.com/office/drawing/2014/main" id="{B2BAC724-35DB-4F0E-B8FC-4A561EBEEA9F}"/>
                </a:ext>
              </a:extLst>
            </p:cNvPr>
            <p:cNvSpPr/>
            <p:nvPr/>
          </p:nvSpPr>
          <p:spPr>
            <a:xfrm>
              <a:off x="10153927" y="1621357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69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99" name="Полилиния 94">
              <a:extLst>
                <a:ext uri="{FF2B5EF4-FFF2-40B4-BE49-F238E27FC236}">
                  <a16:creationId xmlns:a16="http://schemas.microsoft.com/office/drawing/2014/main" id="{7B9C357D-9651-43E3-B31C-5BDF90D2200D}"/>
                </a:ext>
              </a:extLst>
            </p:cNvPr>
            <p:cNvSpPr/>
            <p:nvPr/>
          </p:nvSpPr>
          <p:spPr>
            <a:xfrm>
              <a:off x="10478563" y="1865915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69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00" name="Полилиния 95">
              <a:extLst>
                <a:ext uri="{FF2B5EF4-FFF2-40B4-BE49-F238E27FC236}">
                  <a16:creationId xmlns:a16="http://schemas.microsoft.com/office/drawing/2014/main" id="{28F36904-90E8-42A7-B660-C98273A987F7}"/>
                </a:ext>
              </a:extLst>
            </p:cNvPr>
            <p:cNvSpPr/>
            <p:nvPr/>
          </p:nvSpPr>
          <p:spPr>
            <a:xfrm>
              <a:off x="10803201" y="2110472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69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01" name="Полилиния 96">
              <a:extLst>
                <a:ext uri="{FF2B5EF4-FFF2-40B4-BE49-F238E27FC236}">
                  <a16:creationId xmlns:a16="http://schemas.microsoft.com/office/drawing/2014/main" id="{256330A8-0BDD-4615-BB7B-6B139D32DDA6}"/>
                </a:ext>
              </a:extLst>
            </p:cNvPr>
            <p:cNvSpPr/>
            <p:nvPr/>
          </p:nvSpPr>
          <p:spPr>
            <a:xfrm>
              <a:off x="11127839" y="2355031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69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02" name="Полилиния 97">
              <a:extLst>
                <a:ext uri="{FF2B5EF4-FFF2-40B4-BE49-F238E27FC236}">
                  <a16:creationId xmlns:a16="http://schemas.microsoft.com/office/drawing/2014/main" id="{17DE8AE7-A88A-4818-BC45-1FB90965A5F5}"/>
                </a:ext>
              </a:extLst>
            </p:cNvPr>
            <p:cNvSpPr/>
            <p:nvPr/>
          </p:nvSpPr>
          <p:spPr>
            <a:xfrm>
              <a:off x="11452476" y="2599589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69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03" name="Полилиния 98">
              <a:extLst>
                <a:ext uri="{FF2B5EF4-FFF2-40B4-BE49-F238E27FC236}">
                  <a16:creationId xmlns:a16="http://schemas.microsoft.com/office/drawing/2014/main" id="{881C51D6-9959-4BAC-96A4-A67619D9D146}"/>
                </a:ext>
              </a:extLst>
            </p:cNvPr>
            <p:cNvSpPr/>
            <p:nvPr/>
          </p:nvSpPr>
          <p:spPr>
            <a:xfrm>
              <a:off x="8450734" y="-170530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70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09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04" name="Полилиния 99">
              <a:extLst>
                <a:ext uri="{FF2B5EF4-FFF2-40B4-BE49-F238E27FC236}">
                  <a16:creationId xmlns:a16="http://schemas.microsoft.com/office/drawing/2014/main" id="{ED411C79-E153-45E7-AB51-145FF6326F22}"/>
                </a:ext>
              </a:extLst>
            </p:cNvPr>
            <p:cNvSpPr/>
            <p:nvPr/>
          </p:nvSpPr>
          <p:spPr>
            <a:xfrm>
              <a:off x="8775371" y="74028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70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05" name="Полилиния 100">
              <a:extLst>
                <a:ext uri="{FF2B5EF4-FFF2-40B4-BE49-F238E27FC236}">
                  <a16:creationId xmlns:a16="http://schemas.microsoft.com/office/drawing/2014/main" id="{0BADE944-7FD2-4CEA-AB21-311466A502E8}"/>
                </a:ext>
              </a:extLst>
            </p:cNvPr>
            <p:cNvSpPr/>
            <p:nvPr/>
          </p:nvSpPr>
          <p:spPr>
            <a:xfrm>
              <a:off x="9106157" y="324733"/>
              <a:ext cx="254644" cy="254567"/>
            </a:xfrm>
            <a:custGeom>
              <a:avLst/>
              <a:gdLst>
                <a:gd name="connsiteX0" fmla="*/ 178554 w 222530"/>
                <a:gd name="connsiteY0" fmla="*/ 162524 h 222463"/>
                <a:gd name="connsiteX1" fmla="*/ 64839 w 222530"/>
                <a:gd name="connsiteY1" fmla="*/ 178496 h 222463"/>
                <a:gd name="connsiteX2" fmla="*/ 48864 w 222530"/>
                <a:gd name="connsiteY2" fmla="*/ 64825 h 222463"/>
                <a:gd name="connsiteX3" fmla="*/ 162567 w 222530"/>
                <a:gd name="connsiteY3" fmla="*/ 48845 h 222463"/>
                <a:gd name="connsiteX4" fmla="*/ 178554 w 222530"/>
                <a:gd name="connsiteY4" fmla="*/ 162524 h 222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530" h="222463">
                  <a:moveTo>
                    <a:pt x="178554" y="162524"/>
                  </a:moveTo>
                  <a:cubicBezTo>
                    <a:pt x="151578" y="198311"/>
                    <a:pt x="100664" y="205483"/>
                    <a:pt x="64839" y="178496"/>
                  </a:cubicBezTo>
                  <a:cubicBezTo>
                    <a:pt x="29038" y="151526"/>
                    <a:pt x="21888" y="100613"/>
                    <a:pt x="48864" y="64825"/>
                  </a:cubicBezTo>
                  <a:cubicBezTo>
                    <a:pt x="75849" y="29027"/>
                    <a:pt x="126766" y="21875"/>
                    <a:pt x="162567" y="48845"/>
                  </a:cubicBezTo>
                  <a:cubicBezTo>
                    <a:pt x="198392" y="75833"/>
                    <a:pt x="205539" y="126725"/>
                    <a:pt x="178554" y="162524"/>
                  </a:cubicBezTo>
                  <a:close/>
                </a:path>
              </a:pathLst>
            </a:custGeom>
            <a:solidFill>
              <a:srgbClr val="11E9BA"/>
            </a:solidFill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06" name="Полилиния 101">
              <a:extLst>
                <a:ext uri="{FF2B5EF4-FFF2-40B4-BE49-F238E27FC236}">
                  <a16:creationId xmlns:a16="http://schemas.microsoft.com/office/drawing/2014/main" id="{1F9F3F4E-B286-4D25-987D-7EC3EB8EDC57}"/>
                </a:ext>
              </a:extLst>
            </p:cNvPr>
            <p:cNvSpPr/>
            <p:nvPr/>
          </p:nvSpPr>
          <p:spPr>
            <a:xfrm>
              <a:off x="9424647" y="563143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0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0"/>
                  </a:cubicBezTo>
                  <a:cubicBezTo>
                    <a:pt x="30412" y="158687"/>
                    <a:pt x="22921" y="105370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07" name="Полилиния 102">
              <a:extLst>
                <a:ext uri="{FF2B5EF4-FFF2-40B4-BE49-F238E27FC236}">
                  <a16:creationId xmlns:a16="http://schemas.microsoft.com/office/drawing/2014/main" id="{1CD468A7-507F-4575-89D4-CCE2A27CBEDC}"/>
                </a:ext>
              </a:extLst>
            </p:cNvPr>
            <p:cNvSpPr/>
            <p:nvPr/>
          </p:nvSpPr>
          <p:spPr>
            <a:xfrm>
              <a:off x="9749283" y="807702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0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0"/>
                  </a:cubicBezTo>
                  <a:cubicBezTo>
                    <a:pt x="30412" y="158687"/>
                    <a:pt x="22921" y="105370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08" name="Полилиния 103">
              <a:extLst>
                <a:ext uri="{FF2B5EF4-FFF2-40B4-BE49-F238E27FC236}">
                  <a16:creationId xmlns:a16="http://schemas.microsoft.com/office/drawing/2014/main" id="{A7F26F16-1D95-49C3-A775-5FE5CC1AE9B9}"/>
                </a:ext>
              </a:extLst>
            </p:cNvPr>
            <p:cNvSpPr/>
            <p:nvPr/>
          </p:nvSpPr>
          <p:spPr>
            <a:xfrm>
              <a:off x="10073921" y="1052260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0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0"/>
                  </a:cubicBezTo>
                  <a:cubicBezTo>
                    <a:pt x="30412" y="158687"/>
                    <a:pt x="22921" y="105370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09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09" name="Полилиния 104">
              <a:extLst>
                <a:ext uri="{FF2B5EF4-FFF2-40B4-BE49-F238E27FC236}">
                  <a16:creationId xmlns:a16="http://schemas.microsoft.com/office/drawing/2014/main" id="{B0B329C5-C248-4188-8E61-FB6351EBDDBB}"/>
                </a:ext>
              </a:extLst>
            </p:cNvPr>
            <p:cNvSpPr/>
            <p:nvPr/>
          </p:nvSpPr>
          <p:spPr>
            <a:xfrm>
              <a:off x="10398558" y="1296817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70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10" name="Полилиния 105">
              <a:extLst>
                <a:ext uri="{FF2B5EF4-FFF2-40B4-BE49-F238E27FC236}">
                  <a16:creationId xmlns:a16="http://schemas.microsoft.com/office/drawing/2014/main" id="{7D1E3725-1447-4992-8D62-6DBF4312688E}"/>
                </a:ext>
              </a:extLst>
            </p:cNvPr>
            <p:cNvSpPr/>
            <p:nvPr/>
          </p:nvSpPr>
          <p:spPr>
            <a:xfrm>
              <a:off x="10723196" y="1541375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70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11" name="Полилиния 106">
              <a:extLst>
                <a:ext uri="{FF2B5EF4-FFF2-40B4-BE49-F238E27FC236}">
                  <a16:creationId xmlns:a16="http://schemas.microsoft.com/office/drawing/2014/main" id="{C2CB31C8-C820-4FB3-9963-DC33FF78D89D}"/>
                </a:ext>
              </a:extLst>
            </p:cNvPr>
            <p:cNvSpPr/>
            <p:nvPr/>
          </p:nvSpPr>
          <p:spPr>
            <a:xfrm>
              <a:off x="11047833" y="1785933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70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12" name="Полилиния 107">
              <a:extLst>
                <a:ext uri="{FF2B5EF4-FFF2-40B4-BE49-F238E27FC236}">
                  <a16:creationId xmlns:a16="http://schemas.microsoft.com/office/drawing/2014/main" id="{16DB0C51-4510-4772-ABCF-9039CFF1BA5F}"/>
                </a:ext>
              </a:extLst>
            </p:cNvPr>
            <p:cNvSpPr/>
            <p:nvPr/>
          </p:nvSpPr>
          <p:spPr>
            <a:xfrm>
              <a:off x="11372470" y="2030492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70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13" name="Полилиния 108">
              <a:extLst>
                <a:ext uri="{FF2B5EF4-FFF2-40B4-BE49-F238E27FC236}">
                  <a16:creationId xmlns:a16="http://schemas.microsoft.com/office/drawing/2014/main" id="{F3E4C0CE-A0F6-4DEC-B460-446261874C14}"/>
                </a:ext>
              </a:extLst>
            </p:cNvPr>
            <p:cNvSpPr/>
            <p:nvPr/>
          </p:nvSpPr>
          <p:spPr>
            <a:xfrm>
              <a:off x="11697108" y="2275050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70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16" name="Полилиния 111">
              <a:extLst>
                <a:ext uri="{FF2B5EF4-FFF2-40B4-BE49-F238E27FC236}">
                  <a16:creationId xmlns:a16="http://schemas.microsoft.com/office/drawing/2014/main" id="{DD8E4DFC-ECC7-4BA5-BFAD-E83501D63098}"/>
                </a:ext>
              </a:extLst>
            </p:cNvPr>
            <p:cNvSpPr/>
            <p:nvPr/>
          </p:nvSpPr>
          <p:spPr>
            <a:xfrm>
              <a:off x="9344641" y="-5954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70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09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17" name="Полилиния 112">
              <a:extLst>
                <a:ext uri="{FF2B5EF4-FFF2-40B4-BE49-F238E27FC236}">
                  <a16:creationId xmlns:a16="http://schemas.microsoft.com/office/drawing/2014/main" id="{4DAEF535-8498-4463-A14B-5480586E7D72}"/>
                </a:ext>
              </a:extLst>
            </p:cNvPr>
            <p:cNvSpPr/>
            <p:nvPr/>
          </p:nvSpPr>
          <p:spPr>
            <a:xfrm>
              <a:off x="9669278" y="238604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0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0"/>
                  </a:cubicBezTo>
                  <a:cubicBezTo>
                    <a:pt x="30412" y="158687"/>
                    <a:pt x="22921" y="105370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18" name="Полилиния 113">
              <a:extLst>
                <a:ext uri="{FF2B5EF4-FFF2-40B4-BE49-F238E27FC236}">
                  <a16:creationId xmlns:a16="http://schemas.microsoft.com/office/drawing/2014/main" id="{E1B4316C-3120-420D-A43E-FD72873258FC}"/>
                </a:ext>
              </a:extLst>
            </p:cNvPr>
            <p:cNvSpPr/>
            <p:nvPr/>
          </p:nvSpPr>
          <p:spPr>
            <a:xfrm>
              <a:off x="9993915" y="483163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0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0"/>
                  </a:cubicBezTo>
                  <a:cubicBezTo>
                    <a:pt x="30412" y="158687"/>
                    <a:pt x="22921" y="105370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19" name="Полилиния 114">
              <a:extLst>
                <a:ext uri="{FF2B5EF4-FFF2-40B4-BE49-F238E27FC236}">
                  <a16:creationId xmlns:a16="http://schemas.microsoft.com/office/drawing/2014/main" id="{A81BD6A4-76C9-434E-B85D-7ACEF20FDB81}"/>
                </a:ext>
              </a:extLst>
            </p:cNvPr>
            <p:cNvSpPr/>
            <p:nvPr/>
          </p:nvSpPr>
          <p:spPr>
            <a:xfrm>
              <a:off x="10318553" y="727720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0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0"/>
                  </a:cubicBezTo>
                  <a:cubicBezTo>
                    <a:pt x="30412" y="158687"/>
                    <a:pt x="22921" y="105370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09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20" name="Полилиния 115">
              <a:extLst>
                <a:ext uri="{FF2B5EF4-FFF2-40B4-BE49-F238E27FC236}">
                  <a16:creationId xmlns:a16="http://schemas.microsoft.com/office/drawing/2014/main" id="{ED2762EF-0C48-4664-ACBA-2B0AB4225D03}"/>
                </a:ext>
              </a:extLst>
            </p:cNvPr>
            <p:cNvSpPr/>
            <p:nvPr/>
          </p:nvSpPr>
          <p:spPr>
            <a:xfrm>
              <a:off x="10643190" y="972278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70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21" name="Полилиния 116">
              <a:extLst>
                <a:ext uri="{FF2B5EF4-FFF2-40B4-BE49-F238E27FC236}">
                  <a16:creationId xmlns:a16="http://schemas.microsoft.com/office/drawing/2014/main" id="{F663150B-BAD3-433F-B917-687F5A237C7E}"/>
                </a:ext>
              </a:extLst>
            </p:cNvPr>
            <p:cNvSpPr/>
            <p:nvPr/>
          </p:nvSpPr>
          <p:spPr>
            <a:xfrm>
              <a:off x="10973976" y="1222983"/>
              <a:ext cx="254644" cy="254567"/>
            </a:xfrm>
            <a:custGeom>
              <a:avLst/>
              <a:gdLst>
                <a:gd name="connsiteX0" fmla="*/ 178554 w 222530"/>
                <a:gd name="connsiteY0" fmla="*/ 162524 h 222463"/>
                <a:gd name="connsiteX1" fmla="*/ 64839 w 222530"/>
                <a:gd name="connsiteY1" fmla="*/ 178496 h 222463"/>
                <a:gd name="connsiteX2" fmla="*/ 48864 w 222530"/>
                <a:gd name="connsiteY2" fmla="*/ 64825 h 222463"/>
                <a:gd name="connsiteX3" fmla="*/ 162568 w 222530"/>
                <a:gd name="connsiteY3" fmla="*/ 48845 h 222463"/>
                <a:gd name="connsiteX4" fmla="*/ 178554 w 222530"/>
                <a:gd name="connsiteY4" fmla="*/ 162524 h 222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530" h="222463">
                  <a:moveTo>
                    <a:pt x="178554" y="162524"/>
                  </a:moveTo>
                  <a:cubicBezTo>
                    <a:pt x="151578" y="198311"/>
                    <a:pt x="100664" y="205483"/>
                    <a:pt x="64839" y="178496"/>
                  </a:cubicBezTo>
                  <a:cubicBezTo>
                    <a:pt x="29038" y="151526"/>
                    <a:pt x="21888" y="100613"/>
                    <a:pt x="48864" y="64825"/>
                  </a:cubicBezTo>
                  <a:cubicBezTo>
                    <a:pt x="75849" y="29027"/>
                    <a:pt x="126767" y="21875"/>
                    <a:pt x="162568" y="48845"/>
                  </a:cubicBezTo>
                  <a:cubicBezTo>
                    <a:pt x="198392" y="75833"/>
                    <a:pt x="205539" y="126725"/>
                    <a:pt x="178554" y="162524"/>
                  </a:cubicBezTo>
                  <a:close/>
                </a:path>
              </a:pathLst>
            </a:custGeom>
            <a:solidFill>
              <a:srgbClr val="EF9718"/>
            </a:solidFill>
            <a:ln w="76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22" name="Полилиния 117">
              <a:extLst>
                <a:ext uri="{FF2B5EF4-FFF2-40B4-BE49-F238E27FC236}">
                  <a16:creationId xmlns:a16="http://schemas.microsoft.com/office/drawing/2014/main" id="{44B2C071-5BAE-4488-8D8D-221376DD2A44}"/>
                </a:ext>
              </a:extLst>
            </p:cNvPr>
            <p:cNvSpPr/>
            <p:nvPr/>
          </p:nvSpPr>
          <p:spPr>
            <a:xfrm>
              <a:off x="11292464" y="1461394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70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23" name="Полилиния 118">
              <a:extLst>
                <a:ext uri="{FF2B5EF4-FFF2-40B4-BE49-F238E27FC236}">
                  <a16:creationId xmlns:a16="http://schemas.microsoft.com/office/drawing/2014/main" id="{D4713E2A-5181-4192-8330-F7B05A831891}"/>
                </a:ext>
              </a:extLst>
            </p:cNvPr>
            <p:cNvSpPr/>
            <p:nvPr/>
          </p:nvSpPr>
          <p:spPr>
            <a:xfrm>
              <a:off x="11617102" y="1705952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70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24" name="Полилиния 119">
              <a:extLst>
                <a:ext uri="{FF2B5EF4-FFF2-40B4-BE49-F238E27FC236}">
                  <a16:creationId xmlns:a16="http://schemas.microsoft.com/office/drawing/2014/main" id="{5A0F0636-A567-4860-8338-AF7AA1A6959E}"/>
                </a:ext>
              </a:extLst>
            </p:cNvPr>
            <p:cNvSpPr/>
            <p:nvPr/>
          </p:nvSpPr>
          <p:spPr>
            <a:xfrm>
              <a:off x="11941740" y="1950510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70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28" name="Полилиния 123">
              <a:extLst>
                <a:ext uri="{FF2B5EF4-FFF2-40B4-BE49-F238E27FC236}">
                  <a16:creationId xmlns:a16="http://schemas.microsoft.com/office/drawing/2014/main" id="{59C113AF-B009-4E85-974B-B7C7EDA26121}"/>
                </a:ext>
              </a:extLst>
            </p:cNvPr>
            <p:cNvSpPr/>
            <p:nvPr/>
          </p:nvSpPr>
          <p:spPr>
            <a:xfrm>
              <a:off x="9913910" y="-85936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0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0"/>
                  </a:cubicBezTo>
                  <a:cubicBezTo>
                    <a:pt x="30412" y="158687"/>
                    <a:pt x="22921" y="105370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29" name="Полилиния 124">
              <a:extLst>
                <a:ext uri="{FF2B5EF4-FFF2-40B4-BE49-F238E27FC236}">
                  <a16:creationId xmlns:a16="http://schemas.microsoft.com/office/drawing/2014/main" id="{A3D599BD-BCF4-4524-9FC0-A17197516D4E}"/>
                </a:ext>
              </a:extLst>
            </p:cNvPr>
            <p:cNvSpPr/>
            <p:nvPr/>
          </p:nvSpPr>
          <p:spPr>
            <a:xfrm>
              <a:off x="10238547" y="158623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0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0"/>
                  </a:cubicBezTo>
                  <a:cubicBezTo>
                    <a:pt x="30412" y="158687"/>
                    <a:pt x="22921" y="105370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30" name="Полилиния 125">
              <a:extLst>
                <a:ext uri="{FF2B5EF4-FFF2-40B4-BE49-F238E27FC236}">
                  <a16:creationId xmlns:a16="http://schemas.microsoft.com/office/drawing/2014/main" id="{BE0E8A1F-36C1-4027-BDBE-B61DAEF82F33}"/>
                </a:ext>
              </a:extLst>
            </p:cNvPr>
            <p:cNvSpPr/>
            <p:nvPr/>
          </p:nvSpPr>
          <p:spPr>
            <a:xfrm>
              <a:off x="10563184" y="403181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0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0"/>
                  </a:cubicBezTo>
                  <a:cubicBezTo>
                    <a:pt x="30412" y="158687"/>
                    <a:pt x="22921" y="105370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09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31" name="Полилиния 126">
              <a:extLst>
                <a:ext uri="{FF2B5EF4-FFF2-40B4-BE49-F238E27FC236}">
                  <a16:creationId xmlns:a16="http://schemas.microsoft.com/office/drawing/2014/main" id="{E46A6425-8CD4-489A-9660-480C018CDFBB}"/>
                </a:ext>
              </a:extLst>
            </p:cNvPr>
            <p:cNvSpPr/>
            <p:nvPr/>
          </p:nvSpPr>
          <p:spPr>
            <a:xfrm>
              <a:off x="10887822" y="647739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70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32" name="Полилиния 127">
              <a:extLst>
                <a:ext uri="{FF2B5EF4-FFF2-40B4-BE49-F238E27FC236}">
                  <a16:creationId xmlns:a16="http://schemas.microsoft.com/office/drawing/2014/main" id="{AA99D616-9773-4CB8-99FF-0E502217B8FF}"/>
                </a:ext>
              </a:extLst>
            </p:cNvPr>
            <p:cNvSpPr/>
            <p:nvPr/>
          </p:nvSpPr>
          <p:spPr>
            <a:xfrm>
              <a:off x="11212460" y="892296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70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33" name="Полилиния 128">
              <a:extLst>
                <a:ext uri="{FF2B5EF4-FFF2-40B4-BE49-F238E27FC236}">
                  <a16:creationId xmlns:a16="http://schemas.microsoft.com/office/drawing/2014/main" id="{8BB42E23-594F-4B3C-B04A-59DDBF1EAAA8}"/>
                </a:ext>
              </a:extLst>
            </p:cNvPr>
            <p:cNvSpPr/>
            <p:nvPr/>
          </p:nvSpPr>
          <p:spPr>
            <a:xfrm>
              <a:off x="11537096" y="1136854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70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34" name="Полилиния 129">
              <a:extLst>
                <a:ext uri="{FF2B5EF4-FFF2-40B4-BE49-F238E27FC236}">
                  <a16:creationId xmlns:a16="http://schemas.microsoft.com/office/drawing/2014/main" id="{59CB4886-CEEB-4E8B-9647-C07B5A62C01F}"/>
                </a:ext>
              </a:extLst>
            </p:cNvPr>
            <p:cNvSpPr/>
            <p:nvPr/>
          </p:nvSpPr>
          <p:spPr>
            <a:xfrm>
              <a:off x="11867883" y="1387559"/>
              <a:ext cx="254644" cy="254567"/>
            </a:xfrm>
            <a:custGeom>
              <a:avLst/>
              <a:gdLst>
                <a:gd name="connsiteX0" fmla="*/ 178554 w 222530"/>
                <a:gd name="connsiteY0" fmla="*/ 162524 h 222463"/>
                <a:gd name="connsiteX1" fmla="*/ 64839 w 222530"/>
                <a:gd name="connsiteY1" fmla="*/ 178496 h 222463"/>
                <a:gd name="connsiteX2" fmla="*/ 48864 w 222530"/>
                <a:gd name="connsiteY2" fmla="*/ 64825 h 222463"/>
                <a:gd name="connsiteX3" fmla="*/ 162568 w 222530"/>
                <a:gd name="connsiteY3" fmla="*/ 48845 h 222463"/>
                <a:gd name="connsiteX4" fmla="*/ 178554 w 222530"/>
                <a:gd name="connsiteY4" fmla="*/ 162524 h 222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530" h="222463">
                  <a:moveTo>
                    <a:pt x="178554" y="162524"/>
                  </a:moveTo>
                  <a:cubicBezTo>
                    <a:pt x="151578" y="198311"/>
                    <a:pt x="100664" y="205483"/>
                    <a:pt x="64839" y="178496"/>
                  </a:cubicBezTo>
                  <a:cubicBezTo>
                    <a:pt x="29038" y="151526"/>
                    <a:pt x="21888" y="100613"/>
                    <a:pt x="48864" y="64825"/>
                  </a:cubicBezTo>
                  <a:cubicBezTo>
                    <a:pt x="75849" y="29027"/>
                    <a:pt x="126766" y="21875"/>
                    <a:pt x="162568" y="48845"/>
                  </a:cubicBezTo>
                  <a:cubicBezTo>
                    <a:pt x="198392" y="75833"/>
                    <a:pt x="205539" y="126725"/>
                    <a:pt x="178554" y="162524"/>
                  </a:cubicBezTo>
                  <a:close/>
                </a:path>
              </a:pathLst>
            </a:custGeom>
            <a:solidFill>
              <a:srgbClr val="1ECAE4"/>
            </a:solidFill>
            <a:ln w="76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40" name="Полилиния 135">
              <a:extLst>
                <a:ext uri="{FF2B5EF4-FFF2-40B4-BE49-F238E27FC236}">
                  <a16:creationId xmlns:a16="http://schemas.microsoft.com/office/drawing/2014/main" id="{1F89C06C-C6D3-46FE-989E-560FCD7111A6}"/>
                </a:ext>
              </a:extLst>
            </p:cNvPr>
            <p:cNvSpPr/>
            <p:nvPr/>
          </p:nvSpPr>
          <p:spPr>
            <a:xfrm>
              <a:off x="10483178" y="-165916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0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0"/>
                  </a:cubicBezTo>
                  <a:cubicBezTo>
                    <a:pt x="30412" y="158687"/>
                    <a:pt x="22921" y="105370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41" name="Полилиния 136">
              <a:extLst>
                <a:ext uri="{FF2B5EF4-FFF2-40B4-BE49-F238E27FC236}">
                  <a16:creationId xmlns:a16="http://schemas.microsoft.com/office/drawing/2014/main" id="{0DF25F92-E276-41CB-AD58-BBD9B7DA6E05}"/>
                </a:ext>
              </a:extLst>
            </p:cNvPr>
            <p:cNvSpPr/>
            <p:nvPr/>
          </p:nvSpPr>
          <p:spPr>
            <a:xfrm>
              <a:off x="10807816" y="78642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0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0"/>
                  </a:cubicBezTo>
                  <a:cubicBezTo>
                    <a:pt x="30412" y="158687"/>
                    <a:pt x="22921" y="105370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09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42" name="Полилиния 137">
              <a:extLst>
                <a:ext uri="{FF2B5EF4-FFF2-40B4-BE49-F238E27FC236}">
                  <a16:creationId xmlns:a16="http://schemas.microsoft.com/office/drawing/2014/main" id="{65F7E3FE-863E-48D9-AEC7-BF4395C7C325}"/>
                </a:ext>
              </a:extLst>
            </p:cNvPr>
            <p:cNvSpPr/>
            <p:nvPr/>
          </p:nvSpPr>
          <p:spPr>
            <a:xfrm>
              <a:off x="11132454" y="323199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70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43" name="Полилиния 138">
              <a:extLst>
                <a:ext uri="{FF2B5EF4-FFF2-40B4-BE49-F238E27FC236}">
                  <a16:creationId xmlns:a16="http://schemas.microsoft.com/office/drawing/2014/main" id="{0DD0439C-AF4C-4C79-8F6F-55C3719E3C92}"/>
                </a:ext>
              </a:extLst>
            </p:cNvPr>
            <p:cNvSpPr/>
            <p:nvPr/>
          </p:nvSpPr>
          <p:spPr>
            <a:xfrm>
              <a:off x="11457091" y="567757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70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44" name="Полилиния 139">
              <a:extLst>
                <a:ext uri="{FF2B5EF4-FFF2-40B4-BE49-F238E27FC236}">
                  <a16:creationId xmlns:a16="http://schemas.microsoft.com/office/drawing/2014/main" id="{7E3ADE76-4507-411D-9802-EFE7FA6F89FF}"/>
                </a:ext>
              </a:extLst>
            </p:cNvPr>
            <p:cNvSpPr/>
            <p:nvPr/>
          </p:nvSpPr>
          <p:spPr>
            <a:xfrm>
              <a:off x="11781729" y="812315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70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45" name="Полилиния 140">
              <a:extLst>
                <a:ext uri="{FF2B5EF4-FFF2-40B4-BE49-F238E27FC236}">
                  <a16:creationId xmlns:a16="http://schemas.microsoft.com/office/drawing/2014/main" id="{200CDC63-202C-4DF2-9A13-A17B842D5E01}"/>
                </a:ext>
              </a:extLst>
            </p:cNvPr>
            <p:cNvSpPr/>
            <p:nvPr/>
          </p:nvSpPr>
          <p:spPr>
            <a:xfrm>
              <a:off x="12106366" y="1056874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70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53" name="Полилиния 148">
              <a:extLst>
                <a:ext uri="{FF2B5EF4-FFF2-40B4-BE49-F238E27FC236}">
                  <a16:creationId xmlns:a16="http://schemas.microsoft.com/office/drawing/2014/main" id="{F45F78EA-6D28-4112-A299-4D3A71A582CF}"/>
                </a:ext>
              </a:extLst>
            </p:cNvPr>
            <p:cNvSpPr/>
            <p:nvPr/>
          </p:nvSpPr>
          <p:spPr>
            <a:xfrm>
              <a:off x="11377085" y="-1340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70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54" name="Полилиния 149">
              <a:extLst>
                <a:ext uri="{FF2B5EF4-FFF2-40B4-BE49-F238E27FC236}">
                  <a16:creationId xmlns:a16="http://schemas.microsoft.com/office/drawing/2014/main" id="{247BFA7D-DD79-46E7-ADB4-3CCEFA137BCF}"/>
                </a:ext>
              </a:extLst>
            </p:cNvPr>
            <p:cNvSpPr/>
            <p:nvPr/>
          </p:nvSpPr>
          <p:spPr>
            <a:xfrm>
              <a:off x="11701723" y="243218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70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55" name="Полилиния 150">
              <a:extLst>
                <a:ext uri="{FF2B5EF4-FFF2-40B4-BE49-F238E27FC236}">
                  <a16:creationId xmlns:a16="http://schemas.microsoft.com/office/drawing/2014/main" id="{F93EF7BD-9F0B-4DD8-AD4E-D627A18787D2}"/>
                </a:ext>
              </a:extLst>
            </p:cNvPr>
            <p:cNvSpPr/>
            <p:nvPr/>
          </p:nvSpPr>
          <p:spPr>
            <a:xfrm>
              <a:off x="12026361" y="487775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70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65" name="Полилиния 160">
              <a:extLst>
                <a:ext uri="{FF2B5EF4-FFF2-40B4-BE49-F238E27FC236}">
                  <a16:creationId xmlns:a16="http://schemas.microsoft.com/office/drawing/2014/main" id="{7997280E-4A78-4998-AA1F-C3D078DC1372}"/>
                </a:ext>
              </a:extLst>
            </p:cNvPr>
            <p:cNvSpPr/>
            <p:nvPr/>
          </p:nvSpPr>
          <p:spPr>
            <a:xfrm>
              <a:off x="11946355" y="-81322"/>
              <a:ext cx="272205" cy="272123"/>
            </a:xfrm>
            <a:custGeom>
              <a:avLst/>
              <a:gdLst>
                <a:gd name="connsiteX0" fmla="*/ 186991 w 237877"/>
                <a:gd name="connsiteY0" fmla="*/ 170204 h 237805"/>
                <a:gd name="connsiteX1" fmla="*/ 67903 w 237877"/>
                <a:gd name="connsiteY1" fmla="*/ 186931 h 237805"/>
                <a:gd name="connsiteX2" fmla="*/ 51173 w 237877"/>
                <a:gd name="connsiteY2" fmla="*/ 67889 h 237805"/>
                <a:gd name="connsiteX3" fmla="*/ 170250 w 237877"/>
                <a:gd name="connsiteY3" fmla="*/ 51153 h 237805"/>
                <a:gd name="connsiteX4" fmla="*/ 186991 w 237877"/>
                <a:gd name="connsiteY4" fmla="*/ 170204 h 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77" h="237805">
                  <a:moveTo>
                    <a:pt x="186991" y="170204"/>
                  </a:moveTo>
                  <a:cubicBezTo>
                    <a:pt x="158735" y="207691"/>
                    <a:pt x="105412" y="215187"/>
                    <a:pt x="67903" y="186931"/>
                  </a:cubicBezTo>
                  <a:cubicBezTo>
                    <a:pt x="30412" y="158687"/>
                    <a:pt x="22921" y="105370"/>
                    <a:pt x="51173" y="67889"/>
                  </a:cubicBezTo>
                  <a:cubicBezTo>
                    <a:pt x="79431" y="30400"/>
                    <a:pt x="132754" y="22907"/>
                    <a:pt x="170250" y="51153"/>
                  </a:cubicBezTo>
                  <a:cubicBezTo>
                    <a:pt x="207762" y="79413"/>
                    <a:pt x="215254" y="132710"/>
                    <a:pt x="186991" y="170204"/>
                  </a:cubicBezTo>
                  <a:close/>
                </a:path>
              </a:pathLst>
            </a:custGeom>
            <a:noFill/>
            <a:ln w="7673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4" name="Title 2">
            <a:extLst>
              <a:ext uri="{FF2B5EF4-FFF2-40B4-BE49-F238E27FC236}">
                <a16:creationId xmlns:a16="http://schemas.microsoft.com/office/drawing/2014/main" id="{AF9FD453-4FDB-0745-9667-CD20360EA02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0863" y="1637758"/>
            <a:ext cx="5303554" cy="1661993"/>
          </a:xfrm>
        </p:spPr>
        <p:txBody>
          <a:bodyPr wrap="square">
            <a:spAutoFit/>
          </a:bodyPr>
          <a:lstStyle>
            <a:lvl1pPr>
              <a:defRPr sz="6000" b="1" i="0">
                <a:solidFill>
                  <a:schemeClr val="tx1"/>
                </a:solidFill>
                <a:latin typeface="+mj-lt"/>
                <a:cs typeface="Gotham Pro Bold" panose="02000503040000020004" pitchFamily="2" charset="0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220" name="Text Placeholder 219">
            <a:extLst>
              <a:ext uri="{FF2B5EF4-FFF2-40B4-BE49-F238E27FC236}">
                <a16:creationId xmlns:a16="http://schemas.microsoft.com/office/drawing/2014/main" id="{9297EC30-9121-430B-8E67-5BC4B890CA38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550863" y="4568243"/>
            <a:ext cx="5303554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Имя Фамилия</a:t>
            </a:r>
            <a:endParaRPr lang="en-US" dirty="0"/>
          </a:p>
        </p:txBody>
      </p:sp>
      <p:sp>
        <p:nvSpPr>
          <p:cNvPr id="221" name="Text Placeholder 219">
            <a:extLst>
              <a:ext uri="{FF2B5EF4-FFF2-40B4-BE49-F238E27FC236}">
                <a16:creationId xmlns:a16="http://schemas.microsoft.com/office/drawing/2014/main" id="{69E6748D-5EE7-45A6-BDC0-4FFB319F4B9A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50863" y="6151102"/>
            <a:ext cx="5303554" cy="221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Дата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601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3C86E-80A5-45BB-8837-04A64A8ED472}" type="datetime1">
              <a:rPr lang="ru-RU" smtClean="0"/>
              <a:t>01.04.2025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0408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4BE96-6572-4FFB-BE28-A97023D2FA41}" type="datetime1">
              <a:rPr lang="ru-RU" smtClean="0"/>
              <a:t>01.04.2025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0743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9502-3AB4-45E6-8C55-86E463354B6F}" type="datetime1">
              <a:rPr lang="ru-RU" smtClean="0"/>
              <a:t>01.04.2025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7883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25FEF-C22A-469C-AE1A-134FCDABD4F8}" type="datetime1">
              <a:rPr lang="ru-RU" smtClean="0"/>
              <a:t>01.04.2025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8027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6BF9-C0E4-45A0-8292-59FB6FC859A5}" type="datetime1">
              <a:rPr lang="ru-RU" smtClean="0"/>
              <a:t>01.04.2025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7043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0F862-5C4A-40E3-BC35-77D37C2B9626}" type="datetime1">
              <a:rPr lang="ru-RU" smtClean="0"/>
              <a:t>01.04.2025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4431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FC04-1D1E-4EC4-B63B-4AF6376A3DBC}" type="datetime1">
              <a:rPr lang="ru-RU" smtClean="0"/>
              <a:t>01.04.2025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588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8AC30-7BDF-4DDA-8CA8-E41398574C96}" type="datetime1">
              <a:rPr lang="ru-RU" smtClean="0"/>
              <a:t>01.04.2025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2217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B9D63-FBE5-4457-81D1-C455753E0BF5}" type="datetime1">
              <a:rPr lang="ru-RU" smtClean="0"/>
              <a:t>01.04.2025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67" b="66248"/>
          <a:stretch/>
        </p:blipFill>
        <p:spPr>
          <a:xfrm rot="16200000">
            <a:off x="-2271643" y="2271643"/>
            <a:ext cx="6858000" cy="231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111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  <p:sldLayoutId id="214748408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Title 625">
            <a:extLst>
              <a:ext uri="{FF2B5EF4-FFF2-40B4-BE49-F238E27FC236}">
                <a16:creationId xmlns:a16="http://schemas.microsoft.com/office/drawing/2014/main" id="{2616B31E-23CD-4E16-8D29-BE0C4FAD8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762" y="3502494"/>
            <a:ext cx="7904953" cy="2585323"/>
          </a:xfrm>
        </p:spPr>
        <p:txBody>
          <a:bodyPr/>
          <a:lstStyle/>
          <a:p>
            <a:pPr lvl="0">
              <a:defRPr/>
            </a:pPr>
            <a:r>
              <a:rPr lang="ru-RU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ОСНОВНЫЕ ОШИБКИ</a:t>
            </a:r>
            <a:r>
              <a:rPr lang="ru-RU" sz="32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/>
            </a:r>
            <a:br>
              <a:rPr lang="ru-RU" sz="32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ОФОРМЛЕНИЯ ДОКУМЕНТОВ ПРИ ПРЕДОСТАВЛЕНИИ ФИНАНСОВОЙ ПОДДЕРЖКИ</a:t>
            </a:r>
            <a:r>
              <a:rPr lang="ru-RU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/>
            </a:r>
            <a:br>
              <a:rPr lang="ru-RU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</a:b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9" y="100784"/>
            <a:ext cx="551227" cy="764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1152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Номер слайда 1"/>
          <p:cNvSpPr txBox="1">
            <a:spLocks/>
          </p:cNvSpPr>
          <p:nvPr/>
        </p:nvSpPr>
        <p:spPr>
          <a:xfrm>
            <a:off x="198406" y="6374922"/>
            <a:ext cx="4020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C173F88-3387-453B-9303-AC0210B95CB8}" type="slidenum">
              <a:rPr lang="ru-RU" sz="2000" smtClean="0">
                <a:latin typeface="Bahnschrift Light Condensed" panose="020B0502040204020203" pitchFamily="34" charset="0"/>
              </a:rPr>
              <a:pPr/>
              <a:t>10</a:t>
            </a:fld>
            <a:endParaRPr lang="ru-RU" sz="2000" dirty="0">
              <a:latin typeface="Bahnschrift Light Condensed" panose="020B0502040204020203" pitchFamily="34" charset="0"/>
            </a:endParaRPr>
          </a:p>
        </p:txBody>
      </p:sp>
      <p:cxnSp>
        <p:nvCxnSpPr>
          <p:cNvPr id="112" name="Прямая соединительная линия 111">
            <a:extLst>
              <a:ext uri="{FF2B5EF4-FFF2-40B4-BE49-F238E27FC236}">
                <a16:creationId xmlns:a16="http://schemas.microsoft.com/office/drawing/2014/main" id="{9ABFD37D-66F6-4714-974D-7D8A683DB2EE}"/>
              </a:ext>
            </a:extLst>
          </p:cNvPr>
          <p:cNvCxnSpPr/>
          <p:nvPr/>
        </p:nvCxnSpPr>
        <p:spPr>
          <a:xfrm flipV="1">
            <a:off x="840198" y="488272"/>
            <a:ext cx="11120913" cy="21169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Заголовок 155"/>
          <p:cNvSpPr>
            <a:spLocks noGrp="1"/>
          </p:cNvSpPr>
          <p:nvPr>
            <p:ph type="title"/>
          </p:nvPr>
        </p:nvSpPr>
        <p:spPr>
          <a:xfrm>
            <a:off x="831650" y="103647"/>
            <a:ext cx="10977562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altLang="ru-RU" sz="2200" dirty="0" smtClean="0">
                <a:latin typeface="Bahnschrift Condensed" panose="020B0502040204020203" pitchFamily="34" charset="0"/>
                <a:ea typeface="+mn-ea"/>
                <a:cs typeface="+mn-cs"/>
              </a:rPr>
              <a:t>Платежное поручение</a:t>
            </a:r>
            <a:endParaRPr lang="ru-RU" altLang="ru-RU" sz="2200" dirty="0">
              <a:latin typeface="Bahnschrif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792682" y="5425443"/>
            <a:ext cx="13515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Отсутствие отметки банка об исполнении платежа</a:t>
            </a:r>
          </a:p>
        </p:txBody>
      </p:sp>
      <p:grpSp>
        <p:nvGrpSpPr>
          <p:cNvPr id="27" name="Группа 26"/>
          <p:cNvGrpSpPr/>
          <p:nvPr/>
        </p:nvGrpSpPr>
        <p:grpSpPr>
          <a:xfrm>
            <a:off x="674724" y="1204656"/>
            <a:ext cx="4771409" cy="5332535"/>
            <a:chOff x="674724" y="938786"/>
            <a:chExt cx="4972271" cy="5598406"/>
          </a:xfrm>
        </p:grpSpPr>
        <p:sp>
          <p:nvSpPr>
            <p:cNvPr id="55" name="Полилиния 60">
              <a:extLst>
                <a:ext uri="{FF2B5EF4-FFF2-40B4-BE49-F238E27FC236}">
                  <a16:creationId xmlns:a16="http://schemas.microsoft.com/office/drawing/2014/main" id="{EFD6FC68-17C2-4DAB-B759-7940D9BC3343}"/>
                </a:ext>
              </a:extLst>
            </p:cNvPr>
            <p:cNvSpPr/>
            <p:nvPr/>
          </p:nvSpPr>
          <p:spPr>
            <a:xfrm>
              <a:off x="824304" y="1955147"/>
              <a:ext cx="45719" cy="45719"/>
            </a:xfrm>
            <a:custGeom>
              <a:avLst/>
              <a:gdLst>
                <a:gd name="connsiteX0" fmla="*/ 70730 w 84876"/>
                <a:gd name="connsiteY0" fmla="*/ 0 h 28292"/>
                <a:gd name="connsiteX1" fmla="*/ 14146 w 84876"/>
                <a:gd name="connsiteY1" fmla="*/ 0 h 28292"/>
                <a:gd name="connsiteX2" fmla="*/ 0 w 84876"/>
                <a:gd name="connsiteY2" fmla="*/ 14146 h 28292"/>
                <a:gd name="connsiteX3" fmla="*/ 14146 w 84876"/>
                <a:gd name="connsiteY3" fmla="*/ 28292 h 28292"/>
                <a:gd name="connsiteX4" fmla="*/ 70730 w 84876"/>
                <a:gd name="connsiteY4" fmla="*/ 28292 h 28292"/>
                <a:gd name="connsiteX5" fmla="*/ 84876 w 84876"/>
                <a:gd name="connsiteY5" fmla="*/ 14146 h 28292"/>
                <a:gd name="connsiteX6" fmla="*/ 70730 w 84876"/>
                <a:gd name="connsiteY6" fmla="*/ 0 h 28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76" h="28292">
                  <a:moveTo>
                    <a:pt x="70730" y="0"/>
                  </a:moveTo>
                  <a:lnTo>
                    <a:pt x="14146" y="0"/>
                  </a:lnTo>
                  <a:cubicBezTo>
                    <a:pt x="6333" y="0"/>
                    <a:pt x="0" y="6333"/>
                    <a:pt x="0" y="14146"/>
                  </a:cubicBezTo>
                  <a:cubicBezTo>
                    <a:pt x="0" y="21959"/>
                    <a:pt x="6333" y="28292"/>
                    <a:pt x="14146" y="28292"/>
                  </a:cubicBezTo>
                  <a:lnTo>
                    <a:pt x="70730" y="28292"/>
                  </a:lnTo>
                  <a:cubicBezTo>
                    <a:pt x="78543" y="28292"/>
                    <a:pt x="84876" y="21959"/>
                    <a:pt x="84876" y="14146"/>
                  </a:cubicBezTo>
                  <a:cubicBezTo>
                    <a:pt x="84876" y="6333"/>
                    <a:pt x="78543" y="0"/>
                    <a:pt x="7073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3524250" y="1002846"/>
              <a:ext cx="1126078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ru-RU" altLang="ru-RU" sz="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Поступ</a:t>
              </a:r>
              <a:r>
                <a:rPr lang="ru-RU" altLang="ru-RU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в банк плат</a:t>
              </a:r>
              <a:r>
                <a:rPr lang="ru-RU" altLang="ru-RU" sz="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3600450" y="996362"/>
              <a:ext cx="81574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Прямоугольник 13"/>
            <p:cNvSpPr/>
            <p:nvPr/>
          </p:nvSpPr>
          <p:spPr>
            <a:xfrm>
              <a:off x="3524251" y="4109813"/>
              <a:ext cx="1542816" cy="2236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7" name="Прямоугольник 186"/>
            <p:cNvSpPr/>
            <p:nvPr/>
          </p:nvSpPr>
          <p:spPr>
            <a:xfrm rot="16200000">
              <a:off x="1900921" y="3615304"/>
              <a:ext cx="3317592" cy="7093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9" name="Рисунок 188"/>
            <p:cNvPicPr>
              <a:picLocks noChangeAspect="1"/>
            </p:cNvPicPr>
            <p:nvPr/>
          </p:nvPicPr>
          <p:blipFill rotWithShape="1">
            <a:blip r:embed="rId2"/>
            <a:srcRect l="19854" t="10300" r="43742" b="14358"/>
            <a:stretch/>
          </p:blipFill>
          <p:spPr>
            <a:xfrm>
              <a:off x="787652" y="938786"/>
              <a:ext cx="4859343" cy="5598406"/>
            </a:xfrm>
            <a:prstGeom prst="rect">
              <a:avLst/>
            </a:prstGeom>
          </p:spPr>
        </p:pic>
        <p:sp>
          <p:nvSpPr>
            <p:cNvPr id="190" name="Прямоугольник 189"/>
            <p:cNvSpPr/>
            <p:nvPr/>
          </p:nvSpPr>
          <p:spPr>
            <a:xfrm>
              <a:off x="802314" y="1088943"/>
              <a:ext cx="1126078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ru-RU" altLang="ru-RU" sz="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Поступ</a:t>
              </a:r>
              <a:r>
                <a:rPr lang="ru-RU" altLang="ru-RU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в банк плат</a:t>
              </a:r>
              <a:r>
                <a:rPr lang="ru-RU" altLang="ru-RU" sz="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1" name="Прямоугольник 190"/>
            <p:cNvSpPr/>
            <p:nvPr/>
          </p:nvSpPr>
          <p:spPr>
            <a:xfrm>
              <a:off x="2231053" y="1060093"/>
              <a:ext cx="1126078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ru-RU" altLang="ru-RU" sz="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Списано со </a:t>
              </a:r>
              <a:r>
                <a:rPr lang="ru-RU" altLang="ru-RU" sz="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сч.плат</a:t>
              </a:r>
              <a:r>
                <a:rPr lang="ru-RU" altLang="ru-RU" sz="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92" name="Прямая соединительная линия 191"/>
            <p:cNvCxnSpPr/>
            <p:nvPr/>
          </p:nvCxnSpPr>
          <p:spPr>
            <a:xfrm>
              <a:off x="884503" y="1125855"/>
              <a:ext cx="81574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Прямая соединительная линия 192"/>
            <p:cNvCxnSpPr/>
            <p:nvPr/>
          </p:nvCxnSpPr>
          <p:spPr>
            <a:xfrm>
              <a:off x="2353059" y="1112567"/>
              <a:ext cx="81574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Прямоугольник 193"/>
            <p:cNvSpPr/>
            <p:nvPr/>
          </p:nvSpPr>
          <p:spPr>
            <a:xfrm>
              <a:off x="2408709" y="947307"/>
              <a:ext cx="743931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altLang="ru-RU" sz="9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23.10.2020</a:t>
              </a:r>
              <a:endParaRPr lang="ru-RU" altLang="ru-RU" sz="9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5" name="Прямоугольник 194"/>
            <p:cNvSpPr/>
            <p:nvPr/>
          </p:nvSpPr>
          <p:spPr>
            <a:xfrm>
              <a:off x="1000355" y="965833"/>
              <a:ext cx="773802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altLang="ru-RU" sz="9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23.10.2020</a:t>
              </a:r>
              <a:endParaRPr lang="ru-RU" altLang="ru-RU" sz="9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6" name="Прямоугольник 195"/>
            <p:cNvSpPr/>
            <p:nvPr/>
          </p:nvSpPr>
          <p:spPr>
            <a:xfrm>
              <a:off x="674724" y="4109813"/>
              <a:ext cx="1542816" cy="2236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7" name="Прямоугольник 196"/>
            <p:cNvSpPr/>
            <p:nvPr/>
          </p:nvSpPr>
          <p:spPr>
            <a:xfrm>
              <a:off x="1426409" y="4340401"/>
              <a:ext cx="1542816" cy="2236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8" name="Прямоугольник 197"/>
            <p:cNvSpPr/>
            <p:nvPr/>
          </p:nvSpPr>
          <p:spPr>
            <a:xfrm>
              <a:off x="750923" y="4777723"/>
              <a:ext cx="3184166" cy="2236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9" name="Прямоугольник 198"/>
            <p:cNvSpPr/>
            <p:nvPr/>
          </p:nvSpPr>
          <p:spPr>
            <a:xfrm rot="16200000">
              <a:off x="-850455" y="3627871"/>
              <a:ext cx="3317592" cy="7093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0" name="Прямоугольник 199"/>
            <p:cNvSpPr/>
            <p:nvPr/>
          </p:nvSpPr>
          <p:spPr>
            <a:xfrm>
              <a:off x="4481576" y="5623326"/>
              <a:ext cx="1120141" cy="825181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1" name="Прямоугольник 200"/>
            <p:cNvSpPr/>
            <p:nvPr/>
          </p:nvSpPr>
          <p:spPr>
            <a:xfrm>
              <a:off x="841586" y="4843297"/>
              <a:ext cx="3184166" cy="2236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5" name="Прямоугольник 204"/>
            <p:cNvSpPr/>
            <p:nvPr/>
          </p:nvSpPr>
          <p:spPr>
            <a:xfrm>
              <a:off x="1387256" y="4793429"/>
              <a:ext cx="3184166" cy="2236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7435084" y="1259498"/>
            <a:ext cx="4714207" cy="5297985"/>
            <a:chOff x="7263482" y="943372"/>
            <a:chExt cx="4885810" cy="5614111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2"/>
            <a:srcRect l="19854" t="10300" r="43742" b="14358"/>
            <a:stretch/>
          </p:blipFill>
          <p:spPr>
            <a:xfrm>
              <a:off x="7276317" y="943372"/>
              <a:ext cx="4872975" cy="5614111"/>
            </a:xfrm>
            <a:prstGeom prst="rect">
              <a:avLst/>
            </a:prstGeom>
          </p:spPr>
        </p:pic>
        <p:sp>
          <p:nvSpPr>
            <p:cNvPr id="157" name="Прямоугольник 156"/>
            <p:cNvSpPr/>
            <p:nvPr/>
          </p:nvSpPr>
          <p:spPr>
            <a:xfrm>
              <a:off x="8694314" y="1100186"/>
              <a:ext cx="1209676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ru-RU" altLang="ru-RU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Списано со </a:t>
              </a:r>
              <a:r>
                <a:rPr lang="ru-RU" altLang="ru-RU" sz="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сч.плат</a:t>
              </a:r>
              <a:r>
                <a:rPr lang="ru-RU" altLang="ru-RU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cxnSp>
          <p:nvCxnSpPr>
            <p:cNvPr id="158" name="Прямая соединительная линия 157"/>
            <p:cNvCxnSpPr/>
            <p:nvPr/>
          </p:nvCxnSpPr>
          <p:spPr>
            <a:xfrm>
              <a:off x="8763717" y="1135477"/>
              <a:ext cx="8763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Прямоугольник 12"/>
            <p:cNvSpPr/>
            <p:nvPr/>
          </p:nvSpPr>
          <p:spPr>
            <a:xfrm>
              <a:off x="8911916" y="965833"/>
              <a:ext cx="704039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altLang="ru-RU" sz="9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23.10.2020</a:t>
              </a:r>
              <a:endParaRPr lang="ru-RU" altLang="ru-RU" sz="9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" name="Прямоугольник 183"/>
            <p:cNvSpPr/>
            <p:nvPr/>
          </p:nvSpPr>
          <p:spPr>
            <a:xfrm>
              <a:off x="7328888" y="4120297"/>
              <a:ext cx="1542816" cy="2236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6" name="Прямоугольник 185"/>
            <p:cNvSpPr/>
            <p:nvPr/>
          </p:nvSpPr>
          <p:spPr>
            <a:xfrm rot="5400000">
              <a:off x="5588848" y="3563649"/>
              <a:ext cx="3420552" cy="7128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10945994" y="5543550"/>
              <a:ext cx="1203298" cy="993642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8" name="Прямоугольник 187"/>
            <p:cNvSpPr/>
            <p:nvPr/>
          </p:nvSpPr>
          <p:spPr>
            <a:xfrm>
              <a:off x="7326024" y="4805506"/>
              <a:ext cx="3420552" cy="23058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2" name="Прямоугольник 201"/>
            <p:cNvSpPr/>
            <p:nvPr/>
          </p:nvSpPr>
          <p:spPr>
            <a:xfrm>
              <a:off x="7459435" y="1109116"/>
              <a:ext cx="1126078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ru-RU" altLang="ru-RU" sz="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Поступ</a:t>
              </a:r>
              <a:r>
                <a:rPr lang="ru-RU" altLang="ru-RU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в банк плат</a:t>
              </a:r>
              <a:r>
                <a:rPr lang="ru-RU" altLang="ru-RU" sz="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4" name="Прямоугольник 203"/>
            <p:cNvSpPr/>
            <p:nvPr/>
          </p:nvSpPr>
          <p:spPr>
            <a:xfrm>
              <a:off x="7605310" y="984770"/>
              <a:ext cx="704039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altLang="ru-RU" sz="9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23.10.2020</a:t>
              </a:r>
              <a:endParaRPr lang="ru-RU" altLang="ru-RU" sz="9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3" name="Прямая соединительная линия 22"/>
            <p:cNvCxnSpPr/>
            <p:nvPr/>
          </p:nvCxnSpPr>
          <p:spPr>
            <a:xfrm flipV="1">
              <a:off x="7459435" y="1132306"/>
              <a:ext cx="948156" cy="103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Прямоугольник 24"/>
            <p:cNvSpPr/>
            <p:nvPr/>
          </p:nvSpPr>
          <p:spPr>
            <a:xfrm>
              <a:off x="11039474" y="5623326"/>
              <a:ext cx="1038225" cy="75159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6" name="Прямоугольник 205"/>
            <p:cNvSpPr/>
            <p:nvPr/>
          </p:nvSpPr>
          <p:spPr>
            <a:xfrm>
              <a:off x="8241039" y="4326940"/>
              <a:ext cx="1542816" cy="29841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07" name="Рисунок 206" descr="Download Red Cross Mark Png Image HQ PNG Image | FreePNGIm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9878" y="734064"/>
            <a:ext cx="711473" cy="813112"/>
          </a:xfrm>
          <a:prstGeom prst="rect">
            <a:avLst/>
          </a:prstGeom>
        </p:spPr>
      </p:pic>
      <p:pic>
        <p:nvPicPr>
          <p:cNvPr id="208" name="Рисунок 207" descr="Зеленая галочка без фона в пнг (png) формате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904" y="603284"/>
            <a:ext cx="1152478" cy="943892"/>
          </a:xfrm>
          <a:prstGeom prst="rect">
            <a:avLst/>
          </a:prstGeom>
        </p:spPr>
      </p:pic>
      <p:sp>
        <p:nvSpPr>
          <p:cNvPr id="210" name="Прямоугольник 209"/>
          <p:cNvSpPr/>
          <p:nvPr/>
        </p:nvSpPr>
        <p:spPr>
          <a:xfrm>
            <a:off x="5708850" y="1340354"/>
            <a:ext cx="15046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Отсутствует дата списания средств со счета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172947" y="1157885"/>
            <a:ext cx="1159314" cy="4612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8955932" y="1289359"/>
            <a:ext cx="888207" cy="1432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1" name="Прямоугольник 210"/>
          <p:cNvSpPr/>
          <p:nvPr/>
        </p:nvSpPr>
        <p:spPr>
          <a:xfrm>
            <a:off x="8823536" y="1211806"/>
            <a:ext cx="1159314" cy="4612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2" name="Прямоугольник 211"/>
          <p:cNvSpPr/>
          <p:nvPr/>
        </p:nvSpPr>
        <p:spPr>
          <a:xfrm>
            <a:off x="1267423" y="633511"/>
            <a:ext cx="38985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  <a:defRPr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Все оформлено верно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637209" y="669122"/>
            <a:ext cx="35477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  <a:defRPr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Такой документ не будет принят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Bahnschrift Condensed" panose="020B0502040204020203" pitchFamily="34" charset="0"/>
            </a:endParaRPr>
          </a:p>
        </p:txBody>
      </p:sp>
      <p:cxnSp>
        <p:nvCxnSpPr>
          <p:cNvPr id="35" name="Прямая со стрелкой 34"/>
          <p:cNvCxnSpPr>
            <a:stCxn id="210" idx="1"/>
          </p:cNvCxnSpPr>
          <p:nvPr/>
        </p:nvCxnSpPr>
        <p:spPr>
          <a:xfrm flipH="1" flipV="1">
            <a:off x="3477210" y="1509139"/>
            <a:ext cx="2231640" cy="2467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Прямая со стрелкой 212"/>
          <p:cNvCxnSpPr>
            <a:stCxn id="210" idx="3"/>
          </p:cNvCxnSpPr>
          <p:nvPr/>
        </p:nvCxnSpPr>
        <p:spPr>
          <a:xfrm flipV="1">
            <a:off x="7213525" y="1547179"/>
            <a:ext cx="1453292" cy="2086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Прямая со стрелкой 213"/>
          <p:cNvCxnSpPr/>
          <p:nvPr/>
        </p:nvCxnSpPr>
        <p:spPr>
          <a:xfrm flipH="1">
            <a:off x="5489451" y="5855465"/>
            <a:ext cx="303231" cy="159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Прямая со стрелкой 214"/>
          <p:cNvCxnSpPr/>
          <p:nvPr/>
        </p:nvCxnSpPr>
        <p:spPr>
          <a:xfrm flipV="1">
            <a:off x="6908503" y="5855465"/>
            <a:ext cx="3887339" cy="183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Прямоугольник 215"/>
          <p:cNvSpPr/>
          <p:nvPr/>
        </p:nvSpPr>
        <p:spPr>
          <a:xfrm>
            <a:off x="831650" y="4847281"/>
            <a:ext cx="35471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Оплаты аренды за декабрь по договору от 01.01.2020 № 1</a:t>
            </a:r>
            <a:endParaRPr lang="ru-RU" sz="1200" dirty="0">
              <a:solidFill>
                <a:schemeClr val="accent5">
                  <a:lumMod val="50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17" name="Прямоугольник 216"/>
          <p:cNvSpPr/>
          <p:nvPr/>
        </p:nvSpPr>
        <p:spPr>
          <a:xfrm>
            <a:off x="5762392" y="2264353"/>
            <a:ext cx="135155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Если не указано назначение платежа, то рекомендуется приложить пояснительную записку с указанием документов, на основании которых была произведена оплата</a:t>
            </a:r>
            <a:endParaRPr lang="ru-RU" sz="1400" dirty="0">
              <a:solidFill>
                <a:schemeClr val="accent5">
                  <a:lumMod val="50000"/>
                </a:schemeClr>
              </a:solidFill>
              <a:latin typeface="Bahnschrift Condensed" panose="020B0502040204020203" pitchFamily="34" charset="0"/>
            </a:endParaRPr>
          </a:p>
        </p:txBody>
      </p:sp>
      <p:cxnSp>
        <p:nvCxnSpPr>
          <p:cNvPr id="218" name="Прямая со стрелкой 217"/>
          <p:cNvCxnSpPr/>
          <p:nvPr/>
        </p:nvCxnSpPr>
        <p:spPr>
          <a:xfrm flipH="1">
            <a:off x="4044214" y="3941426"/>
            <a:ext cx="1584535" cy="10263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Прямая со стрелкой 218"/>
          <p:cNvCxnSpPr/>
          <p:nvPr/>
        </p:nvCxnSpPr>
        <p:spPr>
          <a:xfrm>
            <a:off x="7004813" y="3852499"/>
            <a:ext cx="1015614" cy="11604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316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Номер слайда 1"/>
          <p:cNvSpPr txBox="1">
            <a:spLocks/>
          </p:cNvSpPr>
          <p:nvPr/>
        </p:nvSpPr>
        <p:spPr>
          <a:xfrm>
            <a:off x="198406" y="6374922"/>
            <a:ext cx="4848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C173F88-3387-453B-9303-AC0210B95CB8}" type="slidenum">
              <a:rPr lang="ru-RU" sz="2000" smtClean="0">
                <a:latin typeface="Bahnschrift Light Condensed" panose="020B0502040204020203" pitchFamily="34" charset="0"/>
              </a:rPr>
              <a:pPr/>
              <a:t>11</a:t>
            </a:fld>
            <a:endParaRPr lang="ru-RU" sz="2000" dirty="0">
              <a:latin typeface="Bahnschrift Light Condensed" panose="020B05020402040202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82008" y="157501"/>
            <a:ext cx="11009992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sz="2200" dirty="0" smtClean="0">
                <a:latin typeface="Bahnschrift Condensed" panose="020B0502040204020203" pitchFamily="34" charset="0"/>
              </a:rPr>
              <a:t>Акт выполненных работ (оказанных услуг)</a:t>
            </a:r>
            <a:endParaRPr lang="ru-RU" altLang="ru-RU" sz="2200" dirty="0">
              <a:latin typeface="Bahnschrift Condensed" panose="020B0502040204020203" pitchFamily="34" charset="0"/>
            </a:endParaRPr>
          </a:p>
        </p:txBody>
      </p:sp>
      <p:pic>
        <p:nvPicPr>
          <p:cNvPr id="61" name="Рисунок 60" descr="Download Red Cross Mark Png Image HQ PNG Image | FreePNGIm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83" y="1840398"/>
            <a:ext cx="328555" cy="375491"/>
          </a:xfrm>
          <a:prstGeom prst="rect">
            <a:avLst/>
          </a:prstGeom>
        </p:spPr>
      </p:pic>
      <p:grpSp>
        <p:nvGrpSpPr>
          <p:cNvPr id="65" name="Группа 64"/>
          <p:cNvGrpSpPr/>
          <p:nvPr/>
        </p:nvGrpSpPr>
        <p:grpSpPr>
          <a:xfrm>
            <a:off x="5591175" y="1276291"/>
            <a:ext cx="6349581" cy="4791134"/>
            <a:chOff x="198406" y="1087429"/>
            <a:chExt cx="5693975" cy="4411745"/>
          </a:xfrm>
        </p:grpSpPr>
        <p:pic>
          <p:nvPicPr>
            <p:cNvPr id="66" name="Рисунок 65"/>
            <p:cNvPicPr>
              <a:picLocks noChangeAspect="1"/>
            </p:cNvPicPr>
            <p:nvPr/>
          </p:nvPicPr>
          <p:blipFill rotWithShape="1">
            <a:blip r:embed="rId3"/>
            <a:srcRect l="20345" t="16075" r="37352" b="25655"/>
            <a:stretch/>
          </p:blipFill>
          <p:spPr>
            <a:xfrm>
              <a:off x="198406" y="1087429"/>
              <a:ext cx="5693975" cy="4411745"/>
            </a:xfrm>
            <a:prstGeom prst="rect">
              <a:avLst/>
            </a:prstGeom>
          </p:spPr>
        </p:pic>
        <p:sp>
          <p:nvSpPr>
            <p:cNvPr id="71" name="Прямоугольник 70"/>
            <p:cNvSpPr/>
            <p:nvPr/>
          </p:nvSpPr>
          <p:spPr>
            <a:xfrm>
              <a:off x="2291970" y="1571625"/>
              <a:ext cx="1403730" cy="8572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Прямоугольник 71"/>
            <p:cNvSpPr/>
            <p:nvPr/>
          </p:nvSpPr>
          <p:spPr>
            <a:xfrm>
              <a:off x="2291970" y="1688968"/>
              <a:ext cx="2614217" cy="13030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" name="Прямоугольник 72"/>
            <p:cNvSpPr/>
            <p:nvPr/>
          </p:nvSpPr>
          <p:spPr>
            <a:xfrm>
              <a:off x="1081483" y="1819275"/>
              <a:ext cx="1033067" cy="1333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5" name="Прямоугольник 94"/>
            <p:cNvSpPr/>
            <p:nvPr/>
          </p:nvSpPr>
          <p:spPr>
            <a:xfrm>
              <a:off x="2654731" y="2141546"/>
              <a:ext cx="1250519" cy="2792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6" name="Прямоугольник 95"/>
          <p:cNvSpPr/>
          <p:nvPr/>
        </p:nvSpPr>
        <p:spPr>
          <a:xfrm>
            <a:off x="1378364" y="1679902"/>
            <a:ext cx="3850861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Отсутствует документ, указанный в основании акта.</a:t>
            </a:r>
          </a:p>
          <a:p>
            <a:pPr>
              <a:spcAft>
                <a:spcPts val="1200"/>
              </a:spcAft>
              <a:defRPr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Этот документ должен быть представлен в составе пакета документов </a:t>
            </a:r>
            <a:r>
              <a:rPr lang="ru-RU" sz="2400" dirty="0" smtClean="0">
                <a:solidFill>
                  <a:srgbClr val="C00000"/>
                </a:solidFill>
                <a:latin typeface="Bahnschrift Condensed" panose="020B0502040204020203" pitchFamily="34" charset="0"/>
              </a:rPr>
              <a:t>обязательно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!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505450" y="2724341"/>
            <a:ext cx="2124075" cy="2950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Прямоугольник 96"/>
          <p:cNvSpPr/>
          <p:nvPr/>
        </p:nvSpPr>
        <p:spPr>
          <a:xfrm>
            <a:off x="1439008" y="4769595"/>
            <a:ext cx="38508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Отсутствует подпись исполнителя (продавца) и/или подпись заказчика (покупателя)</a:t>
            </a:r>
          </a:p>
        </p:txBody>
      </p:sp>
      <p:sp>
        <p:nvSpPr>
          <p:cNvPr id="98" name="Прямоугольник 97"/>
          <p:cNvSpPr/>
          <p:nvPr/>
        </p:nvSpPr>
        <p:spPr>
          <a:xfrm>
            <a:off x="5518483" y="5105401"/>
            <a:ext cx="6422273" cy="962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9" name="Рисунок 98" descr="Download Red Cross Mark Png Image HQ PNG Image | FreePNGIm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01" y="4898152"/>
            <a:ext cx="347213" cy="396815"/>
          </a:xfrm>
          <a:prstGeom prst="rect">
            <a:avLst/>
          </a:prstGeom>
        </p:spPr>
      </p:pic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9ABFD37D-66F6-4714-974D-7D8A683DB2EE}"/>
              </a:ext>
            </a:extLst>
          </p:cNvPr>
          <p:cNvCxnSpPr/>
          <p:nvPr/>
        </p:nvCxnSpPr>
        <p:spPr>
          <a:xfrm>
            <a:off x="1182008" y="538621"/>
            <a:ext cx="10758748" cy="821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615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омер слайда 1"/>
          <p:cNvSpPr txBox="1">
            <a:spLocks/>
          </p:cNvSpPr>
          <p:nvPr/>
        </p:nvSpPr>
        <p:spPr>
          <a:xfrm>
            <a:off x="19411" y="6492875"/>
            <a:ext cx="5351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C173F88-3387-453B-9303-AC0210B95CB8}" type="slidenum">
              <a:rPr lang="ru-RU" sz="2000" smtClean="0">
                <a:latin typeface="Bahnschrift Light Condensed" panose="020B0502040204020203" pitchFamily="34" charset="0"/>
              </a:rPr>
              <a:pPr/>
              <a:t>12</a:t>
            </a:fld>
            <a:endParaRPr lang="ru-RU" sz="2000" dirty="0">
              <a:latin typeface="Bahnschrift Light Condensed" panose="020B0502040204020203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47057" y="97438"/>
            <a:ext cx="87137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altLang="ru-RU" sz="2200" dirty="0" smtClean="0">
                <a:latin typeface="Bahnschrift Condensed" panose="020B0502040204020203" pitchFamily="34" charset="0"/>
              </a:rPr>
              <a:t>Универсальный передаточный документ</a:t>
            </a:r>
            <a:endParaRPr lang="ru-RU" altLang="ru-RU" sz="2200" dirty="0">
              <a:latin typeface="Bahnschrift Condensed" panose="020B0502040204020203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98406" y="617710"/>
            <a:ext cx="8825278" cy="5896953"/>
            <a:chOff x="198406" y="617710"/>
            <a:chExt cx="8825278" cy="5896953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/>
            <a:srcRect l="9894" t="13749" r="28679" b="13284"/>
            <a:stretch/>
          </p:blipFill>
          <p:spPr>
            <a:xfrm>
              <a:off x="198406" y="617710"/>
              <a:ext cx="8825278" cy="5896953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3448050" y="1905000"/>
              <a:ext cx="2162175" cy="8572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3448050" y="1751111"/>
              <a:ext cx="385086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1200"/>
                </a:spcAft>
                <a:defRPr/>
              </a:pPr>
              <a:r>
                <a:rPr lang="ru-RU" sz="1400" dirty="0" smtClean="0">
                  <a:latin typeface="Bahnschrift Condensed" panose="020B0502040204020203" pitchFamily="34" charset="0"/>
                </a:rPr>
                <a:t>Иванов И.И.</a:t>
              </a:r>
              <a:endParaRPr lang="ru-RU" sz="1400" dirty="0">
                <a:latin typeface="Bahnschrift Condensed" panose="020B0502040204020203" pitchFamily="34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3448050" y="1751111"/>
              <a:ext cx="904875" cy="30777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198406" y="4446686"/>
              <a:ext cx="4240244" cy="39201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217456" y="5214796"/>
              <a:ext cx="8806228" cy="74785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1" name="Прямоугольник 30"/>
          <p:cNvSpPr/>
          <p:nvPr/>
        </p:nvSpPr>
        <p:spPr>
          <a:xfrm>
            <a:off x="9660856" y="5271946"/>
            <a:ext cx="21135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Отсутствует подпись исполнителя (продавца) и/или подпись заказчика (покупателя)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9202679" y="528884"/>
            <a:ext cx="21135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Документ оформлен НЕ на участника отбора, правильно – ИП Иванов И.И.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9210175" y="1919287"/>
            <a:ext cx="257300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Отсутствует документ, указанный в основании УПД.</a:t>
            </a:r>
          </a:p>
          <a:p>
            <a:pPr>
              <a:spcAft>
                <a:spcPts val="1200"/>
              </a:spcAft>
              <a:defRPr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Этот документ должен быть приложен к заявке </a:t>
            </a:r>
            <a:r>
              <a:rPr lang="ru-RU" sz="1600" dirty="0" smtClean="0">
                <a:solidFill>
                  <a:srgbClr val="C00000"/>
                </a:solidFill>
                <a:latin typeface="Bahnschrift Condensed" panose="020B0502040204020203" pitchFamily="34" charset="0"/>
              </a:rPr>
              <a:t>обязательно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!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Bahnschrift Condensed" panose="020B0502040204020203" pitchFamily="34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4438650" y="1152525"/>
            <a:ext cx="4764029" cy="7524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flipH="1">
            <a:off x="4529137" y="2601009"/>
            <a:ext cx="4681039" cy="20416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H="1" flipV="1">
            <a:off x="9210176" y="5667375"/>
            <a:ext cx="450680" cy="95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9ABFD37D-66F6-4714-974D-7D8A683DB2EE}"/>
              </a:ext>
            </a:extLst>
          </p:cNvPr>
          <p:cNvCxnSpPr/>
          <p:nvPr/>
        </p:nvCxnSpPr>
        <p:spPr>
          <a:xfrm flipV="1">
            <a:off x="829104" y="535470"/>
            <a:ext cx="11156067" cy="5296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9209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Группа 33"/>
          <p:cNvGrpSpPr/>
          <p:nvPr/>
        </p:nvGrpSpPr>
        <p:grpSpPr>
          <a:xfrm>
            <a:off x="175065" y="87546"/>
            <a:ext cx="11896414" cy="6690067"/>
            <a:chOff x="-773452" y="-30407"/>
            <a:chExt cx="11179290" cy="6690067"/>
          </a:xfrm>
        </p:grpSpPr>
        <p:sp>
          <p:nvSpPr>
            <p:cNvPr id="20" name="Номер слайда 1"/>
            <p:cNvSpPr txBox="1">
              <a:spLocks/>
            </p:cNvSpPr>
            <p:nvPr/>
          </p:nvSpPr>
          <p:spPr>
            <a:xfrm>
              <a:off x="-773452" y="6294535"/>
              <a:ext cx="47178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4572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CC173F88-3387-453B-9303-AC0210B95CB8}" type="slidenum">
                <a:rPr lang="ru-RU" sz="2000" smtClean="0">
                  <a:latin typeface="Bahnschrift Light Condensed" panose="020B0502040204020203" pitchFamily="34" charset="0"/>
                </a:rPr>
                <a:pPr/>
                <a:t>13</a:t>
              </a:fld>
              <a:endParaRPr lang="ru-RU" sz="2000" dirty="0">
                <a:latin typeface="Bahnschrift Light Condensed" panose="020B0502040204020203" pitchFamily="34" charset="0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198406" y="-30407"/>
              <a:ext cx="8489281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ru-RU" altLang="ru-RU" sz="2200" dirty="0">
                  <a:latin typeface="Bahnschrift Condensed" panose="020B0502040204020203" pitchFamily="34" charset="0"/>
                </a:rPr>
                <a:t>Товарная накладная</a:t>
              </a: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2"/>
            <a:srcRect l="11689" t="13492" r="31605" b="21410"/>
            <a:stretch/>
          </p:blipFill>
          <p:spPr>
            <a:xfrm>
              <a:off x="2638424" y="537714"/>
              <a:ext cx="7767414" cy="5419725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2257425" y="771525"/>
              <a:ext cx="762000" cy="102869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714375" y="874394"/>
              <a:ext cx="762000" cy="102869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5238750" y="809623"/>
              <a:ext cx="1428750" cy="64772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323975" y="1781175"/>
              <a:ext cx="762000" cy="102869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5572125" y="1655444"/>
              <a:ext cx="762000" cy="102869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3411854" y="2098123"/>
              <a:ext cx="2609850" cy="102869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171575" y="1258411"/>
              <a:ext cx="2609850" cy="120016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3411854" y="1938056"/>
              <a:ext cx="739142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1200"/>
                </a:spcAft>
                <a:defRPr/>
              </a:pPr>
              <a:r>
                <a:rPr lang="ru-RU" sz="1100" dirty="0" smtClean="0">
                  <a:latin typeface="Bahnschrift Condensed" panose="020B0502040204020203" pitchFamily="34" charset="0"/>
                </a:rPr>
                <a:t>Иванов И.И</a:t>
              </a:r>
              <a:endParaRPr lang="ru-RU" sz="1100" dirty="0">
                <a:latin typeface="Bahnschrift Condensed" panose="020B0502040204020203" pitchFamily="34" charset="0"/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2857186" y="1958396"/>
              <a:ext cx="1741517" cy="24127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2857187" y="2220716"/>
              <a:ext cx="7408674" cy="31864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2857186" y="4867704"/>
              <a:ext cx="7451300" cy="97971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8614" y="875881"/>
              <a:ext cx="211352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1200"/>
                </a:spcAft>
                <a:defRPr/>
              </a:pPr>
              <a:r>
                <a:rPr lang="ru-RU" sz="1600" dirty="0" smtClean="0">
                  <a:solidFill>
                    <a:schemeClr val="accent5">
                      <a:lumMod val="50000"/>
                    </a:schemeClr>
                  </a:solidFill>
                  <a:latin typeface="Bahnschrift Condensed" panose="020B0502040204020203" pitchFamily="34" charset="0"/>
                </a:rPr>
                <a:t>Документ оформлен НЕ на участника отбора, правильно – ИП Иванов И.И.</a:t>
              </a:r>
              <a:endParaRPr lang="ru-RU" sz="1600" dirty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17665" y="1953700"/>
              <a:ext cx="2573003" cy="1231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1200"/>
                </a:spcAft>
                <a:defRPr/>
              </a:pPr>
              <a:r>
                <a:rPr lang="ru-RU" sz="1600" dirty="0" smtClean="0">
                  <a:solidFill>
                    <a:schemeClr val="accent5">
                      <a:lumMod val="50000"/>
                    </a:schemeClr>
                  </a:solidFill>
                  <a:latin typeface="Bahnschrift Condensed" panose="020B0502040204020203" pitchFamily="34" charset="0"/>
                </a:rPr>
                <a:t>Отсутствует документ, указанный в основании товарной накладной. </a:t>
              </a:r>
            </a:p>
            <a:p>
              <a:pPr>
                <a:spcAft>
                  <a:spcPts val="1200"/>
                </a:spcAft>
                <a:defRPr/>
              </a:pPr>
              <a:r>
                <a:rPr lang="ru-RU" sz="1600" dirty="0" smtClean="0">
                  <a:solidFill>
                    <a:schemeClr val="accent5">
                      <a:lumMod val="50000"/>
                    </a:schemeClr>
                  </a:solidFill>
                  <a:latin typeface="Bahnschrift Condensed" panose="020B0502040204020203" pitchFamily="34" charset="0"/>
                </a:rPr>
                <a:t>Этот документ должен быть приложен к заявке </a:t>
              </a:r>
              <a:r>
                <a:rPr lang="ru-RU" sz="1600" dirty="0" smtClean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обязательно</a:t>
              </a:r>
              <a:r>
                <a:rPr lang="ru-RU" sz="1600" dirty="0" smtClean="0">
                  <a:solidFill>
                    <a:schemeClr val="accent5">
                      <a:lumMod val="50000"/>
                    </a:schemeClr>
                  </a:solidFill>
                  <a:latin typeface="Bahnschrift Condensed" panose="020B0502040204020203" pitchFamily="34" charset="0"/>
                </a:rPr>
                <a:t>!</a:t>
              </a: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8717" y="4965826"/>
              <a:ext cx="211352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1200"/>
                </a:spcAft>
                <a:defRPr/>
              </a:pPr>
              <a:r>
                <a:rPr lang="ru-RU" sz="1600" dirty="0" smtClean="0">
                  <a:solidFill>
                    <a:schemeClr val="accent5">
                      <a:lumMod val="50000"/>
                    </a:schemeClr>
                  </a:solidFill>
                  <a:latin typeface="Bahnschrift Condensed" panose="020B0502040204020203" pitchFamily="34" charset="0"/>
                </a:rPr>
                <a:t>Отсутствует подпись продавца и/или покупателя</a:t>
              </a:r>
              <a:endParaRPr lang="ru-RU" sz="1600" dirty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endParaRPr>
            </a:p>
          </p:txBody>
        </p:sp>
        <p:cxnSp>
          <p:nvCxnSpPr>
            <p:cNvPr id="15" name="Прямая со стрелкой 14"/>
            <p:cNvCxnSpPr/>
            <p:nvPr/>
          </p:nvCxnSpPr>
          <p:spPr>
            <a:xfrm>
              <a:off x="2065505" y="1398151"/>
              <a:ext cx="1075882" cy="46368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 стрелкой 22"/>
            <p:cNvCxnSpPr/>
            <p:nvPr/>
          </p:nvCxnSpPr>
          <p:spPr>
            <a:xfrm flipV="1">
              <a:off x="2122238" y="2436964"/>
              <a:ext cx="621388" cy="35557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 стрелкой 24"/>
            <p:cNvCxnSpPr/>
            <p:nvPr/>
          </p:nvCxnSpPr>
          <p:spPr>
            <a:xfrm>
              <a:off x="2023140" y="5357561"/>
              <a:ext cx="720486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9ABFD37D-66F6-4714-974D-7D8A683DB2EE}"/>
              </a:ext>
            </a:extLst>
          </p:cNvPr>
          <p:cNvCxnSpPr/>
          <p:nvPr/>
        </p:nvCxnSpPr>
        <p:spPr>
          <a:xfrm>
            <a:off x="1209265" y="501397"/>
            <a:ext cx="10775906" cy="34073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3911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Группа 29"/>
          <p:cNvGrpSpPr/>
          <p:nvPr/>
        </p:nvGrpSpPr>
        <p:grpSpPr>
          <a:xfrm>
            <a:off x="198406" y="97438"/>
            <a:ext cx="11756970" cy="6642609"/>
            <a:chOff x="198406" y="97438"/>
            <a:chExt cx="11756970" cy="6642609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1240971" y="97438"/>
              <a:ext cx="8419885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ru-RU" altLang="ru-RU" sz="2200" dirty="0" smtClean="0">
                  <a:latin typeface="Bahnschrift Condensed" panose="020B0502040204020203" pitchFamily="34" charset="0"/>
                </a:rPr>
                <a:t>Чек </a:t>
              </a:r>
              <a:r>
                <a:rPr lang="ru-RU" altLang="ru-RU" sz="2200" dirty="0">
                  <a:latin typeface="Bahnschrift Condensed" panose="020B0502040204020203" pitchFamily="34" charset="0"/>
                </a:rPr>
                <a:t>контрольно-кассовой техники</a:t>
              </a: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1240970" y="674369"/>
              <a:ext cx="1071440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1200"/>
                </a:spcAft>
                <a:defRPr/>
              </a:pPr>
              <a:r>
                <a:rPr lang="ru-RU" sz="1600" dirty="0" smtClean="0">
                  <a:solidFill>
                    <a:schemeClr val="accent5">
                      <a:lumMod val="50000"/>
                    </a:schemeClr>
                  </a:solidFill>
                  <a:latin typeface="Bahnschrift Condensed" panose="020B0502040204020203" pitchFamily="34" charset="0"/>
                </a:rPr>
                <a:t>В чеке ККТ </a:t>
              </a:r>
              <a:r>
                <a:rPr lang="ru-RU" sz="1600" dirty="0">
                  <a:solidFill>
                    <a:schemeClr val="accent5">
                      <a:lumMod val="50000"/>
                    </a:schemeClr>
                  </a:solidFill>
                  <a:latin typeface="Bahnschrift Condensed" panose="020B0502040204020203" pitchFamily="34" charset="0"/>
                </a:rPr>
                <a:t>обязательно должны </a:t>
              </a:r>
              <a:r>
                <a:rPr lang="ru-RU" sz="1600" dirty="0" smtClean="0">
                  <a:solidFill>
                    <a:schemeClr val="accent5">
                      <a:lumMod val="50000"/>
                    </a:schemeClr>
                  </a:solidFill>
                  <a:latin typeface="Bahnschrift Condensed" panose="020B0502040204020203" pitchFamily="34" charset="0"/>
                </a:rPr>
                <a:t>быть </a:t>
              </a:r>
              <a:r>
                <a:rPr lang="ru-RU" sz="1600" dirty="0">
                  <a:solidFill>
                    <a:schemeClr val="accent5">
                      <a:lumMod val="50000"/>
                    </a:schemeClr>
                  </a:solidFill>
                  <a:latin typeface="Bahnschrift Condensed" panose="020B0502040204020203" pitchFamily="34" charset="0"/>
                </a:rPr>
                <a:t>указаны наименование </a:t>
              </a:r>
              <a:r>
                <a:rPr lang="ru-RU" sz="1600" dirty="0" smtClean="0">
                  <a:solidFill>
                    <a:schemeClr val="accent5">
                      <a:lumMod val="50000"/>
                    </a:schemeClr>
                  </a:solidFill>
                  <a:latin typeface="Bahnschrift Condensed" panose="020B0502040204020203" pitchFamily="34" charset="0"/>
                </a:rPr>
                <a:t>покупателя (клиента) </a:t>
              </a:r>
              <a:r>
                <a:rPr lang="ru-RU" sz="1600" dirty="0" smtClean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(наименование организации, фамилия, имя, отчество (при наличии) индивидуального предпринимателя)</a:t>
              </a:r>
              <a:r>
                <a:rPr lang="ru-RU" sz="1600" dirty="0" smtClean="0">
                  <a:solidFill>
                    <a:schemeClr val="accent5">
                      <a:lumMod val="50000"/>
                    </a:schemeClr>
                  </a:solidFill>
                  <a:latin typeface="Bahnschrift Condensed" panose="020B0502040204020203" pitchFamily="34" charset="0"/>
                </a:rPr>
                <a:t> и </a:t>
              </a:r>
              <a:r>
                <a:rPr lang="ru-RU" sz="1600" dirty="0" smtClean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ИНН покупателя </a:t>
              </a:r>
              <a:r>
                <a:rPr lang="ru-RU" sz="1600" dirty="0">
                  <a:solidFill>
                    <a:schemeClr val="accent5">
                      <a:lumMod val="50000"/>
                    </a:schemeClr>
                  </a:solidFill>
                  <a:latin typeface="Bahnschrift Condensed" panose="020B0502040204020203" pitchFamily="34" charset="0"/>
                </a:rPr>
                <a:t>(п. 6.1 ст. 4.7 Федерального закона № 54-ФЗ)</a:t>
              </a:r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198406" y="1471990"/>
              <a:ext cx="4106894" cy="5268057"/>
              <a:chOff x="198406" y="1471990"/>
              <a:chExt cx="4106894" cy="5268057"/>
            </a:xfrm>
          </p:grpSpPr>
          <p:sp>
            <p:nvSpPr>
              <p:cNvPr id="20" name="Номер слайда 1"/>
              <p:cNvSpPr txBox="1">
                <a:spLocks/>
              </p:cNvSpPr>
              <p:nvPr/>
            </p:nvSpPr>
            <p:spPr>
              <a:xfrm>
                <a:off x="198406" y="6374922"/>
                <a:ext cx="414069" cy="365125"/>
              </a:xfrm>
              <a:prstGeom prst="rect">
                <a:avLst/>
              </a:prstGeom>
            </p:spPr>
            <p:txBody>
              <a:bodyPr vert="horz" lIns="91440" tIns="45720" rIns="91440" bIns="45720" rtlCol="0" anchor="ctr"/>
              <a:lstStyle>
                <a:defPPr>
                  <a:defRPr lang="en-US"/>
                </a:defPPr>
                <a:lvl1pPr marL="0" algn="r" defTabSz="457200" rtl="0" eaLnBrk="1" latinLnBrk="0" hangingPunct="1">
                  <a:defRPr sz="1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fld id="{CC173F88-3387-453B-9303-AC0210B95CB8}" type="slidenum">
                  <a:rPr lang="ru-RU" sz="2000" smtClean="0">
                    <a:latin typeface="Bahnschrift Light Condensed" panose="020B0502040204020203" pitchFamily="34" charset="0"/>
                  </a:rPr>
                  <a:pPr/>
                  <a:t>14</a:t>
                </a:fld>
                <a:endParaRPr lang="ru-RU" sz="2000" dirty="0">
                  <a:latin typeface="Bahnschrift Light Condensed" panose="020B0502040204020203" pitchFamily="34" charset="0"/>
                </a:endParaRPr>
              </a:p>
            </p:txBody>
          </p:sp>
          <p:pic>
            <p:nvPicPr>
              <p:cNvPr id="3" name="Рисунок 2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182" t="1623" r="40830" b="52246"/>
              <a:stretch/>
            </p:blipFill>
            <p:spPr>
              <a:xfrm>
                <a:off x="1317958" y="1471990"/>
                <a:ext cx="2987342" cy="5268057"/>
              </a:xfrm>
              <a:prstGeom prst="rect">
                <a:avLst/>
              </a:prstGeom>
            </p:spPr>
          </p:pic>
          <p:sp>
            <p:nvSpPr>
              <p:cNvPr id="6" name="Прямоугольник 5"/>
              <p:cNvSpPr/>
              <p:nvPr/>
            </p:nvSpPr>
            <p:spPr>
              <a:xfrm>
                <a:off x="3438526" y="2028825"/>
                <a:ext cx="781049" cy="1524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Прямоугольник 7"/>
              <p:cNvSpPr/>
              <p:nvPr/>
            </p:nvSpPr>
            <p:spPr>
              <a:xfrm>
                <a:off x="1428751" y="1933575"/>
                <a:ext cx="1619249" cy="9525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0" name="Прямоугольник 9"/>
            <p:cNvSpPr/>
            <p:nvPr/>
          </p:nvSpPr>
          <p:spPr>
            <a:xfrm>
              <a:off x="1465803" y="1826910"/>
              <a:ext cx="3850861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1200"/>
                </a:spcAft>
                <a:defRPr/>
              </a:pPr>
              <a:r>
                <a:rPr lang="ru-RU" sz="1100" dirty="0" smtClean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Иванов Иван Иванович или ООО «Организация»</a:t>
              </a:r>
              <a:endParaRPr lang="ru-RU" sz="1100" dirty="0">
                <a:solidFill>
                  <a:srgbClr val="C00000"/>
                </a:solidFill>
                <a:latin typeface="Bahnschrift Condensed" panose="020B0502040204020203" pitchFamily="34" charset="0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3383372" y="1964408"/>
              <a:ext cx="3850861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1200"/>
                </a:spcAft>
                <a:defRPr/>
              </a:pPr>
              <a:r>
                <a:rPr lang="ru-RU" sz="1100" dirty="0" smtClean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123456789123</a:t>
              </a:r>
              <a:endParaRPr lang="ru-RU" sz="1100" dirty="0">
                <a:solidFill>
                  <a:srgbClr val="C00000"/>
                </a:solidFill>
                <a:latin typeface="Bahnschrift Condensed" panose="020B0502040204020203" pitchFamily="34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317958" y="1759131"/>
              <a:ext cx="2987342" cy="42209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 descr="Зеленая галочка без фона в пнг (png) формате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8668" y="1478809"/>
              <a:ext cx="954661" cy="781878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4"/>
            <a:srcRect l="28082" t="9338" r="47348" b="14003"/>
            <a:stretch/>
          </p:blipFill>
          <p:spPr>
            <a:xfrm>
              <a:off x="5278158" y="1957715"/>
              <a:ext cx="2178347" cy="3822925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41" t="52454" b="13566"/>
            <a:stretch/>
          </p:blipFill>
          <p:spPr>
            <a:xfrm>
              <a:off x="7366335" y="3784360"/>
              <a:ext cx="4589041" cy="2667364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4" t="10413" r="539" b="65841"/>
            <a:stretch/>
          </p:blipFill>
          <p:spPr>
            <a:xfrm rot="21278531">
              <a:off x="10023630" y="2243079"/>
              <a:ext cx="1544700" cy="1628503"/>
            </a:xfrm>
            <a:prstGeom prst="rect">
              <a:avLst/>
            </a:prstGeom>
          </p:spPr>
        </p:pic>
        <p:pic>
          <p:nvPicPr>
            <p:cNvPr id="17" name="Рисунок 16" descr="Download Red Cross Mark Png Image HQ PNG Image | FreePNGIm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8165" y="1596249"/>
              <a:ext cx="666030" cy="761177"/>
            </a:xfrm>
            <a:prstGeom prst="rect">
              <a:avLst/>
            </a:prstGeom>
          </p:spPr>
        </p:pic>
        <p:sp>
          <p:nvSpPr>
            <p:cNvPr id="19" name="Прямоугольник 18"/>
            <p:cNvSpPr/>
            <p:nvPr/>
          </p:nvSpPr>
          <p:spPr>
            <a:xfrm>
              <a:off x="7834039" y="1466083"/>
              <a:ext cx="296194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1200"/>
                </a:spcAft>
                <a:defRPr/>
              </a:pPr>
              <a:r>
                <a:rPr lang="ru-RU" sz="2000" dirty="0" smtClean="0">
                  <a:solidFill>
                    <a:schemeClr val="accent5">
                      <a:lumMod val="50000"/>
                    </a:schemeClr>
                  </a:solidFill>
                  <a:latin typeface="Bahnschrift Condensed" panose="020B0502040204020203" pitchFamily="34" charset="0"/>
                </a:rPr>
                <a:t>Такие чеки не принимаются!</a:t>
              </a:r>
              <a:endParaRPr lang="ru-RU" sz="2000" dirty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7569605" y="2040040"/>
              <a:ext cx="149014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1200"/>
                </a:spcAft>
                <a:defRPr/>
              </a:pPr>
              <a:r>
                <a:rPr lang="ru-RU" sz="1600" dirty="0" smtClean="0">
                  <a:solidFill>
                    <a:schemeClr val="accent5">
                      <a:lumMod val="50000"/>
                    </a:schemeClr>
                  </a:solidFill>
                  <a:latin typeface="Bahnschrift Condensed" panose="020B0502040204020203" pitchFamily="34" charset="0"/>
                </a:rPr>
                <a:t>Не указаны наименование и ИНН покупателя </a:t>
              </a:r>
              <a:endParaRPr lang="ru-RU" sz="1600" dirty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8568258" y="2891260"/>
              <a:ext cx="149014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1200"/>
                </a:spcAft>
                <a:defRPr/>
              </a:pPr>
              <a:r>
                <a:rPr lang="ru-RU" sz="1600" dirty="0" smtClean="0">
                  <a:solidFill>
                    <a:schemeClr val="accent5">
                      <a:lumMod val="50000"/>
                    </a:schemeClr>
                  </a:solidFill>
                  <a:latin typeface="Bahnschrift Condensed" panose="020B0502040204020203" pitchFamily="34" charset="0"/>
                </a:rPr>
                <a:t>Не являются чеками ККТ</a:t>
              </a:r>
              <a:endParaRPr lang="ru-RU" sz="1600" dirty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endParaRPr>
            </a:p>
          </p:txBody>
        </p:sp>
        <p:cxnSp>
          <p:nvCxnSpPr>
            <p:cNvPr id="23" name="Прямая со стрелкой 22"/>
            <p:cNvCxnSpPr/>
            <p:nvPr/>
          </p:nvCxnSpPr>
          <p:spPr>
            <a:xfrm flipH="1">
              <a:off x="7067318" y="2293415"/>
              <a:ext cx="480479" cy="7461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 стрелкой 23"/>
            <p:cNvCxnSpPr/>
            <p:nvPr/>
          </p:nvCxnSpPr>
          <p:spPr>
            <a:xfrm flipV="1">
              <a:off x="9616468" y="3028671"/>
              <a:ext cx="441932" cy="850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 стрелкой 24"/>
            <p:cNvCxnSpPr/>
            <p:nvPr/>
          </p:nvCxnSpPr>
          <p:spPr>
            <a:xfrm>
              <a:off x="8927280" y="3405711"/>
              <a:ext cx="7714" cy="37864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9ABFD37D-66F6-4714-974D-7D8A683DB2EE}"/>
              </a:ext>
            </a:extLst>
          </p:cNvPr>
          <p:cNvCxnSpPr/>
          <p:nvPr/>
        </p:nvCxnSpPr>
        <p:spPr>
          <a:xfrm>
            <a:off x="1209265" y="501397"/>
            <a:ext cx="10775906" cy="34073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09133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омер слайда 1"/>
          <p:cNvSpPr txBox="1">
            <a:spLocks/>
          </p:cNvSpPr>
          <p:nvPr/>
        </p:nvSpPr>
        <p:spPr>
          <a:xfrm>
            <a:off x="198406" y="6374922"/>
            <a:ext cx="4140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C173F88-3387-453B-9303-AC0210B95CB8}" type="slidenum">
              <a:rPr lang="ru-RU" sz="2000" smtClean="0">
                <a:latin typeface="Bahnschrift Light Condensed" panose="020B0502040204020203" pitchFamily="34" charset="0"/>
              </a:rPr>
              <a:pPr/>
              <a:t>15</a:t>
            </a:fld>
            <a:endParaRPr lang="ru-RU" sz="2000" dirty="0">
              <a:latin typeface="Bahnschrift Light Condensed" panose="020B0502040204020203" pitchFamily="34" charset="0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9ABFD37D-66F6-4714-974D-7D8A683DB2EE}"/>
              </a:ext>
            </a:extLst>
          </p:cNvPr>
          <p:cNvCxnSpPr/>
          <p:nvPr/>
        </p:nvCxnSpPr>
        <p:spPr>
          <a:xfrm flipV="1">
            <a:off x="1557867" y="477873"/>
            <a:ext cx="10515600" cy="36253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57867" y="155223"/>
            <a:ext cx="10515600" cy="282575"/>
          </a:xfrm>
        </p:spPr>
        <p:txBody>
          <a:bodyPr>
            <a:noAutofit/>
          </a:bodyPr>
          <a:lstStyle/>
          <a:p>
            <a:r>
              <a:rPr lang="ru-RU" sz="2200" dirty="0" smtClean="0">
                <a:latin typeface="Bahnschrift Condensed" panose="020B0502040204020203" pitchFamily="34" charset="0"/>
                <a:ea typeface="+mn-ea"/>
                <a:cs typeface="+mn-cs"/>
              </a:rPr>
              <a:t>Оборудование</a:t>
            </a:r>
            <a:endParaRPr lang="ru-RU" sz="2200" dirty="0">
              <a:latin typeface="Bahnschrift Condensed" panose="020B0502040204020203" pitchFamily="34" charset="0"/>
              <a:ea typeface="+mn-ea"/>
              <a:cs typeface="+mn-cs"/>
            </a:endParaRPr>
          </a:p>
        </p:txBody>
      </p:sp>
      <p:pic>
        <p:nvPicPr>
          <p:cNvPr id="2050" name="Picture 2" descr="Инструкция по эксплуатаци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9" t="14997" r="1147" b="18653"/>
          <a:stretch/>
        </p:blipFill>
        <p:spPr bwMode="auto">
          <a:xfrm>
            <a:off x="1356735" y="1436694"/>
            <a:ext cx="2948565" cy="502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Наклейки производителя оборудования 25*50 мм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" t="32274" r="1740" b="27346"/>
          <a:stretch/>
        </p:blipFill>
        <p:spPr bwMode="auto">
          <a:xfrm>
            <a:off x="8338625" y="2379388"/>
            <a:ext cx="3385496" cy="148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Очиститель воздуха Supra SAWC-130 - купить с доставкой в интернет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295" y="2224114"/>
            <a:ext cx="1513707" cy="192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Download Red Cross Mark Png Image HQ PNG Image | FreePNGIm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735" y="718567"/>
            <a:ext cx="472785" cy="54032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894465" y="718568"/>
            <a:ext cx="25312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Невозможно идентифицировать оборудование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4" name="Рисунок 13" descr="Зеленая галочка без фона в пнг (png) формате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903" y="593597"/>
            <a:ext cx="695311" cy="569467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7383982" y="709054"/>
            <a:ext cx="37440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Оборудование идентифицировано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287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омер слайда 1"/>
          <p:cNvSpPr txBox="1">
            <a:spLocks/>
          </p:cNvSpPr>
          <p:nvPr/>
        </p:nvSpPr>
        <p:spPr>
          <a:xfrm>
            <a:off x="198406" y="6374922"/>
            <a:ext cx="4140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C173F88-3387-453B-9303-AC0210B95CB8}" type="slidenum">
              <a:rPr lang="ru-RU" sz="2000" smtClean="0">
                <a:latin typeface="Bahnschrift Light Condensed" panose="020B0502040204020203" pitchFamily="34" charset="0"/>
              </a:rPr>
              <a:pPr/>
              <a:t>16</a:t>
            </a:fld>
            <a:endParaRPr lang="ru-RU" sz="2000" dirty="0">
              <a:latin typeface="Bahnschrift Light Condensed" panose="020B0502040204020203" pitchFamily="34" charset="0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9ABFD37D-66F6-4714-974D-7D8A683DB2EE}"/>
              </a:ext>
            </a:extLst>
          </p:cNvPr>
          <p:cNvCxnSpPr/>
          <p:nvPr/>
        </p:nvCxnSpPr>
        <p:spPr>
          <a:xfrm flipV="1">
            <a:off x="952490" y="489024"/>
            <a:ext cx="10515600" cy="36253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53561" y="164132"/>
            <a:ext cx="10515600" cy="282575"/>
          </a:xfrm>
        </p:spPr>
        <p:txBody>
          <a:bodyPr>
            <a:noAutofit/>
          </a:bodyPr>
          <a:lstStyle/>
          <a:p>
            <a:r>
              <a:rPr lang="ru-RU" sz="2200" dirty="0" smtClean="0">
                <a:latin typeface="Bahnschrift Condensed" panose="020B0502040204020203" pitchFamily="34" charset="0"/>
                <a:ea typeface="+mn-ea"/>
                <a:cs typeface="+mn-cs"/>
              </a:rPr>
              <a:t>Возмещение затрат </a:t>
            </a:r>
            <a:r>
              <a:rPr lang="ru-RU" sz="2200" dirty="0" smtClean="0">
                <a:latin typeface="Bahnschrift Condensed" panose="020B0502040204020203" pitchFamily="34" charset="0"/>
                <a:ea typeface="+mn-ea"/>
                <a:cs typeface="+mn-cs"/>
              </a:rPr>
              <a:t>на </a:t>
            </a:r>
            <a:r>
              <a:rPr lang="ru-RU" sz="2200" dirty="0" smtClean="0">
                <a:latin typeface="Bahnschrift Condensed" panose="020B0502040204020203" pitchFamily="34" charset="0"/>
                <a:ea typeface="+mn-ea"/>
                <a:cs typeface="+mn-cs"/>
              </a:rPr>
              <a:t>приобретение оборудования на </a:t>
            </a:r>
            <a:r>
              <a:rPr lang="ru-RU" sz="2200" dirty="0" err="1" smtClean="0">
                <a:latin typeface="Bahnschrift Condensed" panose="020B0502040204020203" pitchFamily="34" charset="0"/>
                <a:ea typeface="+mn-ea"/>
                <a:cs typeface="+mn-cs"/>
              </a:rPr>
              <a:t>маркетплейсах</a:t>
            </a:r>
            <a:endParaRPr lang="ru-RU" sz="2200" dirty="0">
              <a:latin typeface="Bahnschrift Condensed" panose="020B0502040204020203" pitchFamily="34" charset="0"/>
              <a:ea typeface="+mn-ea"/>
              <a:cs typeface="+mn-cs"/>
            </a:endParaRPr>
          </a:p>
        </p:txBody>
      </p:sp>
      <p:pic>
        <p:nvPicPr>
          <p:cNvPr id="12" name="Рисунок 11" descr="Download Red Cross Mark Png Image HQ PNG Image | FreePNGIm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50" y="1402752"/>
            <a:ext cx="325311" cy="37178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815746" y="3448568"/>
            <a:ext cx="25312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Затраты произведены со счета физического лица</a:t>
            </a:r>
            <a:endParaRPr lang="ru-RU" sz="1400" dirty="0">
              <a:solidFill>
                <a:schemeClr val="accent5">
                  <a:lumMod val="50000"/>
                </a:schemeClr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4" name="Рисунок 13" descr="Зеленая галочка без фона в пнг (png) формате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916" y="1205069"/>
            <a:ext cx="695311" cy="56946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30669" t="32325" r="47343" b="50449"/>
          <a:stretch/>
        </p:blipFill>
        <p:spPr>
          <a:xfrm>
            <a:off x="1053561" y="878330"/>
            <a:ext cx="4783666" cy="21082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472246" y="2248592"/>
            <a:ext cx="773084" cy="1122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053561" y="1350682"/>
            <a:ext cx="219953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В кассовом чеке не указаны ФИО ИП в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нарушение п. 6.1 ст. 4.7 Федерального закона № 54-ФЗ</a:t>
            </a:r>
          </a:p>
        </p:txBody>
      </p:sp>
      <p:pic>
        <p:nvPicPr>
          <p:cNvPr id="15" name="Рисунок 14" descr="Download Red Cross Mark Png Image HQ PNG Image | FreePNGIm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231" y="3565309"/>
            <a:ext cx="325311" cy="37178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815746" y="4433826"/>
            <a:ext cx="242958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Банковский ордер </a:t>
            </a:r>
            <a:r>
              <a:rPr lang="ru-RU" sz="1400" dirty="0" smtClean="0">
                <a:solidFill>
                  <a:srgbClr val="C00000"/>
                </a:solidFill>
                <a:latin typeface="Bahnschrift Condensed" panose="020B0502040204020203" pitchFamily="34" charset="0"/>
              </a:rPr>
              <a:t>не является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документом, подтверждающим </a:t>
            </a:r>
            <a:r>
              <a:rPr lang="ru-RU" sz="140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факт оплаты</a:t>
            </a:r>
            <a:endParaRPr lang="ru-RU" sz="1400" dirty="0" smtClean="0">
              <a:solidFill>
                <a:schemeClr val="accent5">
                  <a:lumMod val="50000"/>
                </a:schemeClr>
              </a:solidFill>
              <a:latin typeface="Bahnschrift Condensed" panose="020B0502040204020203" pitchFamily="34" charset="0"/>
            </a:endParaRPr>
          </a:p>
          <a:p>
            <a:pPr>
              <a:spcAft>
                <a:spcPts val="1200"/>
              </a:spcAft>
              <a:defRPr/>
            </a:pP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Банковский ордер отражает движение средств со счета ИП на счет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ФЛ и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не принимается в соответствии с условиями Порядка</a:t>
            </a:r>
            <a:endParaRPr lang="ru-RU" sz="1400" dirty="0">
              <a:solidFill>
                <a:schemeClr val="accent5">
                  <a:lumMod val="50000"/>
                </a:schemeClr>
              </a:solidFill>
              <a:latin typeface="Bahnschrift Condensed" panose="020B0502040204020203" pitchFamily="34" charset="0"/>
            </a:endParaRPr>
          </a:p>
          <a:p>
            <a:pPr>
              <a:spcAft>
                <a:spcPts val="1200"/>
              </a:spcAft>
              <a:defRPr/>
            </a:pPr>
            <a:endParaRPr lang="ru-RU" sz="1400" dirty="0">
              <a:solidFill>
                <a:schemeClr val="accent5">
                  <a:lumMod val="50000"/>
                </a:schemeClr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7" name="Рисунок 16" descr="Download Red Cross Mark Png Image HQ PNG Image | FreePNGIm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881" y="4515873"/>
            <a:ext cx="325311" cy="3717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5821" t="14636" r="51052" b="49256"/>
          <a:stretch/>
        </p:blipFill>
        <p:spPr>
          <a:xfrm>
            <a:off x="5929201" y="3540609"/>
            <a:ext cx="5813375" cy="2737893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8570112" y="4752389"/>
            <a:ext cx="1259688" cy="1352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8663333" y="5299850"/>
            <a:ext cx="1047934" cy="1357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8570112" y="5605210"/>
            <a:ext cx="531555" cy="674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22764" t="35657" r="40158" b="36084"/>
          <a:stretch/>
        </p:blipFill>
        <p:spPr>
          <a:xfrm>
            <a:off x="5830224" y="1242197"/>
            <a:ext cx="4464382" cy="1913944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4858788" y="2292047"/>
            <a:ext cx="1047934" cy="1357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9407902" y="845765"/>
            <a:ext cx="1047934" cy="1357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445731" y="4106487"/>
            <a:ext cx="1265536" cy="266803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966065" y="2493819"/>
            <a:ext cx="1151901" cy="1362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6863321" y="2337767"/>
            <a:ext cx="1151901" cy="1362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6147913" y="1323903"/>
            <a:ext cx="1578137" cy="365517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0798575" y="1869448"/>
            <a:ext cx="133903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Отличается наименование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продавца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в счете, платежном поручении и УПД </a:t>
            </a:r>
            <a:endParaRPr lang="ru-RU" sz="1400" dirty="0">
              <a:solidFill>
                <a:schemeClr val="accent5">
                  <a:lumMod val="50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8679961" y="2308785"/>
            <a:ext cx="1151901" cy="1362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 descr="Download Red Cross Mark Png Image HQ PNG Image | FreePNGIm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729" y="1978173"/>
            <a:ext cx="325311" cy="37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462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Заголовок 43">
            <a:extLst>
              <a:ext uri="{FF2B5EF4-FFF2-40B4-BE49-F238E27FC236}">
                <a16:creationId xmlns:a16="http://schemas.microsoft.com/office/drawing/2014/main" id="{C70F21D1-C1CD-41FE-86EF-C90BBA363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008" y="90904"/>
            <a:ext cx="6002547" cy="660796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Bahnschrift Condensed" panose="020B050204020402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Перечень документов</a:t>
            </a:r>
          </a:p>
        </p:txBody>
      </p: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29402AFA-3918-4425-90CF-91486E2A4960}"/>
              </a:ext>
            </a:extLst>
          </p:cNvPr>
          <p:cNvCxnSpPr>
            <a:cxnSpLocks/>
          </p:cNvCxnSpPr>
          <p:nvPr/>
        </p:nvCxnSpPr>
        <p:spPr>
          <a:xfrm flipH="1">
            <a:off x="6089904" y="1235947"/>
            <a:ext cx="9445" cy="412243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9ABFD37D-66F6-4714-974D-7D8A683DB2EE}"/>
              </a:ext>
            </a:extLst>
          </p:cNvPr>
          <p:cNvCxnSpPr/>
          <p:nvPr/>
        </p:nvCxnSpPr>
        <p:spPr>
          <a:xfrm>
            <a:off x="655608" y="2699982"/>
            <a:ext cx="10857602" cy="1319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14425F2F-64B6-4E78-914F-38E8E37F1C78}"/>
              </a:ext>
            </a:extLst>
          </p:cNvPr>
          <p:cNvSpPr/>
          <p:nvPr/>
        </p:nvSpPr>
        <p:spPr>
          <a:xfrm>
            <a:off x="1825364" y="1347492"/>
            <a:ext cx="4616251" cy="646331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54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Сканированная копия подписанной заявки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(если предусмотрено объявлением)</a:t>
            </a:r>
          </a:p>
        </p:txBody>
      </p:sp>
      <p:sp>
        <p:nvSpPr>
          <p:cNvPr id="52" name="Полилиния 57">
            <a:extLst>
              <a:ext uri="{FF2B5EF4-FFF2-40B4-BE49-F238E27FC236}">
                <a16:creationId xmlns:a16="http://schemas.microsoft.com/office/drawing/2014/main" id="{47A9120A-D84E-4D0E-B7B1-AE0A253819CD}"/>
              </a:ext>
            </a:extLst>
          </p:cNvPr>
          <p:cNvSpPr/>
          <p:nvPr/>
        </p:nvSpPr>
        <p:spPr>
          <a:xfrm>
            <a:off x="973559" y="1839510"/>
            <a:ext cx="12101" cy="36305"/>
          </a:xfrm>
          <a:custGeom>
            <a:avLst/>
            <a:gdLst>
              <a:gd name="connsiteX0" fmla="*/ 14146 w 28292"/>
              <a:gd name="connsiteY0" fmla="*/ 0 h 84876"/>
              <a:gd name="connsiteX1" fmla="*/ 0 w 28292"/>
              <a:gd name="connsiteY1" fmla="*/ 14146 h 84876"/>
              <a:gd name="connsiteX2" fmla="*/ 0 w 28292"/>
              <a:gd name="connsiteY2" fmla="*/ 70730 h 84876"/>
              <a:gd name="connsiteX3" fmla="*/ 14146 w 28292"/>
              <a:gd name="connsiteY3" fmla="*/ 84876 h 84876"/>
              <a:gd name="connsiteX4" fmla="*/ 28292 w 28292"/>
              <a:gd name="connsiteY4" fmla="*/ 70730 h 84876"/>
              <a:gd name="connsiteX5" fmla="*/ 28292 w 28292"/>
              <a:gd name="connsiteY5" fmla="*/ 14146 h 84876"/>
              <a:gd name="connsiteX6" fmla="*/ 14146 w 28292"/>
              <a:gd name="connsiteY6" fmla="*/ 0 h 84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92" h="84876">
                <a:moveTo>
                  <a:pt x="14146" y="0"/>
                </a:moveTo>
                <a:cubicBezTo>
                  <a:pt x="6333" y="0"/>
                  <a:pt x="0" y="6333"/>
                  <a:pt x="0" y="14146"/>
                </a:cubicBezTo>
                <a:lnTo>
                  <a:pt x="0" y="70730"/>
                </a:lnTo>
                <a:cubicBezTo>
                  <a:pt x="0" y="78543"/>
                  <a:pt x="6333" y="84876"/>
                  <a:pt x="14146" y="84876"/>
                </a:cubicBezTo>
                <a:cubicBezTo>
                  <a:pt x="21959" y="84876"/>
                  <a:pt x="28292" y="78543"/>
                  <a:pt x="28292" y="70730"/>
                </a:cubicBezTo>
                <a:lnTo>
                  <a:pt x="28292" y="14146"/>
                </a:lnTo>
                <a:cubicBezTo>
                  <a:pt x="28292" y="6333"/>
                  <a:pt x="21959" y="0"/>
                  <a:pt x="14146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43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3" name="Полилиния 58">
            <a:extLst>
              <a:ext uri="{FF2B5EF4-FFF2-40B4-BE49-F238E27FC236}">
                <a16:creationId xmlns:a16="http://schemas.microsoft.com/office/drawing/2014/main" id="{0E8E15F5-DE48-491A-B683-1BB6F20D72BF}"/>
              </a:ext>
            </a:extLst>
          </p:cNvPr>
          <p:cNvSpPr/>
          <p:nvPr/>
        </p:nvSpPr>
        <p:spPr>
          <a:xfrm>
            <a:off x="973559" y="2113815"/>
            <a:ext cx="12101" cy="36305"/>
          </a:xfrm>
          <a:custGeom>
            <a:avLst/>
            <a:gdLst>
              <a:gd name="connsiteX0" fmla="*/ 14146 w 28292"/>
              <a:gd name="connsiteY0" fmla="*/ 0 h 84876"/>
              <a:gd name="connsiteX1" fmla="*/ 0 w 28292"/>
              <a:gd name="connsiteY1" fmla="*/ 14146 h 84876"/>
              <a:gd name="connsiteX2" fmla="*/ 0 w 28292"/>
              <a:gd name="connsiteY2" fmla="*/ 70730 h 84876"/>
              <a:gd name="connsiteX3" fmla="*/ 14146 w 28292"/>
              <a:gd name="connsiteY3" fmla="*/ 84876 h 84876"/>
              <a:gd name="connsiteX4" fmla="*/ 28292 w 28292"/>
              <a:gd name="connsiteY4" fmla="*/ 70730 h 84876"/>
              <a:gd name="connsiteX5" fmla="*/ 28292 w 28292"/>
              <a:gd name="connsiteY5" fmla="*/ 14146 h 84876"/>
              <a:gd name="connsiteX6" fmla="*/ 14146 w 28292"/>
              <a:gd name="connsiteY6" fmla="*/ 0 h 84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92" h="84876">
                <a:moveTo>
                  <a:pt x="14146" y="0"/>
                </a:moveTo>
                <a:cubicBezTo>
                  <a:pt x="6333" y="0"/>
                  <a:pt x="0" y="6333"/>
                  <a:pt x="0" y="14146"/>
                </a:cubicBezTo>
                <a:lnTo>
                  <a:pt x="0" y="70730"/>
                </a:lnTo>
                <a:cubicBezTo>
                  <a:pt x="0" y="78543"/>
                  <a:pt x="6333" y="84876"/>
                  <a:pt x="14146" y="84876"/>
                </a:cubicBezTo>
                <a:cubicBezTo>
                  <a:pt x="21959" y="84876"/>
                  <a:pt x="28292" y="78543"/>
                  <a:pt x="28292" y="70730"/>
                </a:cubicBezTo>
                <a:lnTo>
                  <a:pt x="28292" y="14146"/>
                </a:lnTo>
                <a:cubicBezTo>
                  <a:pt x="28292" y="6333"/>
                  <a:pt x="21959" y="0"/>
                  <a:pt x="14146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43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4" name="Полилиния 59">
            <a:extLst>
              <a:ext uri="{FF2B5EF4-FFF2-40B4-BE49-F238E27FC236}">
                <a16:creationId xmlns:a16="http://schemas.microsoft.com/office/drawing/2014/main" id="{43AC50A8-D622-4D29-96C5-6A74CCBCF410}"/>
              </a:ext>
            </a:extLst>
          </p:cNvPr>
          <p:cNvSpPr/>
          <p:nvPr/>
        </p:nvSpPr>
        <p:spPr>
          <a:xfrm>
            <a:off x="1098609" y="1988765"/>
            <a:ext cx="36305" cy="12101"/>
          </a:xfrm>
          <a:custGeom>
            <a:avLst/>
            <a:gdLst>
              <a:gd name="connsiteX0" fmla="*/ 70730 w 84876"/>
              <a:gd name="connsiteY0" fmla="*/ 0 h 28292"/>
              <a:gd name="connsiteX1" fmla="*/ 14146 w 84876"/>
              <a:gd name="connsiteY1" fmla="*/ 0 h 28292"/>
              <a:gd name="connsiteX2" fmla="*/ 0 w 84876"/>
              <a:gd name="connsiteY2" fmla="*/ 14146 h 28292"/>
              <a:gd name="connsiteX3" fmla="*/ 14146 w 84876"/>
              <a:gd name="connsiteY3" fmla="*/ 28292 h 28292"/>
              <a:gd name="connsiteX4" fmla="*/ 70730 w 84876"/>
              <a:gd name="connsiteY4" fmla="*/ 28292 h 28292"/>
              <a:gd name="connsiteX5" fmla="*/ 84876 w 84876"/>
              <a:gd name="connsiteY5" fmla="*/ 14146 h 28292"/>
              <a:gd name="connsiteX6" fmla="*/ 70730 w 84876"/>
              <a:gd name="connsiteY6" fmla="*/ 0 h 28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876" h="28292">
                <a:moveTo>
                  <a:pt x="70730" y="0"/>
                </a:moveTo>
                <a:lnTo>
                  <a:pt x="14146" y="0"/>
                </a:lnTo>
                <a:cubicBezTo>
                  <a:pt x="6333" y="0"/>
                  <a:pt x="0" y="6333"/>
                  <a:pt x="0" y="14146"/>
                </a:cubicBezTo>
                <a:cubicBezTo>
                  <a:pt x="0" y="21959"/>
                  <a:pt x="6333" y="28292"/>
                  <a:pt x="14146" y="28292"/>
                </a:cubicBezTo>
                <a:lnTo>
                  <a:pt x="70730" y="28292"/>
                </a:lnTo>
                <a:cubicBezTo>
                  <a:pt x="78543" y="28292"/>
                  <a:pt x="84876" y="21959"/>
                  <a:pt x="84876" y="14146"/>
                </a:cubicBezTo>
                <a:cubicBezTo>
                  <a:pt x="84876" y="6333"/>
                  <a:pt x="78543" y="0"/>
                  <a:pt x="7073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43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5" name="Полилиния 60">
            <a:extLst>
              <a:ext uri="{FF2B5EF4-FFF2-40B4-BE49-F238E27FC236}">
                <a16:creationId xmlns:a16="http://schemas.microsoft.com/office/drawing/2014/main" id="{EFD6FC68-17C2-4DAB-B759-7940D9BC3343}"/>
              </a:ext>
            </a:extLst>
          </p:cNvPr>
          <p:cNvSpPr/>
          <p:nvPr/>
        </p:nvSpPr>
        <p:spPr>
          <a:xfrm>
            <a:off x="824304" y="1988765"/>
            <a:ext cx="36305" cy="12101"/>
          </a:xfrm>
          <a:custGeom>
            <a:avLst/>
            <a:gdLst>
              <a:gd name="connsiteX0" fmla="*/ 70730 w 84876"/>
              <a:gd name="connsiteY0" fmla="*/ 0 h 28292"/>
              <a:gd name="connsiteX1" fmla="*/ 14146 w 84876"/>
              <a:gd name="connsiteY1" fmla="*/ 0 h 28292"/>
              <a:gd name="connsiteX2" fmla="*/ 0 w 84876"/>
              <a:gd name="connsiteY2" fmla="*/ 14146 h 28292"/>
              <a:gd name="connsiteX3" fmla="*/ 14146 w 84876"/>
              <a:gd name="connsiteY3" fmla="*/ 28292 h 28292"/>
              <a:gd name="connsiteX4" fmla="*/ 70730 w 84876"/>
              <a:gd name="connsiteY4" fmla="*/ 28292 h 28292"/>
              <a:gd name="connsiteX5" fmla="*/ 84876 w 84876"/>
              <a:gd name="connsiteY5" fmla="*/ 14146 h 28292"/>
              <a:gd name="connsiteX6" fmla="*/ 70730 w 84876"/>
              <a:gd name="connsiteY6" fmla="*/ 0 h 28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876" h="28292">
                <a:moveTo>
                  <a:pt x="70730" y="0"/>
                </a:moveTo>
                <a:lnTo>
                  <a:pt x="14146" y="0"/>
                </a:lnTo>
                <a:cubicBezTo>
                  <a:pt x="6333" y="0"/>
                  <a:pt x="0" y="6333"/>
                  <a:pt x="0" y="14146"/>
                </a:cubicBezTo>
                <a:cubicBezTo>
                  <a:pt x="0" y="21959"/>
                  <a:pt x="6333" y="28292"/>
                  <a:pt x="14146" y="28292"/>
                </a:cubicBezTo>
                <a:lnTo>
                  <a:pt x="70730" y="28292"/>
                </a:lnTo>
                <a:cubicBezTo>
                  <a:pt x="78543" y="28292"/>
                  <a:pt x="84876" y="21959"/>
                  <a:pt x="84876" y="14146"/>
                </a:cubicBezTo>
                <a:cubicBezTo>
                  <a:pt x="84876" y="6333"/>
                  <a:pt x="78543" y="0"/>
                  <a:pt x="7073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43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81D58D6-269E-4715-81AB-1B69983AFD24}"/>
              </a:ext>
            </a:extLst>
          </p:cNvPr>
          <p:cNvGrpSpPr/>
          <p:nvPr/>
        </p:nvGrpSpPr>
        <p:grpSpPr>
          <a:xfrm>
            <a:off x="6426220" y="1410431"/>
            <a:ext cx="350768" cy="359021"/>
            <a:chOff x="8910638" y="2267501"/>
            <a:chExt cx="816391" cy="835600"/>
          </a:xfrm>
          <a:solidFill>
            <a:schemeClr val="accent1"/>
          </a:solidFill>
        </p:grpSpPr>
        <p:sp>
          <p:nvSpPr>
            <p:cNvPr id="74" name="Полилиния 87">
              <a:extLst>
                <a:ext uri="{FF2B5EF4-FFF2-40B4-BE49-F238E27FC236}">
                  <a16:creationId xmlns:a16="http://schemas.microsoft.com/office/drawing/2014/main" id="{DB310B87-3077-429D-A0B7-D867ECF27685}"/>
                </a:ext>
              </a:extLst>
            </p:cNvPr>
            <p:cNvSpPr/>
            <p:nvPr/>
          </p:nvSpPr>
          <p:spPr>
            <a:xfrm>
              <a:off x="9064325" y="2267501"/>
              <a:ext cx="509044" cy="835600"/>
            </a:xfrm>
            <a:custGeom>
              <a:avLst/>
              <a:gdLst>
                <a:gd name="connsiteX0" fmla="*/ 513194 w 504825"/>
                <a:gd name="connsiteY0" fmla="*/ 413044 h 828675"/>
                <a:gd name="connsiteX1" fmla="*/ 500050 w 504825"/>
                <a:gd name="connsiteY1" fmla="*/ 404281 h 828675"/>
                <a:gd name="connsiteX2" fmla="*/ 335553 w 504825"/>
                <a:gd name="connsiteY2" fmla="*/ 404281 h 828675"/>
                <a:gd name="connsiteX3" fmla="*/ 430803 w 504825"/>
                <a:gd name="connsiteY3" fmla="*/ 17375 h 828675"/>
                <a:gd name="connsiteX4" fmla="*/ 419941 w 504825"/>
                <a:gd name="connsiteY4" fmla="*/ 338 h 828675"/>
                <a:gd name="connsiteX5" fmla="*/ 406705 w 504825"/>
                <a:gd name="connsiteY5" fmla="*/ 4231 h 828675"/>
                <a:gd name="connsiteX6" fmla="*/ 4178 w 504825"/>
                <a:gd name="connsiteY6" fmla="*/ 408472 h 828675"/>
                <a:gd name="connsiteX7" fmla="*/ 4191 w 504825"/>
                <a:gd name="connsiteY7" fmla="*/ 428677 h 828675"/>
                <a:gd name="connsiteX8" fmla="*/ 14275 w 504825"/>
                <a:gd name="connsiteY8" fmla="*/ 432856 h 828675"/>
                <a:gd name="connsiteX9" fmla="*/ 178772 w 504825"/>
                <a:gd name="connsiteY9" fmla="*/ 432856 h 828675"/>
                <a:gd name="connsiteX10" fmla="*/ 83522 w 504825"/>
                <a:gd name="connsiteY10" fmla="*/ 819761 h 828675"/>
                <a:gd name="connsiteX11" fmla="*/ 94384 w 504825"/>
                <a:gd name="connsiteY11" fmla="*/ 836799 h 828675"/>
                <a:gd name="connsiteX12" fmla="*/ 107620 w 504825"/>
                <a:gd name="connsiteY12" fmla="*/ 832906 h 828675"/>
                <a:gd name="connsiteX13" fmla="*/ 510146 w 504825"/>
                <a:gd name="connsiteY13" fmla="*/ 428665 h 828675"/>
                <a:gd name="connsiteX14" fmla="*/ 513194 w 504825"/>
                <a:gd name="connsiteY14" fmla="*/ 413044 h 828675"/>
                <a:gd name="connsiteX15" fmla="*/ 123812 w 504825"/>
                <a:gd name="connsiteY15" fmla="*/ 776613 h 828675"/>
                <a:gd name="connsiteX16" fmla="*/ 211061 w 504825"/>
                <a:gd name="connsiteY16" fmla="*/ 421997 h 828675"/>
                <a:gd name="connsiteX17" fmla="*/ 200621 w 504825"/>
                <a:gd name="connsiteY17" fmla="*/ 404698 h 828675"/>
                <a:gd name="connsiteX18" fmla="*/ 197060 w 504825"/>
                <a:gd name="connsiteY18" fmla="*/ 404281 h 828675"/>
                <a:gd name="connsiteX19" fmla="*/ 48660 w 504825"/>
                <a:gd name="connsiteY19" fmla="*/ 404281 h 828675"/>
                <a:gd name="connsiteX20" fmla="*/ 390512 w 504825"/>
                <a:gd name="connsiteY20" fmla="*/ 60523 h 828675"/>
                <a:gd name="connsiteX21" fmla="*/ 303454 w 504825"/>
                <a:gd name="connsiteY21" fmla="*/ 415139 h 828675"/>
                <a:gd name="connsiteX22" fmla="*/ 313895 w 504825"/>
                <a:gd name="connsiteY22" fmla="*/ 432438 h 828675"/>
                <a:gd name="connsiteX23" fmla="*/ 317265 w 504825"/>
                <a:gd name="connsiteY23" fmla="*/ 432856 h 828675"/>
                <a:gd name="connsiteX24" fmla="*/ 465665 w 504825"/>
                <a:gd name="connsiteY24" fmla="*/ 432856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825" h="828675">
                  <a:moveTo>
                    <a:pt x="513194" y="413044"/>
                  </a:moveTo>
                  <a:cubicBezTo>
                    <a:pt x="510973" y="407746"/>
                    <a:pt x="505795" y="404294"/>
                    <a:pt x="500050" y="404281"/>
                  </a:cubicBezTo>
                  <a:lnTo>
                    <a:pt x="335553" y="404281"/>
                  </a:lnTo>
                  <a:lnTo>
                    <a:pt x="430803" y="17375"/>
                  </a:lnTo>
                  <a:cubicBezTo>
                    <a:pt x="432508" y="9671"/>
                    <a:pt x="427645" y="2043"/>
                    <a:pt x="419941" y="338"/>
                  </a:cubicBezTo>
                  <a:cubicBezTo>
                    <a:pt x="415153" y="-722"/>
                    <a:pt x="410157" y="748"/>
                    <a:pt x="406705" y="4231"/>
                  </a:cubicBezTo>
                  <a:lnTo>
                    <a:pt x="4178" y="408472"/>
                  </a:lnTo>
                  <a:cubicBezTo>
                    <a:pt x="-1398" y="414055"/>
                    <a:pt x="-1392" y="423101"/>
                    <a:pt x="4191" y="428677"/>
                  </a:cubicBezTo>
                  <a:cubicBezTo>
                    <a:pt x="6867" y="431350"/>
                    <a:pt x="10493" y="432852"/>
                    <a:pt x="14275" y="432856"/>
                  </a:cubicBezTo>
                  <a:lnTo>
                    <a:pt x="178772" y="432856"/>
                  </a:lnTo>
                  <a:lnTo>
                    <a:pt x="83522" y="819761"/>
                  </a:lnTo>
                  <a:cubicBezTo>
                    <a:pt x="81817" y="827466"/>
                    <a:pt x="86680" y="835093"/>
                    <a:pt x="94384" y="836799"/>
                  </a:cubicBezTo>
                  <a:cubicBezTo>
                    <a:pt x="99172" y="837858"/>
                    <a:pt x="104168" y="836389"/>
                    <a:pt x="107620" y="832906"/>
                  </a:cubicBezTo>
                  <a:lnTo>
                    <a:pt x="510146" y="428665"/>
                  </a:lnTo>
                  <a:cubicBezTo>
                    <a:pt x="514237" y="424558"/>
                    <a:pt x="515441" y="418387"/>
                    <a:pt x="513194" y="413044"/>
                  </a:cubicBezTo>
                  <a:close/>
                  <a:moveTo>
                    <a:pt x="123812" y="776613"/>
                  </a:moveTo>
                  <a:lnTo>
                    <a:pt x="211061" y="421997"/>
                  </a:lnTo>
                  <a:cubicBezTo>
                    <a:pt x="212956" y="414337"/>
                    <a:pt x="208281" y="406592"/>
                    <a:pt x="200621" y="404698"/>
                  </a:cubicBezTo>
                  <a:cubicBezTo>
                    <a:pt x="199456" y="404410"/>
                    <a:pt x="198260" y="404270"/>
                    <a:pt x="197060" y="404281"/>
                  </a:cubicBezTo>
                  <a:lnTo>
                    <a:pt x="48660" y="404281"/>
                  </a:lnTo>
                  <a:lnTo>
                    <a:pt x="390512" y="60523"/>
                  </a:lnTo>
                  <a:lnTo>
                    <a:pt x="303454" y="415139"/>
                  </a:lnTo>
                  <a:cubicBezTo>
                    <a:pt x="301560" y="422799"/>
                    <a:pt x="306235" y="430544"/>
                    <a:pt x="313895" y="432438"/>
                  </a:cubicBezTo>
                  <a:cubicBezTo>
                    <a:pt x="314998" y="432711"/>
                    <a:pt x="316129" y="432851"/>
                    <a:pt x="317265" y="432856"/>
                  </a:cubicBezTo>
                  <a:lnTo>
                    <a:pt x="465665" y="4328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5" name="Полилиния 88">
              <a:extLst>
                <a:ext uri="{FF2B5EF4-FFF2-40B4-BE49-F238E27FC236}">
                  <a16:creationId xmlns:a16="http://schemas.microsoft.com/office/drawing/2014/main" id="{43908395-6AD6-46E6-BA23-75E41B56127D}"/>
                </a:ext>
              </a:extLst>
            </p:cNvPr>
            <p:cNvSpPr/>
            <p:nvPr/>
          </p:nvSpPr>
          <p:spPr>
            <a:xfrm>
              <a:off x="9501680" y="2862810"/>
              <a:ext cx="134464" cy="134464"/>
            </a:xfrm>
            <a:custGeom>
              <a:avLst/>
              <a:gdLst>
                <a:gd name="connsiteX0" fmla="*/ 24028 w 133350"/>
                <a:gd name="connsiteY0" fmla="*/ 3835 h 133350"/>
                <a:gd name="connsiteX1" fmla="*/ 3835 w 133350"/>
                <a:gd name="connsiteY1" fmla="*/ 4547 h 133350"/>
                <a:gd name="connsiteX2" fmla="*/ 3835 w 133350"/>
                <a:gd name="connsiteY2" fmla="*/ 24028 h 133350"/>
                <a:gd name="connsiteX3" fmla="*/ 118135 w 133350"/>
                <a:gd name="connsiteY3" fmla="*/ 138328 h 133350"/>
                <a:gd name="connsiteX4" fmla="*/ 138328 w 133350"/>
                <a:gd name="connsiteY4" fmla="*/ 137615 h 133350"/>
                <a:gd name="connsiteX5" fmla="*/ 138328 w 133350"/>
                <a:gd name="connsiteY5" fmla="*/ 118135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350" h="133350">
                  <a:moveTo>
                    <a:pt x="24028" y="3835"/>
                  </a:moveTo>
                  <a:cubicBezTo>
                    <a:pt x="18255" y="-1545"/>
                    <a:pt x="9214" y="-1226"/>
                    <a:pt x="3835" y="4547"/>
                  </a:cubicBezTo>
                  <a:cubicBezTo>
                    <a:pt x="-1278" y="10034"/>
                    <a:pt x="-1278" y="18541"/>
                    <a:pt x="3835" y="24028"/>
                  </a:cubicBezTo>
                  <a:lnTo>
                    <a:pt x="118135" y="138328"/>
                  </a:lnTo>
                  <a:cubicBezTo>
                    <a:pt x="123908" y="143707"/>
                    <a:pt x="132948" y="143388"/>
                    <a:pt x="138328" y="137615"/>
                  </a:cubicBezTo>
                  <a:cubicBezTo>
                    <a:pt x="143441" y="132128"/>
                    <a:pt x="143441" y="123622"/>
                    <a:pt x="138328" y="11813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6" name="Полилиния 89">
              <a:extLst>
                <a:ext uri="{FF2B5EF4-FFF2-40B4-BE49-F238E27FC236}">
                  <a16:creationId xmlns:a16="http://schemas.microsoft.com/office/drawing/2014/main" id="{AE6C1558-1466-40D7-9322-2B0E9871C4B3}"/>
                </a:ext>
              </a:extLst>
            </p:cNvPr>
            <p:cNvSpPr/>
            <p:nvPr/>
          </p:nvSpPr>
          <p:spPr>
            <a:xfrm>
              <a:off x="8983032" y="2353766"/>
              <a:ext cx="134464" cy="134464"/>
            </a:xfrm>
            <a:custGeom>
              <a:avLst/>
              <a:gdLst>
                <a:gd name="connsiteX0" fmla="*/ 128231 w 133350"/>
                <a:gd name="connsiteY0" fmla="*/ 142519 h 133350"/>
                <a:gd name="connsiteX1" fmla="*/ 142506 w 133350"/>
                <a:gd name="connsiteY1" fmla="*/ 128219 h 133350"/>
                <a:gd name="connsiteX2" fmla="*/ 138328 w 133350"/>
                <a:gd name="connsiteY2" fmla="*/ 118135 h 133350"/>
                <a:gd name="connsiteX3" fmla="*/ 24028 w 133350"/>
                <a:gd name="connsiteY3" fmla="*/ 3835 h 133350"/>
                <a:gd name="connsiteX4" fmla="*/ 3835 w 133350"/>
                <a:gd name="connsiteY4" fmla="*/ 4547 h 133350"/>
                <a:gd name="connsiteX5" fmla="*/ 3835 w 133350"/>
                <a:gd name="connsiteY5" fmla="*/ 24028 h 133350"/>
                <a:gd name="connsiteX6" fmla="*/ 118135 w 133350"/>
                <a:gd name="connsiteY6" fmla="*/ 138328 h 133350"/>
                <a:gd name="connsiteX7" fmla="*/ 128231 w 133350"/>
                <a:gd name="connsiteY7" fmla="*/ 142519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350" h="133350">
                  <a:moveTo>
                    <a:pt x="128231" y="142519"/>
                  </a:moveTo>
                  <a:cubicBezTo>
                    <a:pt x="136122" y="142512"/>
                    <a:pt x="142513" y="136109"/>
                    <a:pt x="142506" y="128219"/>
                  </a:cubicBezTo>
                  <a:cubicBezTo>
                    <a:pt x="142503" y="124437"/>
                    <a:pt x="141000" y="120811"/>
                    <a:pt x="138328" y="118135"/>
                  </a:cubicBezTo>
                  <a:lnTo>
                    <a:pt x="24028" y="3835"/>
                  </a:lnTo>
                  <a:cubicBezTo>
                    <a:pt x="18255" y="-1545"/>
                    <a:pt x="9214" y="-1226"/>
                    <a:pt x="3835" y="4547"/>
                  </a:cubicBezTo>
                  <a:cubicBezTo>
                    <a:pt x="-1278" y="10034"/>
                    <a:pt x="-1278" y="18541"/>
                    <a:pt x="3835" y="24028"/>
                  </a:cubicBezTo>
                  <a:lnTo>
                    <a:pt x="118135" y="138328"/>
                  </a:lnTo>
                  <a:cubicBezTo>
                    <a:pt x="120811" y="141008"/>
                    <a:pt x="124443" y="142515"/>
                    <a:pt x="128231" y="142519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7" name="Полилиния 90">
              <a:extLst>
                <a:ext uri="{FF2B5EF4-FFF2-40B4-BE49-F238E27FC236}">
                  <a16:creationId xmlns:a16="http://schemas.microsoft.com/office/drawing/2014/main" id="{00D2106E-26CF-48F3-ADD7-FC6AFE79FC67}"/>
                </a:ext>
              </a:extLst>
            </p:cNvPr>
            <p:cNvSpPr/>
            <p:nvPr/>
          </p:nvSpPr>
          <p:spPr>
            <a:xfrm>
              <a:off x="9496532" y="2348963"/>
              <a:ext cx="134464" cy="134464"/>
            </a:xfrm>
            <a:custGeom>
              <a:avLst/>
              <a:gdLst>
                <a:gd name="connsiteX0" fmla="*/ 4178 w 133350"/>
                <a:gd name="connsiteY0" fmla="*/ 138328 h 133350"/>
                <a:gd name="connsiteX1" fmla="*/ 24371 w 133350"/>
                <a:gd name="connsiteY1" fmla="*/ 138328 h 133350"/>
                <a:gd name="connsiteX2" fmla="*/ 138671 w 133350"/>
                <a:gd name="connsiteY2" fmla="*/ 24028 h 133350"/>
                <a:gd name="connsiteX3" fmla="*/ 137959 w 133350"/>
                <a:gd name="connsiteY3" fmla="*/ 3835 h 133350"/>
                <a:gd name="connsiteX4" fmla="*/ 118478 w 133350"/>
                <a:gd name="connsiteY4" fmla="*/ 3835 h 133350"/>
                <a:gd name="connsiteX5" fmla="*/ 4178 w 133350"/>
                <a:gd name="connsiteY5" fmla="*/ 118135 h 133350"/>
                <a:gd name="connsiteX6" fmla="*/ 4178 w 133350"/>
                <a:gd name="connsiteY6" fmla="*/ 138328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350" h="133350">
                  <a:moveTo>
                    <a:pt x="4178" y="138328"/>
                  </a:moveTo>
                  <a:cubicBezTo>
                    <a:pt x="9757" y="143899"/>
                    <a:pt x="18793" y="143899"/>
                    <a:pt x="24371" y="138328"/>
                  </a:cubicBezTo>
                  <a:lnTo>
                    <a:pt x="138671" y="24028"/>
                  </a:lnTo>
                  <a:cubicBezTo>
                    <a:pt x="144051" y="18255"/>
                    <a:pt x="143732" y="9214"/>
                    <a:pt x="137959" y="3835"/>
                  </a:cubicBezTo>
                  <a:cubicBezTo>
                    <a:pt x="132472" y="-1278"/>
                    <a:pt x="123965" y="-1278"/>
                    <a:pt x="118478" y="3835"/>
                  </a:cubicBezTo>
                  <a:lnTo>
                    <a:pt x="4178" y="118135"/>
                  </a:lnTo>
                  <a:cubicBezTo>
                    <a:pt x="-1393" y="123713"/>
                    <a:pt x="-1393" y="132749"/>
                    <a:pt x="4178" y="138328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8" name="Полилиния 91">
              <a:extLst>
                <a:ext uri="{FF2B5EF4-FFF2-40B4-BE49-F238E27FC236}">
                  <a16:creationId xmlns:a16="http://schemas.microsoft.com/office/drawing/2014/main" id="{820F6413-3871-4018-9786-42CB4805E89D}"/>
                </a:ext>
              </a:extLst>
            </p:cNvPr>
            <p:cNvSpPr/>
            <p:nvPr/>
          </p:nvSpPr>
          <p:spPr>
            <a:xfrm>
              <a:off x="8987116" y="2867611"/>
              <a:ext cx="144069" cy="144069"/>
            </a:xfrm>
            <a:custGeom>
              <a:avLst/>
              <a:gdLst>
                <a:gd name="connsiteX0" fmla="*/ 118847 w 142875"/>
                <a:gd name="connsiteY0" fmla="*/ 3835 h 142875"/>
                <a:gd name="connsiteX1" fmla="*/ 4547 w 142875"/>
                <a:gd name="connsiteY1" fmla="*/ 118135 h 142875"/>
                <a:gd name="connsiteX2" fmla="*/ 3835 w 142875"/>
                <a:gd name="connsiteY2" fmla="*/ 138328 h 142875"/>
                <a:gd name="connsiteX3" fmla="*/ 24028 w 142875"/>
                <a:gd name="connsiteY3" fmla="*/ 139041 h 142875"/>
                <a:gd name="connsiteX4" fmla="*/ 24740 w 142875"/>
                <a:gd name="connsiteY4" fmla="*/ 138328 h 142875"/>
                <a:gd name="connsiteX5" fmla="*/ 139040 w 142875"/>
                <a:gd name="connsiteY5" fmla="*/ 24028 h 142875"/>
                <a:gd name="connsiteX6" fmla="*/ 138328 w 142875"/>
                <a:gd name="connsiteY6" fmla="*/ 3835 h 142875"/>
                <a:gd name="connsiteX7" fmla="*/ 118847 w 142875"/>
                <a:gd name="connsiteY7" fmla="*/ 383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875" h="142875">
                  <a:moveTo>
                    <a:pt x="118847" y="3835"/>
                  </a:moveTo>
                  <a:lnTo>
                    <a:pt x="4547" y="118135"/>
                  </a:lnTo>
                  <a:cubicBezTo>
                    <a:pt x="-1226" y="123514"/>
                    <a:pt x="-1545" y="132555"/>
                    <a:pt x="3835" y="138328"/>
                  </a:cubicBezTo>
                  <a:cubicBezTo>
                    <a:pt x="9214" y="144101"/>
                    <a:pt x="18255" y="144420"/>
                    <a:pt x="24028" y="139041"/>
                  </a:cubicBezTo>
                  <a:cubicBezTo>
                    <a:pt x="24274" y="138811"/>
                    <a:pt x="24511" y="138574"/>
                    <a:pt x="24740" y="138328"/>
                  </a:cubicBezTo>
                  <a:lnTo>
                    <a:pt x="139040" y="24028"/>
                  </a:lnTo>
                  <a:cubicBezTo>
                    <a:pt x="144420" y="18255"/>
                    <a:pt x="144101" y="9214"/>
                    <a:pt x="138328" y="3835"/>
                  </a:cubicBezTo>
                  <a:cubicBezTo>
                    <a:pt x="132841" y="-1278"/>
                    <a:pt x="124334" y="-1278"/>
                    <a:pt x="118847" y="383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9" name="Полилиния 92">
              <a:extLst>
                <a:ext uri="{FF2B5EF4-FFF2-40B4-BE49-F238E27FC236}">
                  <a16:creationId xmlns:a16="http://schemas.microsoft.com/office/drawing/2014/main" id="{17F57BD1-FAE0-4A3D-94C3-186DF7C38419}"/>
                </a:ext>
              </a:extLst>
            </p:cNvPr>
            <p:cNvSpPr/>
            <p:nvPr/>
          </p:nvSpPr>
          <p:spPr>
            <a:xfrm>
              <a:off x="8997079" y="2780811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0" name="Полилиния 93">
              <a:extLst>
                <a:ext uri="{FF2B5EF4-FFF2-40B4-BE49-F238E27FC236}">
                  <a16:creationId xmlns:a16="http://schemas.microsoft.com/office/drawing/2014/main" id="{CA9E762E-60A1-421D-9A23-AFDF4F119F41}"/>
                </a:ext>
              </a:extLst>
            </p:cNvPr>
            <p:cNvSpPr/>
            <p:nvPr/>
          </p:nvSpPr>
          <p:spPr>
            <a:xfrm>
              <a:off x="8910638" y="2713579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1" name="Полилиния 94">
              <a:extLst>
                <a:ext uri="{FF2B5EF4-FFF2-40B4-BE49-F238E27FC236}">
                  <a16:creationId xmlns:a16="http://schemas.microsoft.com/office/drawing/2014/main" id="{E3C7631A-465B-410B-BA98-2679C91FB62F}"/>
                </a:ext>
              </a:extLst>
            </p:cNvPr>
            <p:cNvSpPr/>
            <p:nvPr/>
          </p:nvSpPr>
          <p:spPr>
            <a:xfrm>
              <a:off x="9679006" y="2588719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2" name="Полилиния 95">
              <a:extLst>
                <a:ext uri="{FF2B5EF4-FFF2-40B4-BE49-F238E27FC236}">
                  <a16:creationId xmlns:a16="http://schemas.microsoft.com/office/drawing/2014/main" id="{9FE9A9FA-0F14-4F39-88F3-041BE8809743}"/>
                </a:ext>
              </a:extLst>
            </p:cNvPr>
            <p:cNvSpPr/>
            <p:nvPr/>
          </p:nvSpPr>
          <p:spPr>
            <a:xfrm>
              <a:off x="9121939" y="2348604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A81D58D6-269E-4715-81AB-1B69983AFD24}"/>
              </a:ext>
            </a:extLst>
          </p:cNvPr>
          <p:cNvGrpSpPr/>
          <p:nvPr/>
        </p:nvGrpSpPr>
        <p:grpSpPr>
          <a:xfrm>
            <a:off x="1334283" y="1434297"/>
            <a:ext cx="350768" cy="359021"/>
            <a:chOff x="8910638" y="2267501"/>
            <a:chExt cx="816391" cy="835600"/>
          </a:xfrm>
          <a:solidFill>
            <a:schemeClr val="accent1"/>
          </a:solidFill>
        </p:grpSpPr>
        <p:sp>
          <p:nvSpPr>
            <p:cNvPr id="94" name="Полилиния 87">
              <a:extLst>
                <a:ext uri="{FF2B5EF4-FFF2-40B4-BE49-F238E27FC236}">
                  <a16:creationId xmlns:a16="http://schemas.microsoft.com/office/drawing/2014/main" id="{DB310B87-3077-429D-A0B7-D867ECF27685}"/>
                </a:ext>
              </a:extLst>
            </p:cNvPr>
            <p:cNvSpPr/>
            <p:nvPr/>
          </p:nvSpPr>
          <p:spPr>
            <a:xfrm>
              <a:off x="9064325" y="2267501"/>
              <a:ext cx="509044" cy="835600"/>
            </a:xfrm>
            <a:custGeom>
              <a:avLst/>
              <a:gdLst>
                <a:gd name="connsiteX0" fmla="*/ 513194 w 504825"/>
                <a:gd name="connsiteY0" fmla="*/ 413044 h 828675"/>
                <a:gd name="connsiteX1" fmla="*/ 500050 w 504825"/>
                <a:gd name="connsiteY1" fmla="*/ 404281 h 828675"/>
                <a:gd name="connsiteX2" fmla="*/ 335553 w 504825"/>
                <a:gd name="connsiteY2" fmla="*/ 404281 h 828675"/>
                <a:gd name="connsiteX3" fmla="*/ 430803 w 504825"/>
                <a:gd name="connsiteY3" fmla="*/ 17375 h 828675"/>
                <a:gd name="connsiteX4" fmla="*/ 419941 w 504825"/>
                <a:gd name="connsiteY4" fmla="*/ 338 h 828675"/>
                <a:gd name="connsiteX5" fmla="*/ 406705 w 504825"/>
                <a:gd name="connsiteY5" fmla="*/ 4231 h 828675"/>
                <a:gd name="connsiteX6" fmla="*/ 4178 w 504825"/>
                <a:gd name="connsiteY6" fmla="*/ 408472 h 828675"/>
                <a:gd name="connsiteX7" fmla="*/ 4191 w 504825"/>
                <a:gd name="connsiteY7" fmla="*/ 428677 h 828675"/>
                <a:gd name="connsiteX8" fmla="*/ 14275 w 504825"/>
                <a:gd name="connsiteY8" fmla="*/ 432856 h 828675"/>
                <a:gd name="connsiteX9" fmla="*/ 178772 w 504825"/>
                <a:gd name="connsiteY9" fmla="*/ 432856 h 828675"/>
                <a:gd name="connsiteX10" fmla="*/ 83522 w 504825"/>
                <a:gd name="connsiteY10" fmla="*/ 819761 h 828675"/>
                <a:gd name="connsiteX11" fmla="*/ 94384 w 504825"/>
                <a:gd name="connsiteY11" fmla="*/ 836799 h 828675"/>
                <a:gd name="connsiteX12" fmla="*/ 107620 w 504825"/>
                <a:gd name="connsiteY12" fmla="*/ 832906 h 828675"/>
                <a:gd name="connsiteX13" fmla="*/ 510146 w 504825"/>
                <a:gd name="connsiteY13" fmla="*/ 428665 h 828675"/>
                <a:gd name="connsiteX14" fmla="*/ 513194 w 504825"/>
                <a:gd name="connsiteY14" fmla="*/ 413044 h 828675"/>
                <a:gd name="connsiteX15" fmla="*/ 123812 w 504825"/>
                <a:gd name="connsiteY15" fmla="*/ 776613 h 828675"/>
                <a:gd name="connsiteX16" fmla="*/ 211061 w 504825"/>
                <a:gd name="connsiteY16" fmla="*/ 421997 h 828675"/>
                <a:gd name="connsiteX17" fmla="*/ 200621 w 504825"/>
                <a:gd name="connsiteY17" fmla="*/ 404698 h 828675"/>
                <a:gd name="connsiteX18" fmla="*/ 197060 w 504825"/>
                <a:gd name="connsiteY18" fmla="*/ 404281 h 828675"/>
                <a:gd name="connsiteX19" fmla="*/ 48660 w 504825"/>
                <a:gd name="connsiteY19" fmla="*/ 404281 h 828675"/>
                <a:gd name="connsiteX20" fmla="*/ 390512 w 504825"/>
                <a:gd name="connsiteY20" fmla="*/ 60523 h 828675"/>
                <a:gd name="connsiteX21" fmla="*/ 303454 w 504825"/>
                <a:gd name="connsiteY21" fmla="*/ 415139 h 828675"/>
                <a:gd name="connsiteX22" fmla="*/ 313895 w 504825"/>
                <a:gd name="connsiteY22" fmla="*/ 432438 h 828675"/>
                <a:gd name="connsiteX23" fmla="*/ 317265 w 504825"/>
                <a:gd name="connsiteY23" fmla="*/ 432856 h 828675"/>
                <a:gd name="connsiteX24" fmla="*/ 465665 w 504825"/>
                <a:gd name="connsiteY24" fmla="*/ 432856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825" h="828675">
                  <a:moveTo>
                    <a:pt x="513194" y="413044"/>
                  </a:moveTo>
                  <a:cubicBezTo>
                    <a:pt x="510973" y="407746"/>
                    <a:pt x="505795" y="404294"/>
                    <a:pt x="500050" y="404281"/>
                  </a:cubicBezTo>
                  <a:lnTo>
                    <a:pt x="335553" y="404281"/>
                  </a:lnTo>
                  <a:lnTo>
                    <a:pt x="430803" y="17375"/>
                  </a:lnTo>
                  <a:cubicBezTo>
                    <a:pt x="432508" y="9671"/>
                    <a:pt x="427645" y="2043"/>
                    <a:pt x="419941" y="338"/>
                  </a:cubicBezTo>
                  <a:cubicBezTo>
                    <a:pt x="415153" y="-722"/>
                    <a:pt x="410157" y="748"/>
                    <a:pt x="406705" y="4231"/>
                  </a:cubicBezTo>
                  <a:lnTo>
                    <a:pt x="4178" y="408472"/>
                  </a:lnTo>
                  <a:cubicBezTo>
                    <a:pt x="-1398" y="414055"/>
                    <a:pt x="-1392" y="423101"/>
                    <a:pt x="4191" y="428677"/>
                  </a:cubicBezTo>
                  <a:cubicBezTo>
                    <a:pt x="6867" y="431350"/>
                    <a:pt x="10493" y="432852"/>
                    <a:pt x="14275" y="432856"/>
                  </a:cubicBezTo>
                  <a:lnTo>
                    <a:pt x="178772" y="432856"/>
                  </a:lnTo>
                  <a:lnTo>
                    <a:pt x="83522" y="819761"/>
                  </a:lnTo>
                  <a:cubicBezTo>
                    <a:pt x="81817" y="827466"/>
                    <a:pt x="86680" y="835093"/>
                    <a:pt x="94384" y="836799"/>
                  </a:cubicBezTo>
                  <a:cubicBezTo>
                    <a:pt x="99172" y="837858"/>
                    <a:pt x="104168" y="836389"/>
                    <a:pt x="107620" y="832906"/>
                  </a:cubicBezTo>
                  <a:lnTo>
                    <a:pt x="510146" y="428665"/>
                  </a:lnTo>
                  <a:cubicBezTo>
                    <a:pt x="514237" y="424558"/>
                    <a:pt x="515441" y="418387"/>
                    <a:pt x="513194" y="413044"/>
                  </a:cubicBezTo>
                  <a:close/>
                  <a:moveTo>
                    <a:pt x="123812" y="776613"/>
                  </a:moveTo>
                  <a:lnTo>
                    <a:pt x="211061" y="421997"/>
                  </a:lnTo>
                  <a:cubicBezTo>
                    <a:pt x="212956" y="414337"/>
                    <a:pt x="208281" y="406592"/>
                    <a:pt x="200621" y="404698"/>
                  </a:cubicBezTo>
                  <a:cubicBezTo>
                    <a:pt x="199456" y="404410"/>
                    <a:pt x="198260" y="404270"/>
                    <a:pt x="197060" y="404281"/>
                  </a:cubicBezTo>
                  <a:lnTo>
                    <a:pt x="48660" y="404281"/>
                  </a:lnTo>
                  <a:lnTo>
                    <a:pt x="390512" y="60523"/>
                  </a:lnTo>
                  <a:lnTo>
                    <a:pt x="303454" y="415139"/>
                  </a:lnTo>
                  <a:cubicBezTo>
                    <a:pt x="301560" y="422799"/>
                    <a:pt x="306235" y="430544"/>
                    <a:pt x="313895" y="432438"/>
                  </a:cubicBezTo>
                  <a:cubicBezTo>
                    <a:pt x="314998" y="432711"/>
                    <a:pt x="316129" y="432851"/>
                    <a:pt x="317265" y="432856"/>
                  </a:cubicBezTo>
                  <a:lnTo>
                    <a:pt x="465665" y="4328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4" name="Полилиния 88">
              <a:extLst>
                <a:ext uri="{FF2B5EF4-FFF2-40B4-BE49-F238E27FC236}">
                  <a16:creationId xmlns:a16="http://schemas.microsoft.com/office/drawing/2014/main" id="{43908395-6AD6-46E6-BA23-75E41B56127D}"/>
                </a:ext>
              </a:extLst>
            </p:cNvPr>
            <p:cNvSpPr/>
            <p:nvPr/>
          </p:nvSpPr>
          <p:spPr>
            <a:xfrm>
              <a:off x="9501680" y="2862810"/>
              <a:ext cx="134464" cy="134464"/>
            </a:xfrm>
            <a:custGeom>
              <a:avLst/>
              <a:gdLst>
                <a:gd name="connsiteX0" fmla="*/ 24028 w 133350"/>
                <a:gd name="connsiteY0" fmla="*/ 3835 h 133350"/>
                <a:gd name="connsiteX1" fmla="*/ 3835 w 133350"/>
                <a:gd name="connsiteY1" fmla="*/ 4547 h 133350"/>
                <a:gd name="connsiteX2" fmla="*/ 3835 w 133350"/>
                <a:gd name="connsiteY2" fmla="*/ 24028 h 133350"/>
                <a:gd name="connsiteX3" fmla="*/ 118135 w 133350"/>
                <a:gd name="connsiteY3" fmla="*/ 138328 h 133350"/>
                <a:gd name="connsiteX4" fmla="*/ 138328 w 133350"/>
                <a:gd name="connsiteY4" fmla="*/ 137615 h 133350"/>
                <a:gd name="connsiteX5" fmla="*/ 138328 w 133350"/>
                <a:gd name="connsiteY5" fmla="*/ 118135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350" h="133350">
                  <a:moveTo>
                    <a:pt x="24028" y="3835"/>
                  </a:moveTo>
                  <a:cubicBezTo>
                    <a:pt x="18255" y="-1545"/>
                    <a:pt x="9214" y="-1226"/>
                    <a:pt x="3835" y="4547"/>
                  </a:cubicBezTo>
                  <a:cubicBezTo>
                    <a:pt x="-1278" y="10034"/>
                    <a:pt x="-1278" y="18541"/>
                    <a:pt x="3835" y="24028"/>
                  </a:cubicBezTo>
                  <a:lnTo>
                    <a:pt x="118135" y="138328"/>
                  </a:lnTo>
                  <a:cubicBezTo>
                    <a:pt x="123908" y="143707"/>
                    <a:pt x="132948" y="143388"/>
                    <a:pt x="138328" y="137615"/>
                  </a:cubicBezTo>
                  <a:cubicBezTo>
                    <a:pt x="143441" y="132128"/>
                    <a:pt x="143441" y="123622"/>
                    <a:pt x="138328" y="11813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5" name="Полилиния 89">
              <a:extLst>
                <a:ext uri="{FF2B5EF4-FFF2-40B4-BE49-F238E27FC236}">
                  <a16:creationId xmlns:a16="http://schemas.microsoft.com/office/drawing/2014/main" id="{AE6C1558-1466-40D7-9322-2B0E9871C4B3}"/>
                </a:ext>
              </a:extLst>
            </p:cNvPr>
            <p:cNvSpPr/>
            <p:nvPr/>
          </p:nvSpPr>
          <p:spPr>
            <a:xfrm>
              <a:off x="8983032" y="2353766"/>
              <a:ext cx="134464" cy="134464"/>
            </a:xfrm>
            <a:custGeom>
              <a:avLst/>
              <a:gdLst>
                <a:gd name="connsiteX0" fmla="*/ 128231 w 133350"/>
                <a:gd name="connsiteY0" fmla="*/ 142519 h 133350"/>
                <a:gd name="connsiteX1" fmla="*/ 142506 w 133350"/>
                <a:gd name="connsiteY1" fmla="*/ 128219 h 133350"/>
                <a:gd name="connsiteX2" fmla="*/ 138328 w 133350"/>
                <a:gd name="connsiteY2" fmla="*/ 118135 h 133350"/>
                <a:gd name="connsiteX3" fmla="*/ 24028 w 133350"/>
                <a:gd name="connsiteY3" fmla="*/ 3835 h 133350"/>
                <a:gd name="connsiteX4" fmla="*/ 3835 w 133350"/>
                <a:gd name="connsiteY4" fmla="*/ 4547 h 133350"/>
                <a:gd name="connsiteX5" fmla="*/ 3835 w 133350"/>
                <a:gd name="connsiteY5" fmla="*/ 24028 h 133350"/>
                <a:gd name="connsiteX6" fmla="*/ 118135 w 133350"/>
                <a:gd name="connsiteY6" fmla="*/ 138328 h 133350"/>
                <a:gd name="connsiteX7" fmla="*/ 128231 w 133350"/>
                <a:gd name="connsiteY7" fmla="*/ 142519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350" h="133350">
                  <a:moveTo>
                    <a:pt x="128231" y="142519"/>
                  </a:moveTo>
                  <a:cubicBezTo>
                    <a:pt x="136122" y="142512"/>
                    <a:pt x="142513" y="136109"/>
                    <a:pt x="142506" y="128219"/>
                  </a:cubicBezTo>
                  <a:cubicBezTo>
                    <a:pt x="142503" y="124437"/>
                    <a:pt x="141000" y="120811"/>
                    <a:pt x="138328" y="118135"/>
                  </a:cubicBezTo>
                  <a:lnTo>
                    <a:pt x="24028" y="3835"/>
                  </a:lnTo>
                  <a:cubicBezTo>
                    <a:pt x="18255" y="-1545"/>
                    <a:pt x="9214" y="-1226"/>
                    <a:pt x="3835" y="4547"/>
                  </a:cubicBezTo>
                  <a:cubicBezTo>
                    <a:pt x="-1278" y="10034"/>
                    <a:pt x="-1278" y="18541"/>
                    <a:pt x="3835" y="24028"/>
                  </a:cubicBezTo>
                  <a:lnTo>
                    <a:pt x="118135" y="138328"/>
                  </a:lnTo>
                  <a:cubicBezTo>
                    <a:pt x="120811" y="141008"/>
                    <a:pt x="124443" y="142515"/>
                    <a:pt x="128231" y="142519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6" name="Полилиния 90">
              <a:extLst>
                <a:ext uri="{FF2B5EF4-FFF2-40B4-BE49-F238E27FC236}">
                  <a16:creationId xmlns:a16="http://schemas.microsoft.com/office/drawing/2014/main" id="{00D2106E-26CF-48F3-ADD7-FC6AFE79FC67}"/>
                </a:ext>
              </a:extLst>
            </p:cNvPr>
            <p:cNvSpPr/>
            <p:nvPr/>
          </p:nvSpPr>
          <p:spPr>
            <a:xfrm>
              <a:off x="9496532" y="2348963"/>
              <a:ext cx="134464" cy="134464"/>
            </a:xfrm>
            <a:custGeom>
              <a:avLst/>
              <a:gdLst>
                <a:gd name="connsiteX0" fmla="*/ 4178 w 133350"/>
                <a:gd name="connsiteY0" fmla="*/ 138328 h 133350"/>
                <a:gd name="connsiteX1" fmla="*/ 24371 w 133350"/>
                <a:gd name="connsiteY1" fmla="*/ 138328 h 133350"/>
                <a:gd name="connsiteX2" fmla="*/ 138671 w 133350"/>
                <a:gd name="connsiteY2" fmla="*/ 24028 h 133350"/>
                <a:gd name="connsiteX3" fmla="*/ 137959 w 133350"/>
                <a:gd name="connsiteY3" fmla="*/ 3835 h 133350"/>
                <a:gd name="connsiteX4" fmla="*/ 118478 w 133350"/>
                <a:gd name="connsiteY4" fmla="*/ 3835 h 133350"/>
                <a:gd name="connsiteX5" fmla="*/ 4178 w 133350"/>
                <a:gd name="connsiteY5" fmla="*/ 118135 h 133350"/>
                <a:gd name="connsiteX6" fmla="*/ 4178 w 133350"/>
                <a:gd name="connsiteY6" fmla="*/ 138328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350" h="133350">
                  <a:moveTo>
                    <a:pt x="4178" y="138328"/>
                  </a:moveTo>
                  <a:cubicBezTo>
                    <a:pt x="9757" y="143899"/>
                    <a:pt x="18793" y="143899"/>
                    <a:pt x="24371" y="138328"/>
                  </a:cubicBezTo>
                  <a:lnTo>
                    <a:pt x="138671" y="24028"/>
                  </a:lnTo>
                  <a:cubicBezTo>
                    <a:pt x="144051" y="18255"/>
                    <a:pt x="143732" y="9214"/>
                    <a:pt x="137959" y="3835"/>
                  </a:cubicBezTo>
                  <a:cubicBezTo>
                    <a:pt x="132472" y="-1278"/>
                    <a:pt x="123965" y="-1278"/>
                    <a:pt x="118478" y="3835"/>
                  </a:cubicBezTo>
                  <a:lnTo>
                    <a:pt x="4178" y="118135"/>
                  </a:lnTo>
                  <a:cubicBezTo>
                    <a:pt x="-1393" y="123713"/>
                    <a:pt x="-1393" y="132749"/>
                    <a:pt x="4178" y="138328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7" name="Полилиния 91">
              <a:extLst>
                <a:ext uri="{FF2B5EF4-FFF2-40B4-BE49-F238E27FC236}">
                  <a16:creationId xmlns:a16="http://schemas.microsoft.com/office/drawing/2014/main" id="{820F6413-3871-4018-9786-42CB4805E89D}"/>
                </a:ext>
              </a:extLst>
            </p:cNvPr>
            <p:cNvSpPr/>
            <p:nvPr/>
          </p:nvSpPr>
          <p:spPr>
            <a:xfrm>
              <a:off x="8987116" y="2867611"/>
              <a:ext cx="144069" cy="144069"/>
            </a:xfrm>
            <a:custGeom>
              <a:avLst/>
              <a:gdLst>
                <a:gd name="connsiteX0" fmla="*/ 118847 w 142875"/>
                <a:gd name="connsiteY0" fmla="*/ 3835 h 142875"/>
                <a:gd name="connsiteX1" fmla="*/ 4547 w 142875"/>
                <a:gd name="connsiteY1" fmla="*/ 118135 h 142875"/>
                <a:gd name="connsiteX2" fmla="*/ 3835 w 142875"/>
                <a:gd name="connsiteY2" fmla="*/ 138328 h 142875"/>
                <a:gd name="connsiteX3" fmla="*/ 24028 w 142875"/>
                <a:gd name="connsiteY3" fmla="*/ 139041 h 142875"/>
                <a:gd name="connsiteX4" fmla="*/ 24740 w 142875"/>
                <a:gd name="connsiteY4" fmla="*/ 138328 h 142875"/>
                <a:gd name="connsiteX5" fmla="*/ 139040 w 142875"/>
                <a:gd name="connsiteY5" fmla="*/ 24028 h 142875"/>
                <a:gd name="connsiteX6" fmla="*/ 138328 w 142875"/>
                <a:gd name="connsiteY6" fmla="*/ 3835 h 142875"/>
                <a:gd name="connsiteX7" fmla="*/ 118847 w 142875"/>
                <a:gd name="connsiteY7" fmla="*/ 383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875" h="142875">
                  <a:moveTo>
                    <a:pt x="118847" y="3835"/>
                  </a:moveTo>
                  <a:lnTo>
                    <a:pt x="4547" y="118135"/>
                  </a:lnTo>
                  <a:cubicBezTo>
                    <a:pt x="-1226" y="123514"/>
                    <a:pt x="-1545" y="132555"/>
                    <a:pt x="3835" y="138328"/>
                  </a:cubicBezTo>
                  <a:cubicBezTo>
                    <a:pt x="9214" y="144101"/>
                    <a:pt x="18255" y="144420"/>
                    <a:pt x="24028" y="139041"/>
                  </a:cubicBezTo>
                  <a:cubicBezTo>
                    <a:pt x="24274" y="138811"/>
                    <a:pt x="24511" y="138574"/>
                    <a:pt x="24740" y="138328"/>
                  </a:cubicBezTo>
                  <a:lnTo>
                    <a:pt x="139040" y="24028"/>
                  </a:lnTo>
                  <a:cubicBezTo>
                    <a:pt x="144420" y="18255"/>
                    <a:pt x="144101" y="9214"/>
                    <a:pt x="138328" y="3835"/>
                  </a:cubicBezTo>
                  <a:cubicBezTo>
                    <a:pt x="132841" y="-1278"/>
                    <a:pt x="124334" y="-1278"/>
                    <a:pt x="118847" y="383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8" name="Полилиния 92">
              <a:extLst>
                <a:ext uri="{FF2B5EF4-FFF2-40B4-BE49-F238E27FC236}">
                  <a16:creationId xmlns:a16="http://schemas.microsoft.com/office/drawing/2014/main" id="{17F57BD1-FAE0-4A3D-94C3-186DF7C38419}"/>
                </a:ext>
              </a:extLst>
            </p:cNvPr>
            <p:cNvSpPr/>
            <p:nvPr/>
          </p:nvSpPr>
          <p:spPr>
            <a:xfrm>
              <a:off x="8997079" y="2780811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9" name="Полилиния 93">
              <a:extLst>
                <a:ext uri="{FF2B5EF4-FFF2-40B4-BE49-F238E27FC236}">
                  <a16:creationId xmlns:a16="http://schemas.microsoft.com/office/drawing/2014/main" id="{CA9E762E-60A1-421D-9A23-AFDF4F119F41}"/>
                </a:ext>
              </a:extLst>
            </p:cNvPr>
            <p:cNvSpPr/>
            <p:nvPr/>
          </p:nvSpPr>
          <p:spPr>
            <a:xfrm>
              <a:off x="8910638" y="2713579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0" name="Полилиния 94">
              <a:extLst>
                <a:ext uri="{FF2B5EF4-FFF2-40B4-BE49-F238E27FC236}">
                  <a16:creationId xmlns:a16="http://schemas.microsoft.com/office/drawing/2014/main" id="{E3C7631A-465B-410B-BA98-2679C91FB62F}"/>
                </a:ext>
              </a:extLst>
            </p:cNvPr>
            <p:cNvSpPr/>
            <p:nvPr/>
          </p:nvSpPr>
          <p:spPr>
            <a:xfrm>
              <a:off x="9679006" y="2588719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1" name="Полилиния 95">
              <a:extLst>
                <a:ext uri="{FF2B5EF4-FFF2-40B4-BE49-F238E27FC236}">
                  <a16:creationId xmlns:a16="http://schemas.microsoft.com/office/drawing/2014/main" id="{9FE9A9FA-0F14-4F39-88F3-041BE8809743}"/>
                </a:ext>
              </a:extLst>
            </p:cNvPr>
            <p:cNvSpPr/>
            <p:nvPr/>
          </p:nvSpPr>
          <p:spPr>
            <a:xfrm>
              <a:off x="9121939" y="2348604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A81D58D6-269E-4715-81AB-1B69983AFD24}"/>
              </a:ext>
            </a:extLst>
          </p:cNvPr>
          <p:cNvGrpSpPr/>
          <p:nvPr/>
        </p:nvGrpSpPr>
        <p:grpSpPr>
          <a:xfrm>
            <a:off x="1354916" y="2973075"/>
            <a:ext cx="350768" cy="359021"/>
            <a:chOff x="8910638" y="2267501"/>
            <a:chExt cx="816391" cy="835600"/>
          </a:xfrm>
          <a:solidFill>
            <a:schemeClr val="accent1"/>
          </a:solidFill>
        </p:grpSpPr>
        <p:sp>
          <p:nvSpPr>
            <p:cNvPr id="123" name="Полилиния 87">
              <a:extLst>
                <a:ext uri="{FF2B5EF4-FFF2-40B4-BE49-F238E27FC236}">
                  <a16:creationId xmlns:a16="http://schemas.microsoft.com/office/drawing/2014/main" id="{DB310B87-3077-429D-A0B7-D867ECF27685}"/>
                </a:ext>
              </a:extLst>
            </p:cNvPr>
            <p:cNvSpPr/>
            <p:nvPr/>
          </p:nvSpPr>
          <p:spPr>
            <a:xfrm>
              <a:off x="9064325" y="2267501"/>
              <a:ext cx="509044" cy="835600"/>
            </a:xfrm>
            <a:custGeom>
              <a:avLst/>
              <a:gdLst>
                <a:gd name="connsiteX0" fmla="*/ 513194 w 504825"/>
                <a:gd name="connsiteY0" fmla="*/ 413044 h 828675"/>
                <a:gd name="connsiteX1" fmla="*/ 500050 w 504825"/>
                <a:gd name="connsiteY1" fmla="*/ 404281 h 828675"/>
                <a:gd name="connsiteX2" fmla="*/ 335553 w 504825"/>
                <a:gd name="connsiteY2" fmla="*/ 404281 h 828675"/>
                <a:gd name="connsiteX3" fmla="*/ 430803 w 504825"/>
                <a:gd name="connsiteY3" fmla="*/ 17375 h 828675"/>
                <a:gd name="connsiteX4" fmla="*/ 419941 w 504825"/>
                <a:gd name="connsiteY4" fmla="*/ 338 h 828675"/>
                <a:gd name="connsiteX5" fmla="*/ 406705 w 504825"/>
                <a:gd name="connsiteY5" fmla="*/ 4231 h 828675"/>
                <a:gd name="connsiteX6" fmla="*/ 4178 w 504825"/>
                <a:gd name="connsiteY6" fmla="*/ 408472 h 828675"/>
                <a:gd name="connsiteX7" fmla="*/ 4191 w 504825"/>
                <a:gd name="connsiteY7" fmla="*/ 428677 h 828675"/>
                <a:gd name="connsiteX8" fmla="*/ 14275 w 504825"/>
                <a:gd name="connsiteY8" fmla="*/ 432856 h 828675"/>
                <a:gd name="connsiteX9" fmla="*/ 178772 w 504825"/>
                <a:gd name="connsiteY9" fmla="*/ 432856 h 828675"/>
                <a:gd name="connsiteX10" fmla="*/ 83522 w 504825"/>
                <a:gd name="connsiteY10" fmla="*/ 819761 h 828675"/>
                <a:gd name="connsiteX11" fmla="*/ 94384 w 504825"/>
                <a:gd name="connsiteY11" fmla="*/ 836799 h 828675"/>
                <a:gd name="connsiteX12" fmla="*/ 107620 w 504825"/>
                <a:gd name="connsiteY12" fmla="*/ 832906 h 828675"/>
                <a:gd name="connsiteX13" fmla="*/ 510146 w 504825"/>
                <a:gd name="connsiteY13" fmla="*/ 428665 h 828675"/>
                <a:gd name="connsiteX14" fmla="*/ 513194 w 504825"/>
                <a:gd name="connsiteY14" fmla="*/ 413044 h 828675"/>
                <a:gd name="connsiteX15" fmla="*/ 123812 w 504825"/>
                <a:gd name="connsiteY15" fmla="*/ 776613 h 828675"/>
                <a:gd name="connsiteX16" fmla="*/ 211061 w 504825"/>
                <a:gd name="connsiteY16" fmla="*/ 421997 h 828675"/>
                <a:gd name="connsiteX17" fmla="*/ 200621 w 504825"/>
                <a:gd name="connsiteY17" fmla="*/ 404698 h 828675"/>
                <a:gd name="connsiteX18" fmla="*/ 197060 w 504825"/>
                <a:gd name="connsiteY18" fmla="*/ 404281 h 828675"/>
                <a:gd name="connsiteX19" fmla="*/ 48660 w 504825"/>
                <a:gd name="connsiteY19" fmla="*/ 404281 h 828675"/>
                <a:gd name="connsiteX20" fmla="*/ 390512 w 504825"/>
                <a:gd name="connsiteY20" fmla="*/ 60523 h 828675"/>
                <a:gd name="connsiteX21" fmla="*/ 303454 w 504825"/>
                <a:gd name="connsiteY21" fmla="*/ 415139 h 828675"/>
                <a:gd name="connsiteX22" fmla="*/ 313895 w 504825"/>
                <a:gd name="connsiteY22" fmla="*/ 432438 h 828675"/>
                <a:gd name="connsiteX23" fmla="*/ 317265 w 504825"/>
                <a:gd name="connsiteY23" fmla="*/ 432856 h 828675"/>
                <a:gd name="connsiteX24" fmla="*/ 465665 w 504825"/>
                <a:gd name="connsiteY24" fmla="*/ 432856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825" h="828675">
                  <a:moveTo>
                    <a:pt x="513194" y="413044"/>
                  </a:moveTo>
                  <a:cubicBezTo>
                    <a:pt x="510973" y="407746"/>
                    <a:pt x="505795" y="404294"/>
                    <a:pt x="500050" y="404281"/>
                  </a:cubicBezTo>
                  <a:lnTo>
                    <a:pt x="335553" y="404281"/>
                  </a:lnTo>
                  <a:lnTo>
                    <a:pt x="430803" y="17375"/>
                  </a:lnTo>
                  <a:cubicBezTo>
                    <a:pt x="432508" y="9671"/>
                    <a:pt x="427645" y="2043"/>
                    <a:pt x="419941" y="338"/>
                  </a:cubicBezTo>
                  <a:cubicBezTo>
                    <a:pt x="415153" y="-722"/>
                    <a:pt x="410157" y="748"/>
                    <a:pt x="406705" y="4231"/>
                  </a:cubicBezTo>
                  <a:lnTo>
                    <a:pt x="4178" y="408472"/>
                  </a:lnTo>
                  <a:cubicBezTo>
                    <a:pt x="-1398" y="414055"/>
                    <a:pt x="-1392" y="423101"/>
                    <a:pt x="4191" y="428677"/>
                  </a:cubicBezTo>
                  <a:cubicBezTo>
                    <a:pt x="6867" y="431350"/>
                    <a:pt x="10493" y="432852"/>
                    <a:pt x="14275" y="432856"/>
                  </a:cubicBezTo>
                  <a:lnTo>
                    <a:pt x="178772" y="432856"/>
                  </a:lnTo>
                  <a:lnTo>
                    <a:pt x="83522" y="819761"/>
                  </a:lnTo>
                  <a:cubicBezTo>
                    <a:pt x="81817" y="827466"/>
                    <a:pt x="86680" y="835093"/>
                    <a:pt x="94384" y="836799"/>
                  </a:cubicBezTo>
                  <a:cubicBezTo>
                    <a:pt x="99172" y="837858"/>
                    <a:pt x="104168" y="836389"/>
                    <a:pt x="107620" y="832906"/>
                  </a:cubicBezTo>
                  <a:lnTo>
                    <a:pt x="510146" y="428665"/>
                  </a:lnTo>
                  <a:cubicBezTo>
                    <a:pt x="514237" y="424558"/>
                    <a:pt x="515441" y="418387"/>
                    <a:pt x="513194" y="413044"/>
                  </a:cubicBezTo>
                  <a:close/>
                  <a:moveTo>
                    <a:pt x="123812" y="776613"/>
                  </a:moveTo>
                  <a:lnTo>
                    <a:pt x="211061" y="421997"/>
                  </a:lnTo>
                  <a:cubicBezTo>
                    <a:pt x="212956" y="414337"/>
                    <a:pt x="208281" y="406592"/>
                    <a:pt x="200621" y="404698"/>
                  </a:cubicBezTo>
                  <a:cubicBezTo>
                    <a:pt x="199456" y="404410"/>
                    <a:pt x="198260" y="404270"/>
                    <a:pt x="197060" y="404281"/>
                  </a:cubicBezTo>
                  <a:lnTo>
                    <a:pt x="48660" y="404281"/>
                  </a:lnTo>
                  <a:lnTo>
                    <a:pt x="390512" y="60523"/>
                  </a:lnTo>
                  <a:lnTo>
                    <a:pt x="303454" y="415139"/>
                  </a:lnTo>
                  <a:cubicBezTo>
                    <a:pt x="301560" y="422799"/>
                    <a:pt x="306235" y="430544"/>
                    <a:pt x="313895" y="432438"/>
                  </a:cubicBezTo>
                  <a:cubicBezTo>
                    <a:pt x="314998" y="432711"/>
                    <a:pt x="316129" y="432851"/>
                    <a:pt x="317265" y="432856"/>
                  </a:cubicBezTo>
                  <a:lnTo>
                    <a:pt x="465665" y="4328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4" name="Полилиния 88">
              <a:extLst>
                <a:ext uri="{FF2B5EF4-FFF2-40B4-BE49-F238E27FC236}">
                  <a16:creationId xmlns:a16="http://schemas.microsoft.com/office/drawing/2014/main" id="{43908395-6AD6-46E6-BA23-75E41B56127D}"/>
                </a:ext>
              </a:extLst>
            </p:cNvPr>
            <p:cNvSpPr/>
            <p:nvPr/>
          </p:nvSpPr>
          <p:spPr>
            <a:xfrm>
              <a:off x="9501680" y="2862810"/>
              <a:ext cx="134464" cy="134464"/>
            </a:xfrm>
            <a:custGeom>
              <a:avLst/>
              <a:gdLst>
                <a:gd name="connsiteX0" fmla="*/ 24028 w 133350"/>
                <a:gd name="connsiteY0" fmla="*/ 3835 h 133350"/>
                <a:gd name="connsiteX1" fmla="*/ 3835 w 133350"/>
                <a:gd name="connsiteY1" fmla="*/ 4547 h 133350"/>
                <a:gd name="connsiteX2" fmla="*/ 3835 w 133350"/>
                <a:gd name="connsiteY2" fmla="*/ 24028 h 133350"/>
                <a:gd name="connsiteX3" fmla="*/ 118135 w 133350"/>
                <a:gd name="connsiteY3" fmla="*/ 138328 h 133350"/>
                <a:gd name="connsiteX4" fmla="*/ 138328 w 133350"/>
                <a:gd name="connsiteY4" fmla="*/ 137615 h 133350"/>
                <a:gd name="connsiteX5" fmla="*/ 138328 w 133350"/>
                <a:gd name="connsiteY5" fmla="*/ 118135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350" h="133350">
                  <a:moveTo>
                    <a:pt x="24028" y="3835"/>
                  </a:moveTo>
                  <a:cubicBezTo>
                    <a:pt x="18255" y="-1545"/>
                    <a:pt x="9214" y="-1226"/>
                    <a:pt x="3835" y="4547"/>
                  </a:cubicBezTo>
                  <a:cubicBezTo>
                    <a:pt x="-1278" y="10034"/>
                    <a:pt x="-1278" y="18541"/>
                    <a:pt x="3835" y="24028"/>
                  </a:cubicBezTo>
                  <a:lnTo>
                    <a:pt x="118135" y="138328"/>
                  </a:lnTo>
                  <a:cubicBezTo>
                    <a:pt x="123908" y="143707"/>
                    <a:pt x="132948" y="143388"/>
                    <a:pt x="138328" y="137615"/>
                  </a:cubicBezTo>
                  <a:cubicBezTo>
                    <a:pt x="143441" y="132128"/>
                    <a:pt x="143441" y="123622"/>
                    <a:pt x="138328" y="11813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5" name="Полилиния 89">
              <a:extLst>
                <a:ext uri="{FF2B5EF4-FFF2-40B4-BE49-F238E27FC236}">
                  <a16:creationId xmlns:a16="http://schemas.microsoft.com/office/drawing/2014/main" id="{AE6C1558-1466-40D7-9322-2B0E9871C4B3}"/>
                </a:ext>
              </a:extLst>
            </p:cNvPr>
            <p:cNvSpPr/>
            <p:nvPr/>
          </p:nvSpPr>
          <p:spPr>
            <a:xfrm>
              <a:off x="8983032" y="2353766"/>
              <a:ext cx="134464" cy="134464"/>
            </a:xfrm>
            <a:custGeom>
              <a:avLst/>
              <a:gdLst>
                <a:gd name="connsiteX0" fmla="*/ 128231 w 133350"/>
                <a:gd name="connsiteY0" fmla="*/ 142519 h 133350"/>
                <a:gd name="connsiteX1" fmla="*/ 142506 w 133350"/>
                <a:gd name="connsiteY1" fmla="*/ 128219 h 133350"/>
                <a:gd name="connsiteX2" fmla="*/ 138328 w 133350"/>
                <a:gd name="connsiteY2" fmla="*/ 118135 h 133350"/>
                <a:gd name="connsiteX3" fmla="*/ 24028 w 133350"/>
                <a:gd name="connsiteY3" fmla="*/ 3835 h 133350"/>
                <a:gd name="connsiteX4" fmla="*/ 3835 w 133350"/>
                <a:gd name="connsiteY4" fmla="*/ 4547 h 133350"/>
                <a:gd name="connsiteX5" fmla="*/ 3835 w 133350"/>
                <a:gd name="connsiteY5" fmla="*/ 24028 h 133350"/>
                <a:gd name="connsiteX6" fmla="*/ 118135 w 133350"/>
                <a:gd name="connsiteY6" fmla="*/ 138328 h 133350"/>
                <a:gd name="connsiteX7" fmla="*/ 128231 w 133350"/>
                <a:gd name="connsiteY7" fmla="*/ 142519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350" h="133350">
                  <a:moveTo>
                    <a:pt x="128231" y="142519"/>
                  </a:moveTo>
                  <a:cubicBezTo>
                    <a:pt x="136122" y="142512"/>
                    <a:pt x="142513" y="136109"/>
                    <a:pt x="142506" y="128219"/>
                  </a:cubicBezTo>
                  <a:cubicBezTo>
                    <a:pt x="142503" y="124437"/>
                    <a:pt x="141000" y="120811"/>
                    <a:pt x="138328" y="118135"/>
                  </a:cubicBezTo>
                  <a:lnTo>
                    <a:pt x="24028" y="3835"/>
                  </a:lnTo>
                  <a:cubicBezTo>
                    <a:pt x="18255" y="-1545"/>
                    <a:pt x="9214" y="-1226"/>
                    <a:pt x="3835" y="4547"/>
                  </a:cubicBezTo>
                  <a:cubicBezTo>
                    <a:pt x="-1278" y="10034"/>
                    <a:pt x="-1278" y="18541"/>
                    <a:pt x="3835" y="24028"/>
                  </a:cubicBezTo>
                  <a:lnTo>
                    <a:pt x="118135" y="138328"/>
                  </a:lnTo>
                  <a:cubicBezTo>
                    <a:pt x="120811" y="141008"/>
                    <a:pt x="124443" y="142515"/>
                    <a:pt x="128231" y="142519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6" name="Полилиния 90">
              <a:extLst>
                <a:ext uri="{FF2B5EF4-FFF2-40B4-BE49-F238E27FC236}">
                  <a16:creationId xmlns:a16="http://schemas.microsoft.com/office/drawing/2014/main" id="{00D2106E-26CF-48F3-ADD7-FC6AFE79FC67}"/>
                </a:ext>
              </a:extLst>
            </p:cNvPr>
            <p:cNvSpPr/>
            <p:nvPr/>
          </p:nvSpPr>
          <p:spPr>
            <a:xfrm>
              <a:off x="9496532" y="2348963"/>
              <a:ext cx="134464" cy="134464"/>
            </a:xfrm>
            <a:custGeom>
              <a:avLst/>
              <a:gdLst>
                <a:gd name="connsiteX0" fmla="*/ 4178 w 133350"/>
                <a:gd name="connsiteY0" fmla="*/ 138328 h 133350"/>
                <a:gd name="connsiteX1" fmla="*/ 24371 w 133350"/>
                <a:gd name="connsiteY1" fmla="*/ 138328 h 133350"/>
                <a:gd name="connsiteX2" fmla="*/ 138671 w 133350"/>
                <a:gd name="connsiteY2" fmla="*/ 24028 h 133350"/>
                <a:gd name="connsiteX3" fmla="*/ 137959 w 133350"/>
                <a:gd name="connsiteY3" fmla="*/ 3835 h 133350"/>
                <a:gd name="connsiteX4" fmla="*/ 118478 w 133350"/>
                <a:gd name="connsiteY4" fmla="*/ 3835 h 133350"/>
                <a:gd name="connsiteX5" fmla="*/ 4178 w 133350"/>
                <a:gd name="connsiteY5" fmla="*/ 118135 h 133350"/>
                <a:gd name="connsiteX6" fmla="*/ 4178 w 133350"/>
                <a:gd name="connsiteY6" fmla="*/ 138328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350" h="133350">
                  <a:moveTo>
                    <a:pt x="4178" y="138328"/>
                  </a:moveTo>
                  <a:cubicBezTo>
                    <a:pt x="9757" y="143899"/>
                    <a:pt x="18793" y="143899"/>
                    <a:pt x="24371" y="138328"/>
                  </a:cubicBezTo>
                  <a:lnTo>
                    <a:pt x="138671" y="24028"/>
                  </a:lnTo>
                  <a:cubicBezTo>
                    <a:pt x="144051" y="18255"/>
                    <a:pt x="143732" y="9214"/>
                    <a:pt x="137959" y="3835"/>
                  </a:cubicBezTo>
                  <a:cubicBezTo>
                    <a:pt x="132472" y="-1278"/>
                    <a:pt x="123965" y="-1278"/>
                    <a:pt x="118478" y="3835"/>
                  </a:cubicBezTo>
                  <a:lnTo>
                    <a:pt x="4178" y="118135"/>
                  </a:lnTo>
                  <a:cubicBezTo>
                    <a:pt x="-1393" y="123713"/>
                    <a:pt x="-1393" y="132749"/>
                    <a:pt x="4178" y="138328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7" name="Полилиния 91">
              <a:extLst>
                <a:ext uri="{FF2B5EF4-FFF2-40B4-BE49-F238E27FC236}">
                  <a16:creationId xmlns:a16="http://schemas.microsoft.com/office/drawing/2014/main" id="{820F6413-3871-4018-9786-42CB4805E89D}"/>
                </a:ext>
              </a:extLst>
            </p:cNvPr>
            <p:cNvSpPr/>
            <p:nvPr/>
          </p:nvSpPr>
          <p:spPr>
            <a:xfrm>
              <a:off x="8987116" y="2867611"/>
              <a:ext cx="144069" cy="144069"/>
            </a:xfrm>
            <a:custGeom>
              <a:avLst/>
              <a:gdLst>
                <a:gd name="connsiteX0" fmla="*/ 118847 w 142875"/>
                <a:gd name="connsiteY0" fmla="*/ 3835 h 142875"/>
                <a:gd name="connsiteX1" fmla="*/ 4547 w 142875"/>
                <a:gd name="connsiteY1" fmla="*/ 118135 h 142875"/>
                <a:gd name="connsiteX2" fmla="*/ 3835 w 142875"/>
                <a:gd name="connsiteY2" fmla="*/ 138328 h 142875"/>
                <a:gd name="connsiteX3" fmla="*/ 24028 w 142875"/>
                <a:gd name="connsiteY3" fmla="*/ 139041 h 142875"/>
                <a:gd name="connsiteX4" fmla="*/ 24740 w 142875"/>
                <a:gd name="connsiteY4" fmla="*/ 138328 h 142875"/>
                <a:gd name="connsiteX5" fmla="*/ 139040 w 142875"/>
                <a:gd name="connsiteY5" fmla="*/ 24028 h 142875"/>
                <a:gd name="connsiteX6" fmla="*/ 138328 w 142875"/>
                <a:gd name="connsiteY6" fmla="*/ 3835 h 142875"/>
                <a:gd name="connsiteX7" fmla="*/ 118847 w 142875"/>
                <a:gd name="connsiteY7" fmla="*/ 383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875" h="142875">
                  <a:moveTo>
                    <a:pt x="118847" y="3835"/>
                  </a:moveTo>
                  <a:lnTo>
                    <a:pt x="4547" y="118135"/>
                  </a:lnTo>
                  <a:cubicBezTo>
                    <a:pt x="-1226" y="123514"/>
                    <a:pt x="-1545" y="132555"/>
                    <a:pt x="3835" y="138328"/>
                  </a:cubicBezTo>
                  <a:cubicBezTo>
                    <a:pt x="9214" y="144101"/>
                    <a:pt x="18255" y="144420"/>
                    <a:pt x="24028" y="139041"/>
                  </a:cubicBezTo>
                  <a:cubicBezTo>
                    <a:pt x="24274" y="138811"/>
                    <a:pt x="24511" y="138574"/>
                    <a:pt x="24740" y="138328"/>
                  </a:cubicBezTo>
                  <a:lnTo>
                    <a:pt x="139040" y="24028"/>
                  </a:lnTo>
                  <a:cubicBezTo>
                    <a:pt x="144420" y="18255"/>
                    <a:pt x="144101" y="9214"/>
                    <a:pt x="138328" y="3835"/>
                  </a:cubicBezTo>
                  <a:cubicBezTo>
                    <a:pt x="132841" y="-1278"/>
                    <a:pt x="124334" y="-1278"/>
                    <a:pt x="118847" y="383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8" name="Полилиния 92">
              <a:extLst>
                <a:ext uri="{FF2B5EF4-FFF2-40B4-BE49-F238E27FC236}">
                  <a16:creationId xmlns:a16="http://schemas.microsoft.com/office/drawing/2014/main" id="{17F57BD1-FAE0-4A3D-94C3-186DF7C38419}"/>
                </a:ext>
              </a:extLst>
            </p:cNvPr>
            <p:cNvSpPr/>
            <p:nvPr/>
          </p:nvSpPr>
          <p:spPr>
            <a:xfrm>
              <a:off x="8997079" y="2780811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9" name="Полилиния 93">
              <a:extLst>
                <a:ext uri="{FF2B5EF4-FFF2-40B4-BE49-F238E27FC236}">
                  <a16:creationId xmlns:a16="http://schemas.microsoft.com/office/drawing/2014/main" id="{CA9E762E-60A1-421D-9A23-AFDF4F119F41}"/>
                </a:ext>
              </a:extLst>
            </p:cNvPr>
            <p:cNvSpPr/>
            <p:nvPr/>
          </p:nvSpPr>
          <p:spPr>
            <a:xfrm>
              <a:off x="8910638" y="2713579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0" name="Полилиния 94">
              <a:extLst>
                <a:ext uri="{FF2B5EF4-FFF2-40B4-BE49-F238E27FC236}">
                  <a16:creationId xmlns:a16="http://schemas.microsoft.com/office/drawing/2014/main" id="{E3C7631A-465B-410B-BA98-2679C91FB62F}"/>
                </a:ext>
              </a:extLst>
            </p:cNvPr>
            <p:cNvSpPr/>
            <p:nvPr/>
          </p:nvSpPr>
          <p:spPr>
            <a:xfrm>
              <a:off x="9679006" y="2588719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1" name="Полилиния 95">
              <a:extLst>
                <a:ext uri="{FF2B5EF4-FFF2-40B4-BE49-F238E27FC236}">
                  <a16:creationId xmlns:a16="http://schemas.microsoft.com/office/drawing/2014/main" id="{9FE9A9FA-0F14-4F39-88F3-041BE8809743}"/>
                </a:ext>
              </a:extLst>
            </p:cNvPr>
            <p:cNvSpPr/>
            <p:nvPr/>
          </p:nvSpPr>
          <p:spPr>
            <a:xfrm>
              <a:off x="9121939" y="2348604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61" name="Номер слайда 1"/>
          <p:cNvSpPr txBox="1">
            <a:spLocks/>
          </p:cNvSpPr>
          <p:nvPr/>
        </p:nvSpPr>
        <p:spPr>
          <a:xfrm>
            <a:off x="198406" y="6374922"/>
            <a:ext cx="4572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C173F88-3387-453B-9303-AC0210B95CB8}" type="slidenum">
              <a:rPr lang="ru-RU" sz="2000" smtClean="0">
                <a:latin typeface="Bahnschrift Light Condensed" panose="020B0502040204020203" pitchFamily="34" charset="0"/>
              </a:rPr>
              <a:pPr/>
              <a:t>2</a:t>
            </a:fld>
            <a:endParaRPr lang="ru-RU" sz="2000" dirty="0">
              <a:latin typeface="Bahnschrift Light Condensed" panose="020B0502040204020203" pitchFamily="34" charset="0"/>
            </a:endParaRPr>
          </a:p>
        </p:txBody>
      </p: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9ABFD37D-66F6-4714-974D-7D8A683DB2EE}"/>
              </a:ext>
            </a:extLst>
          </p:cNvPr>
          <p:cNvCxnSpPr/>
          <p:nvPr/>
        </p:nvCxnSpPr>
        <p:spPr>
          <a:xfrm>
            <a:off x="732950" y="662868"/>
            <a:ext cx="11460992" cy="3194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FB00D60B-6E8B-4390-B2E5-2246499B5849}"/>
              </a:ext>
            </a:extLst>
          </p:cNvPr>
          <p:cNvSpPr/>
          <p:nvPr/>
        </p:nvSpPr>
        <p:spPr>
          <a:xfrm>
            <a:off x="6902858" y="2937214"/>
            <a:ext cx="3744427" cy="1200329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>
              <a:spcAft>
                <a:spcPts val="554"/>
              </a:spcAft>
              <a:defRPr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Документ, подтверждающий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наличие на законном основании нежилого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помещения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(для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участников отбора, не состоящих на налоговом учете в городе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Сургуте)</a:t>
            </a:r>
          </a:p>
        </p:txBody>
      </p:sp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id="{14425F2F-64B6-4E78-914F-38E8E37F1C78}"/>
              </a:ext>
            </a:extLst>
          </p:cNvPr>
          <p:cNvSpPr/>
          <p:nvPr/>
        </p:nvSpPr>
        <p:spPr>
          <a:xfrm>
            <a:off x="1841073" y="2928945"/>
            <a:ext cx="4168887" cy="2185214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54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Декларации:</a:t>
            </a:r>
          </a:p>
          <a:p>
            <a:pPr marL="285750" lvl="0" indent="-285750">
              <a:spcAft>
                <a:spcPts val="554"/>
              </a:spcAft>
              <a:buFontTx/>
              <a:buChar char="-"/>
              <a:defRPr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о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неосуществлении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производства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и (или) реализации подакцизных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товаров (с указанием даты)</a:t>
            </a:r>
          </a:p>
          <a:p>
            <a:pPr marL="285750" lvl="0" indent="-285750">
              <a:spcAft>
                <a:spcPts val="554"/>
              </a:spcAft>
              <a:buFontTx/>
              <a:buChar char="-"/>
              <a:defRPr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об отсутствии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заинтересованности в совершении сделок, затраты по которым представлены к возмещению  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08" name="Прямоугольник 107">
            <a:extLst>
              <a:ext uri="{FF2B5EF4-FFF2-40B4-BE49-F238E27FC236}">
                <a16:creationId xmlns:a16="http://schemas.microsoft.com/office/drawing/2014/main" id="{14425F2F-64B6-4E78-914F-38E8E37F1C78}"/>
              </a:ext>
            </a:extLst>
          </p:cNvPr>
          <p:cNvSpPr/>
          <p:nvPr/>
        </p:nvSpPr>
        <p:spPr>
          <a:xfrm>
            <a:off x="6938896" y="1312043"/>
            <a:ext cx="4616251" cy="923330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lvl="0">
              <a:spcAft>
                <a:spcPts val="554"/>
              </a:spcAft>
              <a:defRPr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Доверенность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на осуществление действий от имени участника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отбора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(в случае подписания заявки уполномоченным представителем)</a:t>
            </a:r>
          </a:p>
        </p:txBody>
      </p: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A81D58D6-269E-4715-81AB-1B69983AFD24}"/>
              </a:ext>
            </a:extLst>
          </p:cNvPr>
          <p:cNvGrpSpPr/>
          <p:nvPr/>
        </p:nvGrpSpPr>
        <p:grpSpPr>
          <a:xfrm>
            <a:off x="6415903" y="2986099"/>
            <a:ext cx="350768" cy="359021"/>
            <a:chOff x="8910638" y="2267501"/>
            <a:chExt cx="816391" cy="835600"/>
          </a:xfrm>
          <a:solidFill>
            <a:schemeClr val="accent1"/>
          </a:solidFill>
        </p:grpSpPr>
        <p:sp>
          <p:nvSpPr>
            <p:cNvPr id="110" name="Полилиния 87">
              <a:extLst>
                <a:ext uri="{FF2B5EF4-FFF2-40B4-BE49-F238E27FC236}">
                  <a16:creationId xmlns:a16="http://schemas.microsoft.com/office/drawing/2014/main" id="{DB310B87-3077-429D-A0B7-D867ECF27685}"/>
                </a:ext>
              </a:extLst>
            </p:cNvPr>
            <p:cNvSpPr/>
            <p:nvPr/>
          </p:nvSpPr>
          <p:spPr>
            <a:xfrm>
              <a:off x="9064325" y="2267501"/>
              <a:ext cx="509044" cy="835600"/>
            </a:xfrm>
            <a:custGeom>
              <a:avLst/>
              <a:gdLst>
                <a:gd name="connsiteX0" fmla="*/ 513194 w 504825"/>
                <a:gd name="connsiteY0" fmla="*/ 413044 h 828675"/>
                <a:gd name="connsiteX1" fmla="*/ 500050 w 504825"/>
                <a:gd name="connsiteY1" fmla="*/ 404281 h 828675"/>
                <a:gd name="connsiteX2" fmla="*/ 335553 w 504825"/>
                <a:gd name="connsiteY2" fmla="*/ 404281 h 828675"/>
                <a:gd name="connsiteX3" fmla="*/ 430803 w 504825"/>
                <a:gd name="connsiteY3" fmla="*/ 17375 h 828675"/>
                <a:gd name="connsiteX4" fmla="*/ 419941 w 504825"/>
                <a:gd name="connsiteY4" fmla="*/ 338 h 828675"/>
                <a:gd name="connsiteX5" fmla="*/ 406705 w 504825"/>
                <a:gd name="connsiteY5" fmla="*/ 4231 h 828675"/>
                <a:gd name="connsiteX6" fmla="*/ 4178 w 504825"/>
                <a:gd name="connsiteY6" fmla="*/ 408472 h 828675"/>
                <a:gd name="connsiteX7" fmla="*/ 4191 w 504825"/>
                <a:gd name="connsiteY7" fmla="*/ 428677 h 828675"/>
                <a:gd name="connsiteX8" fmla="*/ 14275 w 504825"/>
                <a:gd name="connsiteY8" fmla="*/ 432856 h 828675"/>
                <a:gd name="connsiteX9" fmla="*/ 178772 w 504825"/>
                <a:gd name="connsiteY9" fmla="*/ 432856 h 828675"/>
                <a:gd name="connsiteX10" fmla="*/ 83522 w 504825"/>
                <a:gd name="connsiteY10" fmla="*/ 819761 h 828675"/>
                <a:gd name="connsiteX11" fmla="*/ 94384 w 504825"/>
                <a:gd name="connsiteY11" fmla="*/ 836799 h 828675"/>
                <a:gd name="connsiteX12" fmla="*/ 107620 w 504825"/>
                <a:gd name="connsiteY12" fmla="*/ 832906 h 828675"/>
                <a:gd name="connsiteX13" fmla="*/ 510146 w 504825"/>
                <a:gd name="connsiteY13" fmla="*/ 428665 h 828675"/>
                <a:gd name="connsiteX14" fmla="*/ 513194 w 504825"/>
                <a:gd name="connsiteY14" fmla="*/ 413044 h 828675"/>
                <a:gd name="connsiteX15" fmla="*/ 123812 w 504825"/>
                <a:gd name="connsiteY15" fmla="*/ 776613 h 828675"/>
                <a:gd name="connsiteX16" fmla="*/ 211061 w 504825"/>
                <a:gd name="connsiteY16" fmla="*/ 421997 h 828675"/>
                <a:gd name="connsiteX17" fmla="*/ 200621 w 504825"/>
                <a:gd name="connsiteY17" fmla="*/ 404698 h 828675"/>
                <a:gd name="connsiteX18" fmla="*/ 197060 w 504825"/>
                <a:gd name="connsiteY18" fmla="*/ 404281 h 828675"/>
                <a:gd name="connsiteX19" fmla="*/ 48660 w 504825"/>
                <a:gd name="connsiteY19" fmla="*/ 404281 h 828675"/>
                <a:gd name="connsiteX20" fmla="*/ 390512 w 504825"/>
                <a:gd name="connsiteY20" fmla="*/ 60523 h 828675"/>
                <a:gd name="connsiteX21" fmla="*/ 303454 w 504825"/>
                <a:gd name="connsiteY21" fmla="*/ 415139 h 828675"/>
                <a:gd name="connsiteX22" fmla="*/ 313895 w 504825"/>
                <a:gd name="connsiteY22" fmla="*/ 432438 h 828675"/>
                <a:gd name="connsiteX23" fmla="*/ 317265 w 504825"/>
                <a:gd name="connsiteY23" fmla="*/ 432856 h 828675"/>
                <a:gd name="connsiteX24" fmla="*/ 465665 w 504825"/>
                <a:gd name="connsiteY24" fmla="*/ 432856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825" h="828675">
                  <a:moveTo>
                    <a:pt x="513194" y="413044"/>
                  </a:moveTo>
                  <a:cubicBezTo>
                    <a:pt x="510973" y="407746"/>
                    <a:pt x="505795" y="404294"/>
                    <a:pt x="500050" y="404281"/>
                  </a:cubicBezTo>
                  <a:lnTo>
                    <a:pt x="335553" y="404281"/>
                  </a:lnTo>
                  <a:lnTo>
                    <a:pt x="430803" y="17375"/>
                  </a:lnTo>
                  <a:cubicBezTo>
                    <a:pt x="432508" y="9671"/>
                    <a:pt x="427645" y="2043"/>
                    <a:pt x="419941" y="338"/>
                  </a:cubicBezTo>
                  <a:cubicBezTo>
                    <a:pt x="415153" y="-722"/>
                    <a:pt x="410157" y="748"/>
                    <a:pt x="406705" y="4231"/>
                  </a:cubicBezTo>
                  <a:lnTo>
                    <a:pt x="4178" y="408472"/>
                  </a:lnTo>
                  <a:cubicBezTo>
                    <a:pt x="-1398" y="414055"/>
                    <a:pt x="-1392" y="423101"/>
                    <a:pt x="4191" y="428677"/>
                  </a:cubicBezTo>
                  <a:cubicBezTo>
                    <a:pt x="6867" y="431350"/>
                    <a:pt x="10493" y="432852"/>
                    <a:pt x="14275" y="432856"/>
                  </a:cubicBezTo>
                  <a:lnTo>
                    <a:pt x="178772" y="432856"/>
                  </a:lnTo>
                  <a:lnTo>
                    <a:pt x="83522" y="819761"/>
                  </a:lnTo>
                  <a:cubicBezTo>
                    <a:pt x="81817" y="827466"/>
                    <a:pt x="86680" y="835093"/>
                    <a:pt x="94384" y="836799"/>
                  </a:cubicBezTo>
                  <a:cubicBezTo>
                    <a:pt x="99172" y="837858"/>
                    <a:pt x="104168" y="836389"/>
                    <a:pt x="107620" y="832906"/>
                  </a:cubicBezTo>
                  <a:lnTo>
                    <a:pt x="510146" y="428665"/>
                  </a:lnTo>
                  <a:cubicBezTo>
                    <a:pt x="514237" y="424558"/>
                    <a:pt x="515441" y="418387"/>
                    <a:pt x="513194" y="413044"/>
                  </a:cubicBezTo>
                  <a:close/>
                  <a:moveTo>
                    <a:pt x="123812" y="776613"/>
                  </a:moveTo>
                  <a:lnTo>
                    <a:pt x="211061" y="421997"/>
                  </a:lnTo>
                  <a:cubicBezTo>
                    <a:pt x="212956" y="414337"/>
                    <a:pt x="208281" y="406592"/>
                    <a:pt x="200621" y="404698"/>
                  </a:cubicBezTo>
                  <a:cubicBezTo>
                    <a:pt x="199456" y="404410"/>
                    <a:pt x="198260" y="404270"/>
                    <a:pt x="197060" y="404281"/>
                  </a:cubicBezTo>
                  <a:lnTo>
                    <a:pt x="48660" y="404281"/>
                  </a:lnTo>
                  <a:lnTo>
                    <a:pt x="390512" y="60523"/>
                  </a:lnTo>
                  <a:lnTo>
                    <a:pt x="303454" y="415139"/>
                  </a:lnTo>
                  <a:cubicBezTo>
                    <a:pt x="301560" y="422799"/>
                    <a:pt x="306235" y="430544"/>
                    <a:pt x="313895" y="432438"/>
                  </a:cubicBezTo>
                  <a:cubicBezTo>
                    <a:pt x="314998" y="432711"/>
                    <a:pt x="316129" y="432851"/>
                    <a:pt x="317265" y="432856"/>
                  </a:cubicBezTo>
                  <a:lnTo>
                    <a:pt x="465665" y="4328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1" name="Полилиния 88">
              <a:extLst>
                <a:ext uri="{FF2B5EF4-FFF2-40B4-BE49-F238E27FC236}">
                  <a16:creationId xmlns:a16="http://schemas.microsoft.com/office/drawing/2014/main" id="{43908395-6AD6-46E6-BA23-75E41B56127D}"/>
                </a:ext>
              </a:extLst>
            </p:cNvPr>
            <p:cNvSpPr/>
            <p:nvPr/>
          </p:nvSpPr>
          <p:spPr>
            <a:xfrm>
              <a:off x="9501680" y="2862810"/>
              <a:ext cx="134464" cy="134464"/>
            </a:xfrm>
            <a:custGeom>
              <a:avLst/>
              <a:gdLst>
                <a:gd name="connsiteX0" fmla="*/ 24028 w 133350"/>
                <a:gd name="connsiteY0" fmla="*/ 3835 h 133350"/>
                <a:gd name="connsiteX1" fmla="*/ 3835 w 133350"/>
                <a:gd name="connsiteY1" fmla="*/ 4547 h 133350"/>
                <a:gd name="connsiteX2" fmla="*/ 3835 w 133350"/>
                <a:gd name="connsiteY2" fmla="*/ 24028 h 133350"/>
                <a:gd name="connsiteX3" fmla="*/ 118135 w 133350"/>
                <a:gd name="connsiteY3" fmla="*/ 138328 h 133350"/>
                <a:gd name="connsiteX4" fmla="*/ 138328 w 133350"/>
                <a:gd name="connsiteY4" fmla="*/ 137615 h 133350"/>
                <a:gd name="connsiteX5" fmla="*/ 138328 w 133350"/>
                <a:gd name="connsiteY5" fmla="*/ 118135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350" h="133350">
                  <a:moveTo>
                    <a:pt x="24028" y="3835"/>
                  </a:moveTo>
                  <a:cubicBezTo>
                    <a:pt x="18255" y="-1545"/>
                    <a:pt x="9214" y="-1226"/>
                    <a:pt x="3835" y="4547"/>
                  </a:cubicBezTo>
                  <a:cubicBezTo>
                    <a:pt x="-1278" y="10034"/>
                    <a:pt x="-1278" y="18541"/>
                    <a:pt x="3835" y="24028"/>
                  </a:cubicBezTo>
                  <a:lnTo>
                    <a:pt x="118135" y="138328"/>
                  </a:lnTo>
                  <a:cubicBezTo>
                    <a:pt x="123908" y="143707"/>
                    <a:pt x="132948" y="143388"/>
                    <a:pt x="138328" y="137615"/>
                  </a:cubicBezTo>
                  <a:cubicBezTo>
                    <a:pt x="143441" y="132128"/>
                    <a:pt x="143441" y="123622"/>
                    <a:pt x="138328" y="11813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2" name="Полилиния 89">
              <a:extLst>
                <a:ext uri="{FF2B5EF4-FFF2-40B4-BE49-F238E27FC236}">
                  <a16:creationId xmlns:a16="http://schemas.microsoft.com/office/drawing/2014/main" id="{AE6C1558-1466-40D7-9322-2B0E9871C4B3}"/>
                </a:ext>
              </a:extLst>
            </p:cNvPr>
            <p:cNvSpPr/>
            <p:nvPr/>
          </p:nvSpPr>
          <p:spPr>
            <a:xfrm>
              <a:off x="8983032" y="2353766"/>
              <a:ext cx="134464" cy="134464"/>
            </a:xfrm>
            <a:custGeom>
              <a:avLst/>
              <a:gdLst>
                <a:gd name="connsiteX0" fmla="*/ 128231 w 133350"/>
                <a:gd name="connsiteY0" fmla="*/ 142519 h 133350"/>
                <a:gd name="connsiteX1" fmla="*/ 142506 w 133350"/>
                <a:gd name="connsiteY1" fmla="*/ 128219 h 133350"/>
                <a:gd name="connsiteX2" fmla="*/ 138328 w 133350"/>
                <a:gd name="connsiteY2" fmla="*/ 118135 h 133350"/>
                <a:gd name="connsiteX3" fmla="*/ 24028 w 133350"/>
                <a:gd name="connsiteY3" fmla="*/ 3835 h 133350"/>
                <a:gd name="connsiteX4" fmla="*/ 3835 w 133350"/>
                <a:gd name="connsiteY4" fmla="*/ 4547 h 133350"/>
                <a:gd name="connsiteX5" fmla="*/ 3835 w 133350"/>
                <a:gd name="connsiteY5" fmla="*/ 24028 h 133350"/>
                <a:gd name="connsiteX6" fmla="*/ 118135 w 133350"/>
                <a:gd name="connsiteY6" fmla="*/ 138328 h 133350"/>
                <a:gd name="connsiteX7" fmla="*/ 128231 w 133350"/>
                <a:gd name="connsiteY7" fmla="*/ 142519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350" h="133350">
                  <a:moveTo>
                    <a:pt x="128231" y="142519"/>
                  </a:moveTo>
                  <a:cubicBezTo>
                    <a:pt x="136122" y="142512"/>
                    <a:pt x="142513" y="136109"/>
                    <a:pt x="142506" y="128219"/>
                  </a:cubicBezTo>
                  <a:cubicBezTo>
                    <a:pt x="142503" y="124437"/>
                    <a:pt x="141000" y="120811"/>
                    <a:pt x="138328" y="118135"/>
                  </a:cubicBezTo>
                  <a:lnTo>
                    <a:pt x="24028" y="3835"/>
                  </a:lnTo>
                  <a:cubicBezTo>
                    <a:pt x="18255" y="-1545"/>
                    <a:pt x="9214" y="-1226"/>
                    <a:pt x="3835" y="4547"/>
                  </a:cubicBezTo>
                  <a:cubicBezTo>
                    <a:pt x="-1278" y="10034"/>
                    <a:pt x="-1278" y="18541"/>
                    <a:pt x="3835" y="24028"/>
                  </a:cubicBezTo>
                  <a:lnTo>
                    <a:pt x="118135" y="138328"/>
                  </a:lnTo>
                  <a:cubicBezTo>
                    <a:pt x="120811" y="141008"/>
                    <a:pt x="124443" y="142515"/>
                    <a:pt x="128231" y="142519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3" name="Полилиния 90">
              <a:extLst>
                <a:ext uri="{FF2B5EF4-FFF2-40B4-BE49-F238E27FC236}">
                  <a16:creationId xmlns:a16="http://schemas.microsoft.com/office/drawing/2014/main" id="{00D2106E-26CF-48F3-ADD7-FC6AFE79FC67}"/>
                </a:ext>
              </a:extLst>
            </p:cNvPr>
            <p:cNvSpPr/>
            <p:nvPr/>
          </p:nvSpPr>
          <p:spPr>
            <a:xfrm>
              <a:off x="9496532" y="2348963"/>
              <a:ext cx="134464" cy="134464"/>
            </a:xfrm>
            <a:custGeom>
              <a:avLst/>
              <a:gdLst>
                <a:gd name="connsiteX0" fmla="*/ 4178 w 133350"/>
                <a:gd name="connsiteY0" fmla="*/ 138328 h 133350"/>
                <a:gd name="connsiteX1" fmla="*/ 24371 w 133350"/>
                <a:gd name="connsiteY1" fmla="*/ 138328 h 133350"/>
                <a:gd name="connsiteX2" fmla="*/ 138671 w 133350"/>
                <a:gd name="connsiteY2" fmla="*/ 24028 h 133350"/>
                <a:gd name="connsiteX3" fmla="*/ 137959 w 133350"/>
                <a:gd name="connsiteY3" fmla="*/ 3835 h 133350"/>
                <a:gd name="connsiteX4" fmla="*/ 118478 w 133350"/>
                <a:gd name="connsiteY4" fmla="*/ 3835 h 133350"/>
                <a:gd name="connsiteX5" fmla="*/ 4178 w 133350"/>
                <a:gd name="connsiteY5" fmla="*/ 118135 h 133350"/>
                <a:gd name="connsiteX6" fmla="*/ 4178 w 133350"/>
                <a:gd name="connsiteY6" fmla="*/ 138328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350" h="133350">
                  <a:moveTo>
                    <a:pt x="4178" y="138328"/>
                  </a:moveTo>
                  <a:cubicBezTo>
                    <a:pt x="9757" y="143899"/>
                    <a:pt x="18793" y="143899"/>
                    <a:pt x="24371" y="138328"/>
                  </a:cubicBezTo>
                  <a:lnTo>
                    <a:pt x="138671" y="24028"/>
                  </a:lnTo>
                  <a:cubicBezTo>
                    <a:pt x="144051" y="18255"/>
                    <a:pt x="143732" y="9214"/>
                    <a:pt x="137959" y="3835"/>
                  </a:cubicBezTo>
                  <a:cubicBezTo>
                    <a:pt x="132472" y="-1278"/>
                    <a:pt x="123965" y="-1278"/>
                    <a:pt x="118478" y="3835"/>
                  </a:cubicBezTo>
                  <a:lnTo>
                    <a:pt x="4178" y="118135"/>
                  </a:lnTo>
                  <a:cubicBezTo>
                    <a:pt x="-1393" y="123713"/>
                    <a:pt x="-1393" y="132749"/>
                    <a:pt x="4178" y="138328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2" name="Полилиния 91">
              <a:extLst>
                <a:ext uri="{FF2B5EF4-FFF2-40B4-BE49-F238E27FC236}">
                  <a16:creationId xmlns:a16="http://schemas.microsoft.com/office/drawing/2014/main" id="{820F6413-3871-4018-9786-42CB4805E89D}"/>
                </a:ext>
              </a:extLst>
            </p:cNvPr>
            <p:cNvSpPr/>
            <p:nvPr/>
          </p:nvSpPr>
          <p:spPr>
            <a:xfrm>
              <a:off x="8987116" y="2867611"/>
              <a:ext cx="144069" cy="144069"/>
            </a:xfrm>
            <a:custGeom>
              <a:avLst/>
              <a:gdLst>
                <a:gd name="connsiteX0" fmla="*/ 118847 w 142875"/>
                <a:gd name="connsiteY0" fmla="*/ 3835 h 142875"/>
                <a:gd name="connsiteX1" fmla="*/ 4547 w 142875"/>
                <a:gd name="connsiteY1" fmla="*/ 118135 h 142875"/>
                <a:gd name="connsiteX2" fmla="*/ 3835 w 142875"/>
                <a:gd name="connsiteY2" fmla="*/ 138328 h 142875"/>
                <a:gd name="connsiteX3" fmla="*/ 24028 w 142875"/>
                <a:gd name="connsiteY3" fmla="*/ 139041 h 142875"/>
                <a:gd name="connsiteX4" fmla="*/ 24740 w 142875"/>
                <a:gd name="connsiteY4" fmla="*/ 138328 h 142875"/>
                <a:gd name="connsiteX5" fmla="*/ 139040 w 142875"/>
                <a:gd name="connsiteY5" fmla="*/ 24028 h 142875"/>
                <a:gd name="connsiteX6" fmla="*/ 138328 w 142875"/>
                <a:gd name="connsiteY6" fmla="*/ 3835 h 142875"/>
                <a:gd name="connsiteX7" fmla="*/ 118847 w 142875"/>
                <a:gd name="connsiteY7" fmla="*/ 383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875" h="142875">
                  <a:moveTo>
                    <a:pt x="118847" y="3835"/>
                  </a:moveTo>
                  <a:lnTo>
                    <a:pt x="4547" y="118135"/>
                  </a:lnTo>
                  <a:cubicBezTo>
                    <a:pt x="-1226" y="123514"/>
                    <a:pt x="-1545" y="132555"/>
                    <a:pt x="3835" y="138328"/>
                  </a:cubicBezTo>
                  <a:cubicBezTo>
                    <a:pt x="9214" y="144101"/>
                    <a:pt x="18255" y="144420"/>
                    <a:pt x="24028" y="139041"/>
                  </a:cubicBezTo>
                  <a:cubicBezTo>
                    <a:pt x="24274" y="138811"/>
                    <a:pt x="24511" y="138574"/>
                    <a:pt x="24740" y="138328"/>
                  </a:cubicBezTo>
                  <a:lnTo>
                    <a:pt x="139040" y="24028"/>
                  </a:lnTo>
                  <a:cubicBezTo>
                    <a:pt x="144420" y="18255"/>
                    <a:pt x="144101" y="9214"/>
                    <a:pt x="138328" y="3835"/>
                  </a:cubicBezTo>
                  <a:cubicBezTo>
                    <a:pt x="132841" y="-1278"/>
                    <a:pt x="124334" y="-1278"/>
                    <a:pt x="118847" y="383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3" name="Полилиния 92">
              <a:extLst>
                <a:ext uri="{FF2B5EF4-FFF2-40B4-BE49-F238E27FC236}">
                  <a16:creationId xmlns:a16="http://schemas.microsoft.com/office/drawing/2014/main" id="{17F57BD1-FAE0-4A3D-94C3-186DF7C38419}"/>
                </a:ext>
              </a:extLst>
            </p:cNvPr>
            <p:cNvSpPr/>
            <p:nvPr/>
          </p:nvSpPr>
          <p:spPr>
            <a:xfrm>
              <a:off x="8997079" y="2780811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4" name="Полилиния 93">
              <a:extLst>
                <a:ext uri="{FF2B5EF4-FFF2-40B4-BE49-F238E27FC236}">
                  <a16:creationId xmlns:a16="http://schemas.microsoft.com/office/drawing/2014/main" id="{CA9E762E-60A1-421D-9A23-AFDF4F119F41}"/>
                </a:ext>
              </a:extLst>
            </p:cNvPr>
            <p:cNvSpPr/>
            <p:nvPr/>
          </p:nvSpPr>
          <p:spPr>
            <a:xfrm>
              <a:off x="8910638" y="2713579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5" name="Полилиния 94">
              <a:extLst>
                <a:ext uri="{FF2B5EF4-FFF2-40B4-BE49-F238E27FC236}">
                  <a16:creationId xmlns:a16="http://schemas.microsoft.com/office/drawing/2014/main" id="{E3C7631A-465B-410B-BA98-2679C91FB62F}"/>
                </a:ext>
              </a:extLst>
            </p:cNvPr>
            <p:cNvSpPr/>
            <p:nvPr/>
          </p:nvSpPr>
          <p:spPr>
            <a:xfrm>
              <a:off x="9679006" y="2588719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6" name="Полилиния 95">
              <a:extLst>
                <a:ext uri="{FF2B5EF4-FFF2-40B4-BE49-F238E27FC236}">
                  <a16:creationId xmlns:a16="http://schemas.microsoft.com/office/drawing/2014/main" id="{9FE9A9FA-0F14-4F39-88F3-041BE8809743}"/>
                </a:ext>
              </a:extLst>
            </p:cNvPr>
            <p:cNvSpPr/>
            <p:nvPr/>
          </p:nvSpPr>
          <p:spPr>
            <a:xfrm>
              <a:off x="9121939" y="2348604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48745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Заголовок 43">
            <a:extLst>
              <a:ext uri="{FF2B5EF4-FFF2-40B4-BE49-F238E27FC236}">
                <a16:creationId xmlns:a16="http://schemas.microsoft.com/office/drawing/2014/main" id="{C70F21D1-C1CD-41FE-86EF-C90BBA363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008" y="90904"/>
            <a:ext cx="6002547" cy="660796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Bahnschrift Condensed" panose="020B050204020402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Перечень документов</a:t>
            </a:r>
          </a:p>
        </p:txBody>
      </p: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29402AFA-3918-4425-90CF-91486E2A4960}"/>
              </a:ext>
            </a:extLst>
          </p:cNvPr>
          <p:cNvCxnSpPr>
            <a:cxnSpLocks/>
          </p:cNvCxnSpPr>
          <p:nvPr/>
        </p:nvCxnSpPr>
        <p:spPr>
          <a:xfrm>
            <a:off x="6714723" y="2904320"/>
            <a:ext cx="0" cy="237469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9ABFD37D-66F6-4714-974D-7D8A683DB2EE}"/>
              </a:ext>
            </a:extLst>
          </p:cNvPr>
          <p:cNvCxnSpPr/>
          <p:nvPr/>
        </p:nvCxnSpPr>
        <p:spPr>
          <a:xfrm>
            <a:off x="824304" y="2904320"/>
            <a:ext cx="10857602" cy="1319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FB00D60B-6E8B-4390-B2E5-2246499B5849}"/>
              </a:ext>
            </a:extLst>
          </p:cNvPr>
          <p:cNvSpPr/>
          <p:nvPr/>
        </p:nvSpPr>
        <p:spPr>
          <a:xfrm>
            <a:off x="2360106" y="3178666"/>
            <a:ext cx="4089367" cy="2015936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defTabSz="457200">
              <a:spcAft>
                <a:spcPts val="554"/>
              </a:spcAft>
              <a:defRPr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Документы, подтверждающие факт оплаты</a:t>
            </a:r>
          </a:p>
          <a:p>
            <a:pPr marL="285750" indent="-285750">
              <a:spcAft>
                <a:spcPts val="554"/>
              </a:spcAft>
              <a:buFontTx/>
              <a:buChar char="-"/>
              <a:defRPr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чеки ККТ (54-ФЗ) </a:t>
            </a:r>
          </a:p>
          <a:p>
            <a:pPr marL="285750" indent="-285750">
              <a:spcAft>
                <a:spcPts val="554"/>
              </a:spcAft>
              <a:buFontTx/>
              <a:buChar char="-"/>
              <a:defRPr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платежное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поручение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(платежное требование) </a:t>
            </a:r>
            <a:r>
              <a:rPr lang="ru-RU" dirty="0" smtClean="0">
                <a:solidFill>
                  <a:srgbClr val="C00000"/>
                </a:solidFill>
                <a:latin typeface="Bahnschrift Condensed" panose="020B0502040204020203" pitchFamily="34" charset="0"/>
              </a:rPr>
              <a:t>с </a:t>
            </a:r>
            <a:r>
              <a:rPr lang="ru-RU" dirty="0">
                <a:solidFill>
                  <a:srgbClr val="C00000"/>
                </a:solidFill>
                <a:latin typeface="Bahnschrift Condensed" panose="020B0502040204020203" pitchFamily="34" charset="0"/>
              </a:rPr>
              <a:t>отметкой банка об </a:t>
            </a:r>
            <a:r>
              <a:rPr lang="ru-RU" dirty="0" smtClean="0">
                <a:solidFill>
                  <a:srgbClr val="C00000"/>
                </a:solidFill>
                <a:latin typeface="Bahnschrift Condensed" panose="020B0502040204020203" pitchFamily="34" charset="0"/>
              </a:rPr>
              <a:t>исполнении и датой списания средств со счета</a:t>
            </a:r>
            <a:endParaRPr lang="ru-RU" dirty="0" smtClean="0">
              <a:solidFill>
                <a:schemeClr val="accent5">
                  <a:lumMod val="50000"/>
                </a:schemeClr>
              </a:solidFill>
              <a:latin typeface="Bahnschrift Condensed" panose="020B0502040204020203" pitchFamily="34" charset="0"/>
            </a:endParaRPr>
          </a:p>
          <a:p>
            <a:pPr marL="285750" indent="-285750">
              <a:spcAft>
                <a:spcPts val="554"/>
              </a:spcAft>
              <a:buFontTx/>
              <a:buChar char="-"/>
              <a:defRPr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БСО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0468EEEE-2635-4C30-8CAD-311B42B7B399}"/>
              </a:ext>
            </a:extLst>
          </p:cNvPr>
          <p:cNvSpPr/>
          <p:nvPr/>
        </p:nvSpPr>
        <p:spPr>
          <a:xfrm>
            <a:off x="2316741" y="1170809"/>
            <a:ext cx="9627020" cy="1554272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defTabSz="457200">
              <a:spcAft>
                <a:spcPts val="554"/>
              </a:spcAft>
              <a:defRPr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Документы-основания для осуществления оплаты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- договор со всеми приложениями (включая приложения, устанавливающие форму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документа)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и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дополнительными соглашениями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Bahnschrift Condensed" panose="020B0502040204020203" pitchFamily="34" charset="0"/>
            </a:endParaRP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- счет либо иной документ, являющийся основанием осуществления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оплаты или указанный в документах (заказ клиента, заявка и т.п.)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2F0E13FB-9FFF-4033-9D5D-336B00EEB219}"/>
              </a:ext>
            </a:extLst>
          </p:cNvPr>
          <p:cNvSpPr/>
          <p:nvPr/>
        </p:nvSpPr>
        <p:spPr>
          <a:xfrm>
            <a:off x="7543304" y="3100050"/>
            <a:ext cx="4051665" cy="1985159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defTabSz="457200">
              <a:spcAft>
                <a:spcPts val="554"/>
              </a:spcAft>
              <a:defRPr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Документы, подтверждающие выполнение работ (оказание услуг), поставку (приемку) товара, подписанные сторонами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сделки</a:t>
            </a:r>
          </a:p>
          <a:p>
            <a:pPr marL="285750" indent="-285750">
              <a:spcAft>
                <a:spcPts val="554"/>
              </a:spcAft>
              <a:buFontTx/>
              <a:buChar char="-"/>
              <a:defRPr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акт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выполненных работ (оказанных услуг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) </a:t>
            </a:r>
          </a:p>
          <a:p>
            <a:pPr marL="285750" indent="-285750">
              <a:spcAft>
                <a:spcPts val="554"/>
              </a:spcAft>
              <a:buFontTx/>
              <a:buChar char="-"/>
              <a:defRPr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товарная накладная</a:t>
            </a:r>
          </a:p>
          <a:p>
            <a:pPr marL="285750" indent="-285750">
              <a:spcAft>
                <a:spcPts val="554"/>
              </a:spcAft>
              <a:buFontTx/>
              <a:buChar char="-"/>
              <a:defRPr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универсальный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передаточный документ</a:t>
            </a:r>
          </a:p>
        </p:txBody>
      </p:sp>
      <p:sp>
        <p:nvSpPr>
          <p:cNvPr id="54" name="Полилиния 59">
            <a:extLst>
              <a:ext uri="{FF2B5EF4-FFF2-40B4-BE49-F238E27FC236}">
                <a16:creationId xmlns:a16="http://schemas.microsoft.com/office/drawing/2014/main" id="{43AC50A8-D622-4D29-96C5-6A74CCBCF410}"/>
              </a:ext>
            </a:extLst>
          </p:cNvPr>
          <p:cNvSpPr/>
          <p:nvPr/>
        </p:nvSpPr>
        <p:spPr>
          <a:xfrm>
            <a:off x="1098609" y="1988765"/>
            <a:ext cx="36305" cy="12101"/>
          </a:xfrm>
          <a:custGeom>
            <a:avLst/>
            <a:gdLst>
              <a:gd name="connsiteX0" fmla="*/ 70730 w 84876"/>
              <a:gd name="connsiteY0" fmla="*/ 0 h 28292"/>
              <a:gd name="connsiteX1" fmla="*/ 14146 w 84876"/>
              <a:gd name="connsiteY1" fmla="*/ 0 h 28292"/>
              <a:gd name="connsiteX2" fmla="*/ 0 w 84876"/>
              <a:gd name="connsiteY2" fmla="*/ 14146 h 28292"/>
              <a:gd name="connsiteX3" fmla="*/ 14146 w 84876"/>
              <a:gd name="connsiteY3" fmla="*/ 28292 h 28292"/>
              <a:gd name="connsiteX4" fmla="*/ 70730 w 84876"/>
              <a:gd name="connsiteY4" fmla="*/ 28292 h 28292"/>
              <a:gd name="connsiteX5" fmla="*/ 84876 w 84876"/>
              <a:gd name="connsiteY5" fmla="*/ 14146 h 28292"/>
              <a:gd name="connsiteX6" fmla="*/ 70730 w 84876"/>
              <a:gd name="connsiteY6" fmla="*/ 0 h 28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876" h="28292">
                <a:moveTo>
                  <a:pt x="70730" y="0"/>
                </a:moveTo>
                <a:lnTo>
                  <a:pt x="14146" y="0"/>
                </a:lnTo>
                <a:cubicBezTo>
                  <a:pt x="6333" y="0"/>
                  <a:pt x="0" y="6333"/>
                  <a:pt x="0" y="14146"/>
                </a:cubicBezTo>
                <a:cubicBezTo>
                  <a:pt x="0" y="21959"/>
                  <a:pt x="6333" y="28292"/>
                  <a:pt x="14146" y="28292"/>
                </a:cubicBezTo>
                <a:lnTo>
                  <a:pt x="70730" y="28292"/>
                </a:lnTo>
                <a:cubicBezTo>
                  <a:pt x="78543" y="28292"/>
                  <a:pt x="84876" y="21959"/>
                  <a:pt x="84876" y="14146"/>
                </a:cubicBezTo>
                <a:cubicBezTo>
                  <a:pt x="84876" y="6333"/>
                  <a:pt x="78543" y="0"/>
                  <a:pt x="7073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43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5" name="Полилиния 60">
            <a:extLst>
              <a:ext uri="{FF2B5EF4-FFF2-40B4-BE49-F238E27FC236}">
                <a16:creationId xmlns:a16="http://schemas.microsoft.com/office/drawing/2014/main" id="{EFD6FC68-17C2-4DAB-B759-7940D9BC3343}"/>
              </a:ext>
            </a:extLst>
          </p:cNvPr>
          <p:cNvSpPr/>
          <p:nvPr/>
        </p:nvSpPr>
        <p:spPr>
          <a:xfrm>
            <a:off x="824304" y="1988765"/>
            <a:ext cx="36305" cy="12101"/>
          </a:xfrm>
          <a:custGeom>
            <a:avLst/>
            <a:gdLst>
              <a:gd name="connsiteX0" fmla="*/ 70730 w 84876"/>
              <a:gd name="connsiteY0" fmla="*/ 0 h 28292"/>
              <a:gd name="connsiteX1" fmla="*/ 14146 w 84876"/>
              <a:gd name="connsiteY1" fmla="*/ 0 h 28292"/>
              <a:gd name="connsiteX2" fmla="*/ 0 w 84876"/>
              <a:gd name="connsiteY2" fmla="*/ 14146 h 28292"/>
              <a:gd name="connsiteX3" fmla="*/ 14146 w 84876"/>
              <a:gd name="connsiteY3" fmla="*/ 28292 h 28292"/>
              <a:gd name="connsiteX4" fmla="*/ 70730 w 84876"/>
              <a:gd name="connsiteY4" fmla="*/ 28292 h 28292"/>
              <a:gd name="connsiteX5" fmla="*/ 84876 w 84876"/>
              <a:gd name="connsiteY5" fmla="*/ 14146 h 28292"/>
              <a:gd name="connsiteX6" fmla="*/ 70730 w 84876"/>
              <a:gd name="connsiteY6" fmla="*/ 0 h 28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876" h="28292">
                <a:moveTo>
                  <a:pt x="70730" y="0"/>
                </a:moveTo>
                <a:lnTo>
                  <a:pt x="14146" y="0"/>
                </a:lnTo>
                <a:cubicBezTo>
                  <a:pt x="6333" y="0"/>
                  <a:pt x="0" y="6333"/>
                  <a:pt x="0" y="14146"/>
                </a:cubicBezTo>
                <a:cubicBezTo>
                  <a:pt x="0" y="21959"/>
                  <a:pt x="6333" y="28292"/>
                  <a:pt x="14146" y="28292"/>
                </a:cubicBezTo>
                <a:lnTo>
                  <a:pt x="70730" y="28292"/>
                </a:lnTo>
                <a:cubicBezTo>
                  <a:pt x="78543" y="28292"/>
                  <a:pt x="84876" y="21959"/>
                  <a:pt x="84876" y="14146"/>
                </a:cubicBezTo>
                <a:cubicBezTo>
                  <a:pt x="84876" y="6333"/>
                  <a:pt x="78543" y="0"/>
                  <a:pt x="7073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43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A81D58D6-269E-4715-81AB-1B69983AFD24}"/>
              </a:ext>
            </a:extLst>
          </p:cNvPr>
          <p:cNvGrpSpPr/>
          <p:nvPr/>
        </p:nvGrpSpPr>
        <p:grpSpPr>
          <a:xfrm>
            <a:off x="6993307" y="3194242"/>
            <a:ext cx="350768" cy="359021"/>
            <a:chOff x="8910638" y="2267501"/>
            <a:chExt cx="816391" cy="835600"/>
          </a:xfrm>
          <a:solidFill>
            <a:schemeClr val="accent1"/>
          </a:solidFill>
        </p:grpSpPr>
        <p:sp>
          <p:nvSpPr>
            <p:cNvPr id="84" name="Полилиния 87">
              <a:extLst>
                <a:ext uri="{FF2B5EF4-FFF2-40B4-BE49-F238E27FC236}">
                  <a16:creationId xmlns:a16="http://schemas.microsoft.com/office/drawing/2014/main" id="{DB310B87-3077-429D-A0B7-D867ECF27685}"/>
                </a:ext>
              </a:extLst>
            </p:cNvPr>
            <p:cNvSpPr/>
            <p:nvPr/>
          </p:nvSpPr>
          <p:spPr>
            <a:xfrm>
              <a:off x="9064325" y="2267501"/>
              <a:ext cx="509044" cy="835600"/>
            </a:xfrm>
            <a:custGeom>
              <a:avLst/>
              <a:gdLst>
                <a:gd name="connsiteX0" fmla="*/ 513194 w 504825"/>
                <a:gd name="connsiteY0" fmla="*/ 413044 h 828675"/>
                <a:gd name="connsiteX1" fmla="*/ 500050 w 504825"/>
                <a:gd name="connsiteY1" fmla="*/ 404281 h 828675"/>
                <a:gd name="connsiteX2" fmla="*/ 335553 w 504825"/>
                <a:gd name="connsiteY2" fmla="*/ 404281 h 828675"/>
                <a:gd name="connsiteX3" fmla="*/ 430803 w 504825"/>
                <a:gd name="connsiteY3" fmla="*/ 17375 h 828675"/>
                <a:gd name="connsiteX4" fmla="*/ 419941 w 504825"/>
                <a:gd name="connsiteY4" fmla="*/ 338 h 828675"/>
                <a:gd name="connsiteX5" fmla="*/ 406705 w 504825"/>
                <a:gd name="connsiteY5" fmla="*/ 4231 h 828675"/>
                <a:gd name="connsiteX6" fmla="*/ 4178 w 504825"/>
                <a:gd name="connsiteY6" fmla="*/ 408472 h 828675"/>
                <a:gd name="connsiteX7" fmla="*/ 4191 w 504825"/>
                <a:gd name="connsiteY7" fmla="*/ 428677 h 828675"/>
                <a:gd name="connsiteX8" fmla="*/ 14275 w 504825"/>
                <a:gd name="connsiteY8" fmla="*/ 432856 h 828675"/>
                <a:gd name="connsiteX9" fmla="*/ 178772 w 504825"/>
                <a:gd name="connsiteY9" fmla="*/ 432856 h 828675"/>
                <a:gd name="connsiteX10" fmla="*/ 83522 w 504825"/>
                <a:gd name="connsiteY10" fmla="*/ 819761 h 828675"/>
                <a:gd name="connsiteX11" fmla="*/ 94384 w 504825"/>
                <a:gd name="connsiteY11" fmla="*/ 836799 h 828675"/>
                <a:gd name="connsiteX12" fmla="*/ 107620 w 504825"/>
                <a:gd name="connsiteY12" fmla="*/ 832906 h 828675"/>
                <a:gd name="connsiteX13" fmla="*/ 510146 w 504825"/>
                <a:gd name="connsiteY13" fmla="*/ 428665 h 828675"/>
                <a:gd name="connsiteX14" fmla="*/ 513194 w 504825"/>
                <a:gd name="connsiteY14" fmla="*/ 413044 h 828675"/>
                <a:gd name="connsiteX15" fmla="*/ 123812 w 504825"/>
                <a:gd name="connsiteY15" fmla="*/ 776613 h 828675"/>
                <a:gd name="connsiteX16" fmla="*/ 211061 w 504825"/>
                <a:gd name="connsiteY16" fmla="*/ 421997 h 828675"/>
                <a:gd name="connsiteX17" fmla="*/ 200621 w 504825"/>
                <a:gd name="connsiteY17" fmla="*/ 404698 h 828675"/>
                <a:gd name="connsiteX18" fmla="*/ 197060 w 504825"/>
                <a:gd name="connsiteY18" fmla="*/ 404281 h 828675"/>
                <a:gd name="connsiteX19" fmla="*/ 48660 w 504825"/>
                <a:gd name="connsiteY19" fmla="*/ 404281 h 828675"/>
                <a:gd name="connsiteX20" fmla="*/ 390512 w 504825"/>
                <a:gd name="connsiteY20" fmla="*/ 60523 h 828675"/>
                <a:gd name="connsiteX21" fmla="*/ 303454 w 504825"/>
                <a:gd name="connsiteY21" fmla="*/ 415139 h 828675"/>
                <a:gd name="connsiteX22" fmla="*/ 313895 w 504825"/>
                <a:gd name="connsiteY22" fmla="*/ 432438 h 828675"/>
                <a:gd name="connsiteX23" fmla="*/ 317265 w 504825"/>
                <a:gd name="connsiteY23" fmla="*/ 432856 h 828675"/>
                <a:gd name="connsiteX24" fmla="*/ 465665 w 504825"/>
                <a:gd name="connsiteY24" fmla="*/ 432856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825" h="828675">
                  <a:moveTo>
                    <a:pt x="513194" y="413044"/>
                  </a:moveTo>
                  <a:cubicBezTo>
                    <a:pt x="510973" y="407746"/>
                    <a:pt x="505795" y="404294"/>
                    <a:pt x="500050" y="404281"/>
                  </a:cubicBezTo>
                  <a:lnTo>
                    <a:pt x="335553" y="404281"/>
                  </a:lnTo>
                  <a:lnTo>
                    <a:pt x="430803" y="17375"/>
                  </a:lnTo>
                  <a:cubicBezTo>
                    <a:pt x="432508" y="9671"/>
                    <a:pt x="427645" y="2043"/>
                    <a:pt x="419941" y="338"/>
                  </a:cubicBezTo>
                  <a:cubicBezTo>
                    <a:pt x="415153" y="-722"/>
                    <a:pt x="410157" y="748"/>
                    <a:pt x="406705" y="4231"/>
                  </a:cubicBezTo>
                  <a:lnTo>
                    <a:pt x="4178" y="408472"/>
                  </a:lnTo>
                  <a:cubicBezTo>
                    <a:pt x="-1398" y="414055"/>
                    <a:pt x="-1392" y="423101"/>
                    <a:pt x="4191" y="428677"/>
                  </a:cubicBezTo>
                  <a:cubicBezTo>
                    <a:pt x="6867" y="431350"/>
                    <a:pt x="10493" y="432852"/>
                    <a:pt x="14275" y="432856"/>
                  </a:cubicBezTo>
                  <a:lnTo>
                    <a:pt x="178772" y="432856"/>
                  </a:lnTo>
                  <a:lnTo>
                    <a:pt x="83522" y="819761"/>
                  </a:lnTo>
                  <a:cubicBezTo>
                    <a:pt x="81817" y="827466"/>
                    <a:pt x="86680" y="835093"/>
                    <a:pt x="94384" y="836799"/>
                  </a:cubicBezTo>
                  <a:cubicBezTo>
                    <a:pt x="99172" y="837858"/>
                    <a:pt x="104168" y="836389"/>
                    <a:pt x="107620" y="832906"/>
                  </a:cubicBezTo>
                  <a:lnTo>
                    <a:pt x="510146" y="428665"/>
                  </a:lnTo>
                  <a:cubicBezTo>
                    <a:pt x="514237" y="424558"/>
                    <a:pt x="515441" y="418387"/>
                    <a:pt x="513194" y="413044"/>
                  </a:cubicBezTo>
                  <a:close/>
                  <a:moveTo>
                    <a:pt x="123812" y="776613"/>
                  </a:moveTo>
                  <a:lnTo>
                    <a:pt x="211061" y="421997"/>
                  </a:lnTo>
                  <a:cubicBezTo>
                    <a:pt x="212956" y="414337"/>
                    <a:pt x="208281" y="406592"/>
                    <a:pt x="200621" y="404698"/>
                  </a:cubicBezTo>
                  <a:cubicBezTo>
                    <a:pt x="199456" y="404410"/>
                    <a:pt x="198260" y="404270"/>
                    <a:pt x="197060" y="404281"/>
                  </a:cubicBezTo>
                  <a:lnTo>
                    <a:pt x="48660" y="404281"/>
                  </a:lnTo>
                  <a:lnTo>
                    <a:pt x="390512" y="60523"/>
                  </a:lnTo>
                  <a:lnTo>
                    <a:pt x="303454" y="415139"/>
                  </a:lnTo>
                  <a:cubicBezTo>
                    <a:pt x="301560" y="422799"/>
                    <a:pt x="306235" y="430544"/>
                    <a:pt x="313895" y="432438"/>
                  </a:cubicBezTo>
                  <a:cubicBezTo>
                    <a:pt x="314998" y="432711"/>
                    <a:pt x="316129" y="432851"/>
                    <a:pt x="317265" y="432856"/>
                  </a:cubicBezTo>
                  <a:lnTo>
                    <a:pt x="465665" y="4328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5" name="Полилиния 88">
              <a:extLst>
                <a:ext uri="{FF2B5EF4-FFF2-40B4-BE49-F238E27FC236}">
                  <a16:creationId xmlns:a16="http://schemas.microsoft.com/office/drawing/2014/main" id="{43908395-6AD6-46E6-BA23-75E41B56127D}"/>
                </a:ext>
              </a:extLst>
            </p:cNvPr>
            <p:cNvSpPr/>
            <p:nvPr/>
          </p:nvSpPr>
          <p:spPr>
            <a:xfrm>
              <a:off x="9501680" y="2862810"/>
              <a:ext cx="134464" cy="134464"/>
            </a:xfrm>
            <a:custGeom>
              <a:avLst/>
              <a:gdLst>
                <a:gd name="connsiteX0" fmla="*/ 24028 w 133350"/>
                <a:gd name="connsiteY0" fmla="*/ 3835 h 133350"/>
                <a:gd name="connsiteX1" fmla="*/ 3835 w 133350"/>
                <a:gd name="connsiteY1" fmla="*/ 4547 h 133350"/>
                <a:gd name="connsiteX2" fmla="*/ 3835 w 133350"/>
                <a:gd name="connsiteY2" fmla="*/ 24028 h 133350"/>
                <a:gd name="connsiteX3" fmla="*/ 118135 w 133350"/>
                <a:gd name="connsiteY3" fmla="*/ 138328 h 133350"/>
                <a:gd name="connsiteX4" fmla="*/ 138328 w 133350"/>
                <a:gd name="connsiteY4" fmla="*/ 137615 h 133350"/>
                <a:gd name="connsiteX5" fmla="*/ 138328 w 133350"/>
                <a:gd name="connsiteY5" fmla="*/ 118135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350" h="133350">
                  <a:moveTo>
                    <a:pt x="24028" y="3835"/>
                  </a:moveTo>
                  <a:cubicBezTo>
                    <a:pt x="18255" y="-1545"/>
                    <a:pt x="9214" y="-1226"/>
                    <a:pt x="3835" y="4547"/>
                  </a:cubicBezTo>
                  <a:cubicBezTo>
                    <a:pt x="-1278" y="10034"/>
                    <a:pt x="-1278" y="18541"/>
                    <a:pt x="3835" y="24028"/>
                  </a:cubicBezTo>
                  <a:lnTo>
                    <a:pt x="118135" y="138328"/>
                  </a:lnTo>
                  <a:cubicBezTo>
                    <a:pt x="123908" y="143707"/>
                    <a:pt x="132948" y="143388"/>
                    <a:pt x="138328" y="137615"/>
                  </a:cubicBezTo>
                  <a:cubicBezTo>
                    <a:pt x="143441" y="132128"/>
                    <a:pt x="143441" y="123622"/>
                    <a:pt x="138328" y="11813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6" name="Полилиния 89">
              <a:extLst>
                <a:ext uri="{FF2B5EF4-FFF2-40B4-BE49-F238E27FC236}">
                  <a16:creationId xmlns:a16="http://schemas.microsoft.com/office/drawing/2014/main" id="{AE6C1558-1466-40D7-9322-2B0E9871C4B3}"/>
                </a:ext>
              </a:extLst>
            </p:cNvPr>
            <p:cNvSpPr/>
            <p:nvPr/>
          </p:nvSpPr>
          <p:spPr>
            <a:xfrm>
              <a:off x="8983032" y="2353766"/>
              <a:ext cx="134464" cy="134464"/>
            </a:xfrm>
            <a:custGeom>
              <a:avLst/>
              <a:gdLst>
                <a:gd name="connsiteX0" fmla="*/ 128231 w 133350"/>
                <a:gd name="connsiteY0" fmla="*/ 142519 h 133350"/>
                <a:gd name="connsiteX1" fmla="*/ 142506 w 133350"/>
                <a:gd name="connsiteY1" fmla="*/ 128219 h 133350"/>
                <a:gd name="connsiteX2" fmla="*/ 138328 w 133350"/>
                <a:gd name="connsiteY2" fmla="*/ 118135 h 133350"/>
                <a:gd name="connsiteX3" fmla="*/ 24028 w 133350"/>
                <a:gd name="connsiteY3" fmla="*/ 3835 h 133350"/>
                <a:gd name="connsiteX4" fmla="*/ 3835 w 133350"/>
                <a:gd name="connsiteY4" fmla="*/ 4547 h 133350"/>
                <a:gd name="connsiteX5" fmla="*/ 3835 w 133350"/>
                <a:gd name="connsiteY5" fmla="*/ 24028 h 133350"/>
                <a:gd name="connsiteX6" fmla="*/ 118135 w 133350"/>
                <a:gd name="connsiteY6" fmla="*/ 138328 h 133350"/>
                <a:gd name="connsiteX7" fmla="*/ 128231 w 133350"/>
                <a:gd name="connsiteY7" fmla="*/ 142519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350" h="133350">
                  <a:moveTo>
                    <a:pt x="128231" y="142519"/>
                  </a:moveTo>
                  <a:cubicBezTo>
                    <a:pt x="136122" y="142512"/>
                    <a:pt x="142513" y="136109"/>
                    <a:pt x="142506" y="128219"/>
                  </a:cubicBezTo>
                  <a:cubicBezTo>
                    <a:pt x="142503" y="124437"/>
                    <a:pt x="141000" y="120811"/>
                    <a:pt x="138328" y="118135"/>
                  </a:cubicBezTo>
                  <a:lnTo>
                    <a:pt x="24028" y="3835"/>
                  </a:lnTo>
                  <a:cubicBezTo>
                    <a:pt x="18255" y="-1545"/>
                    <a:pt x="9214" y="-1226"/>
                    <a:pt x="3835" y="4547"/>
                  </a:cubicBezTo>
                  <a:cubicBezTo>
                    <a:pt x="-1278" y="10034"/>
                    <a:pt x="-1278" y="18541"/>
                    <a:pt x="3835" y="24028"/>
                  </a:cubicBezTo>
                  <a:lnTo>
                    <a:pt x="118135" y="138328"/>
                  </a:lnTo>
                  <a:cubicBezTo>
                    <a:pt x="120811" y="141008"/>
                    <a:pt x="124443" y="142515"/>
                    <a:pt x="128231" y="142519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7" name="Полилиния 90">
              <a:extLst>
                <a:ext uri="{FF2B5EF4-FFF2-40B4-BE49-F238E27FC236}">
                  <a16:creationId xmlns:a16="http://schemas.microsoft.com/office/drawing/2014/main" id="{00D2106E-26CF-48F3-ADD7-FC6AFE79FC67}"/>
                </a:ext>
              </a:extLst>
            </p:cNvPr>
            <p:cNvSpPr/>
            <p:nvPr/>
          </p:nvSpPr>
          <p:spPr>
            <a:xfrm>
              <a:off x="9496532" y="2348963"/>
              <a:ext cx="134464" cy="134464"/>
            </a:xfrm>
            <a:custGeom>
              <a:avLst/>
              <a:gdLst>
                <a:gd name="connsiteX0" fmla="*/ 4178 w 133350"/>
                <a:gd name="connsiteY0" fmla="*/ 138328 h 133350"/>
                <a:gd name="connsiteX1" fmla="*/ 24371 w 133350"/>
                <a:gd name="connsiteY1" fmla="*/ 138328 h 133350"/>
                <a:gd name="connsiteX2" fmla="*/ 138671 w 133350"/>
                <a:gd name="connsiteY2" fmla="*/ 24028 h 133350"/>
                <a:gd name="connsiteX3" fmla="*/ 137959 w 133350"/>
                <a:gd name="connsiteY3" fmla="*/ 3835 h 133350"/>
                <a:gd name="connsiteX4" fmla="*/ 118478 w 133350"/>
                <a:gd name="connsiteY4" fmla="*/ 3835 h 133350"/>
                <a:gd name="connsiteX5" fmla="*/ 4178 w 133350"/>
                <a:gd name="connsiteY5" fmla="*/ 118135 h 133350"/>
                <a:gd name="connsiteX6" fmla="*/ 4178 w 133350"/>
                <a:gd name="connsiteY6" fmla="*/ 138328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350" h="133350">
                  <a:moveTo>
                    <a:pt x="4178" y="138328"/>
                  </a:moveTo>
                  <a:cubicBezTo>
                    <a:pt x="9757" y="143899"/>
                    <a:pt x="18793" y="143899"/>
                    <a:pt x="24371" y="138328"/>
                  </a:cubicBezTo>
                  <a:lnTo>
                    <a:pt x="138671" y="24028"/>
                  </a:lnTo>
                  <a:cubicBezTo>
                    <a:pt x="144051" y="18255"/>
                    <a:pt x="143732" y="9214"/>
                    <a:pt x="137959" y="3835"/>
                  </a:cubicBezTo>
                  <a:cubicBezTo>
                    <a:pt x="132472" y="-1278"/>
                    <a:pt x="123965" y="-1278"/>
                    <a:pt x="118478" y="3835"/>
                  </a:cubicBezTo>
                  <a:lnTo>
                    <a:pt x="4178" y="118135"/>
                  </a:lnTo>
                  <a:cubicBezTo>
                    <a:pt x="-1393" y="123713"/>
                    <a:pt x="-1393" y="132749"/>
                    <a:pt x="4178" y="138328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8" name="Полилиния 91">
              <a:extLst>
                <a:ext uri="{FF2B5EF4-FFF2-40B4-BE49-F238E27FC236}">
                  <a16:creationId xmlns:a16="http://schemas.microsoft.com/office/drawing/2014/main" id="{820F6413-3871-4018-9786-42CB4805E89D}"/>
                </a:ext>
              </a:extLst>
            </p:cNvPr>
            <p:cNvSpPr/>
            <p:nvPr/>
          </p:nvSpPr>
          <p:spPr>
            <a:xfrm>
              <a:off x="8987116" y="2867611"/>
              <a:ext cx="144069" cy="144069"/>
            </a:xfrm>
            <a:custGeom>
              <a:avLst/>
              <a:gdLst>
                <a:gd name="connsiteX0" fmla="*/ 118847 w 142875"/>
                <a:gd name="connsiteY0" fmla="*/ 3835 h 142875"/>
                <a:gd name="connsiteX1" fmla="*/ 4547 w 142875"/>
                <a:gd name="connsiteY1" fmla="*/ 118135 h 142875"/>
                <a:gd name="connsiteX2" fmla="*/ 3835 w 142875"/>
                <a:gd name="connsiteY2" fmla="*/ 138328 h 142875"/>
                <a:gd name="connsiteX3" fmla="*/ 24028 w 142875"/>
                <a:gd name="connsiteY3" fmla="*/ 139041 h 142875"/>
                <a:gd name="connsiteX4" fmla="*/ 24740 w 142875"/>
                <a:gd name="connsiteY4" fmla="*/ 138328 h 142875"/>
                <a:gd name="connsiteX5" fmla="*/ 139040 w 142875"/>
                <a:gd name="connsiteY5" fmla="*/ 24028 h 142875"/>
                <a:gd name="connsiteX6" fmla="*/ 138328 w 142875"/>
                <a:gd name="connsiteY6" fmla="*/ 3835 h 142875"/>
                <a:gd name="connsiteX7" fmla="*/ 118847 w 142875"/>
                <a:gd name="connsiteY7" fmla="*/ 383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875" h="142875">
                  <a:moveTo>
                    <a:pt x="118847" y="3835"/>
                  </a:moveTo>
                  <a:lnTo>
                    <a:pt x="4547" y="118135"/>
                  </a:lnTo>
                  <a:cubicBezTo>
                    <a:pt x="-1226" y="123514"/>
                    <a:pt x="-1545" y="132555"/>
                    <a:pt x="3835" y="138328"/>
                  </a:cubicBezTo>
                  <a:cubicBezTo>
                    <a:pt x="9214" y="144101"/>
                    <a:pt x="18255" y="144420"/>
                    <a:pt x="24028" y="139041"/>
                  </a:cubicBezTo>
                  <a:cubicBezTo>
                    <a:pt x="24274" y="138811"/>
                    <a:pt x="24511" y="138574"/>
                    <a:pt x="24740" y="138328"/>
                  </a:cubicBezTo>
                  <a:lnTo>
                    <a:pt x="139040" y="24028"/>
                  </a:lnTo>
                  <a:cubicBezTo>
                    <a:pt x="144420" y="18255"/>
                    <a:pt x="144101" y="9214"/>
                    <a:pt x="138328" y="3835"/>
                  </a:cubicBezTo>
                  <a:cubicBezTo>
                    <a:pt x="132841" y="-1278"/>
                    <a:pt x="124334" y="-1278"/>
                    <a:pt x="118847" y="383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9" name="Полилиния 92">
              <a:extLst>
                <a:ext uri="{FF2B5EF4-FFF2-40B4-BE49-F238E27FC236}">
                  <a16:creationId xmlns:a16="http://schemas.microsoft.com/office/drawing/2014/main" id="{17F57BD1-FAE0-4A3D-94C3-186DF7C38419}"/>
                </a:ext>
              </a:extLst>
            </p:cNvPr>
            <p:cNvSpPr/>
            <p:nvPr/>
          </p:nvSpPr>
          <p:spPr>
            <a:xfrm>
              <a:off x="8997079" y="2780811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0" name="Полилиния 93">
              <a:extLst>
                <a:ext uri="{FF2B5EF4-FFF2-40B4-BE49-F238E27FC236}">
                  <a16:creationId xmlns:a16="http://schemas.microsoft.com/office/drawing/2014/main" id="{CA9E762E-60A1-421D-9A23-AFDF4F119F41}"/>
                </a:ext>
              </a:extLst>
            </p:cNvPr>
            <p:cNvSpPr/>
            <p:nvPr/>
          </p:nvSpPr>
          <p:spPr>
            <a:xfrm>
              <a:off x="8910638" y="2713579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1" name="Полилиния 94">
              <a:extLst>
                <a:ext uri="{FF2B5EF4-FFF2-40B4-BE49-F238E27FC236}">
                  <a16:creationId xmlns:a16="http://schemas.microsoft.com/office/drawing/2014/main" id="{E3C7631A-465B-410B-BA98-2679C91FB62F}"/>
                </a:ext>
              </a:extLst>
            </p:cNvPr>
            <p:cNvSpPr/>
            <p:nvPr/>
          </p:nvSpPr>
          <p:spPr>
            <a:xfrm>
              <a:off x="9679006" y="2588719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2" name="Полилиния 95">
              <a:extLst>
                <a:ext uri="{FF2B5EF4-FFF2-40B4-BE49-F238E27FC236}">
                  <a16:creationId xmlns:a16="http://schemas.microsoft.com/office/drawing/2014/main" id="{9FE9A9FA-0F14-4F39-88F3-041BE8809743}"/>
                </a:ext>
              </a:extLst>
            </p:cNvPr>
            <p:cNvSpPr/>
            <p:nvPr/>
          </p:nvSpPr>
          <p:spPr>
            <a:xfrm>
              <a:off x="9121939" y="2348604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A81D58D6-269E-4715-81AB-1B69983AFD24}"/>
              </a:ext>
            </a:extLst>
          </p:cNvPr>
          <p:cNvGrpSpPr/>
          <p:nvPr/>
        </p:nvGrpSpPr>
        <p:grpSpPr>
          <a:xfrm>
            <a:off x="1803118" y="1266209"/>
            <a:ext cx="350768" cy="359021"/>
            <a:chOff x="8910638" y="2267501"/>
            <a:chExt cx="816391" cy="835600"/>
          </a:xfrm>
          <a:solidFill>
            <a:schemeClr val="accent1"/>
          </a:solidFill>
        </p:grpSpPr>
        <p:sp>
          <p:nvSpPr>
            <p:cNvPr id="94" name="Полилиния 87">
              <a:extLst>
                <a:ext uri="{FF2B5EF4-FFF2-40B4-BE49-F238E27FC236}">
                  <a16:creationId xmlns:a16="http://schemas.microsoft.com/office/drawing/2014/main" id="{DB310B87-3077-429D-A0B7-D867ECF27685}"/>
                </a:ext>
              </a:extLst>
            </p:cNvPr>
            <p:cNvSpPr/>
            <p:nvPr/>
          </p:nvSpPr>
          <p:spPr>
            <a:xfrm>
              <a:off x="9064325" y="2267501"/>
              <a:ext cx="509044" cy="835600"/>
            </a:xfrm>
            <a:custGeom>
              <a:avLst/>
              <a:gdLst>
                <a:gd name="connsiteX0" fmla="*/ 513194 w 504825"/>
                <a:gd name="connsiteY0" fmla="*/ 413044 h 828675"/>
                <a:gd name="connsiteX1" fmla="*/ 500050 w 504825"/>
                <a:gd name="connsiteY1" fmla="*/ 404281 h 828675"/>
                <a:gd name="connsiteX2" fmla="*/ 335553 w 504825"/>
                <a:gd name="connsiteY2" fmla="*/ 404281 h 828675"/>
                <a:gd name="connsiteX3" fmla="*/ 430803 w 504825"/>
                <a:gd name="connsiteY3" fmla="*/ 17375 h 828675"/>
                <a:gd name="connsiteX4" fmla="*/ 419941 w 504825"/>
                <a:gd name="connsiteY4" fmla="*/ 338 h 828675"/>
                <a:gd name="connsiteX5" fmla="*/ 406705 w 504825"/>
                <a:gd name="connsiteY5" fmla="*/ 4231 h 828675"/>
                <a:gd name="connsiteX6" fmla="*/ 4178 w 504825"/>
                <a:gd name="connsiteY6" fmla="*/ 408472 h 828675"/>
                <a:gd name="connsiteX7" fmla="*/ 4191 w 504825"/>
                <a:gd name="connsiteY7" fmla="*/ 428677 h 828675"/>
                <a:gd name="connsiteX8" fmla="*/ 14275 w 504825"/>
                <a:gd name="connsiteY8" fmla="*/ 432856 h 828675"/>
                <a:gd name="connsiteX9" fmla="*/ 178772 w 504825"/>
                <a:gd name="connsiteY9" fmla="*/ 432856 h 828675"/>
                <a:gd name="connsiteX10" fmla="*/ 83522 w 504825"/>
                <a:gd name="connsiteY10" fmla="*/ 819761 h 828675"/>
                <a:gd name="connsiteX11" fmla="*/ 94384 w 504825"/>
                <a:gd name="connsiteY11" fmla="*/ 836799 h 828675"/>
                <a:gd name="connsiteX12" fmla="*/ 107620 w 504825"/>
                <a:gd name="connsiteY12" fmla="*/ 832906 h 828675"/>
                <a:gd name="connsiteX13" fmla="*/ 510146 w 504825"/>
                <a:gd name="connsiteY13" fmla="*/ 428665 h 828675"/>
                <a:gd name="connsiteX14" fmla="*/ 513194 w 504825"/>
                <a:gd name="connsiteY14" fmla="*/ 413044 h 828675"/>
                <a:gd name="connsiteX15" fmla="*/ 123812 w 504825"/>
                <a:gd name="connsiteY15" fmla="*/ 776613 h 828675"/>
                <a:gd name="connsiteX16" fmla="*/ 211061 w 504825"/>
                <a:gd name="connsiteY16" fmla="*/ 421997 h 828675"/>
                <a:gd name="connsiteX17" fmla="*/ 200621 w 504825"/>
                <a:gd name="connsiteY17" fmla="*/ 404698 h 828675"/>
                <a:gd name="connsiteX18" fmla="*/ 197060 w 504825"/>
                <a:gd name="connsiteY18" fmla="*/ 404281 h 828675"/>
                <a:gd name="connsiteX19" fmla="*/ 48660 w 504825"/>
                <a:gd name="connsiteY19" fmla="*/ 404281 h 828675"/>
                <a:gd name="connsiteX20" fmla="*/ 390512 w 504825"/>
                <a:gd name="connsiteY20" fmla="*/ 60523 h 828675"/>
                <a:gd name="connsiteX21" fmla="*/ 303454 w 504825"/>
                <a:gd name="connsiteY21" fmla="*/ 415139 h 828675"/>
                <a:gd name="connsiteX22" fmla="*/ 313895 w 504825"/>
                <a:gd name="connsiteY22" fmla="*/ 432438 h 828675"/>
                <a:gd name="connsiteX23" fmla="*/ 317265 w 504825"/>
                <a:gd name="connsiteY23" fmla="*/ 432856 h 828675"/>
                <a:gd name="connsiteX24" fmla="*/ 465665 w 504825"/>
                <a:gd name="connsiteY24" fmla="*/ 432856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825" h="828675">
                  <a:moveTo>
                    <a:pt x="513194" y="413044"/>
                  </a:moveTo>
                  <a:cubicBezTo>
                    <a:pt x="510973" y="407746"/>
                    <a:pt x="505795" y="404294"/>
                    <a:pt x="500050" y="404281"/>
                  </a:cubicBezTo>
                  <a:lnTo>
                    <a:pt x="335553" y="404281"/>
                  </a:lnTo>
                  <a:lnTo>
                    <a:pt x="430803" y="17375"/>
                  </a:lnTo>
                  <a:cubicBezTo>
                    <a:pt x="432508" y="9671"/>
                    <a:pt x="427645" y="2043"/>
                    <a:pt x="419941" y="338"/>
                  </a:cubicBezTo>
                  <a:cubicBezTo>
                    <a:pt x="415153" y="-722"/>
                    <a:pt x="410157" y="748"/>
                    <a:pt x="406705" y="4231"/>
                  </a:cubicBezTo>
                  <a:lnTo>
                    <a:pt x="4178" y="408472"/>
                  </a:lnTo>
                  <a:cubicBezTo>
                    <a:pt x="-1398" y="414055"/>
                    <a:pt x="-1392" y="423101"/>
                    <a:pt x="4191" y="428677"/>
                  </a:cubicBezTo>
                  <a:cubicBezTo>
                    <a:pt x="6867" y="431350"/>
                    <a:pt x="10493" y="432852"/>
                    <a:pt x="14275" y="432856"/>
                  </a:cubicBezTo>
                  <a:lnTo>
                    <a:pt x="178772" y="432856"/>
                  </a:lnTo>
                  <a:lnTo>
                    <a:pt x="83522" y="819761"/>
                  </a:lnTo>
                  <a:cubicBezTo>
                    <a:pt x="81817" y="827466"/>
                    <a:pt x="86680" y="835093"/>
                    <a:pt x="94384" y="836799"/>
                  </a:cubicBezTo>
                  <a:cubicBezTo>
                    <a:pt x="99172" y="837858"/>
                    <a:pt x="104168" y="836389"/>
                    <a:pt x="107620" y="832906"/>
                  </a:cubicBezTo>
                  <a:lnTo>
                    <a:pt x="510146" y="428665"/>
                  </a:lnTo>
                  <a:cubicBezTo>
                    <a:pt x="514237" y="424558"/>
                    <a:pt x="515441" y="418387"/>
                    <a:pt x="513194" y="413044"/>
                  </a:cubicBezTo>
                  <a:close/>
                  <a:moveTo>
                    <a:pt x="123812" y="776613"/>
                  </a:moveTo>
                  <a:lnTo>
                    <a:pt x="211061" y="421997"/>
                  </a:lnTo>
                  <a:cubicBezTo>
                    <a:pt x="212956" y="414337"/>
                    <a:pt x="208281" y="406592"/>
                    <a:pt x="200621" y="404698"/>
                  </a:cubicBezTo>
                  <a:cubicBezTo>
                    <a:pt x="199456" y="404410"/>
                    <a:pt x="198260" y="404270"/>
                    <a:pt x="197060" y="404281"/>
                  </a:cubicBezTo>
                  <a:lnTo>
                    <a:pt x="48660" y="404281"/>
                  </a:lnTo>
                  <a:lnTo>
                    <a:pt x="390512" y="60523"/>
                  </a:lnTo>
                  <a:lnTo>
                    <a:pt x="303454" y="415139"/>
                  </a:lnTo>
                  <a:cubicBezTo>
                    <a:pt x="301560" y="422799"/>
                    <a:pt x="306235" y="430544"/>
                    <a:pt x="313895" y="432438"/>
                  </a:cubicBezTo>
                  <a:cubicBezTo>
                    <a:pt x="314998" y="432711"/>
                    <a:pt x="316129" y="432851"/>
                    <a:pt x="317265" y="432856"/>
                  </a:cubicBezTo>
                  <a:lnTo>
                    <a:pt x="465665" y="4328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4" name="Полилиния 88">
              <a:extLst>
                <a:ext uri="{FF2B5EF4-FFF2-40B4-BE49-F238E27FC236}">
                  <a16:creationId xmlns:a16="http://schemas.microsoft.com/office/drawing/2014/main" id="{43908395-6AD6-46E6-BA23-75E41B56127D}"/>
                </a:ext>
              </a:extLst>
            </p:cNvPr>
            <p:cNvSpPr/>
            <p:nvPr/>
          </p:nvSpPr>
          <p:spPr>
            <a:xfrm>
              <a:off x="9501680" y="2862810"/>
              <a:ext cx="134464" cy="134464"/>
            </a:xfrm>
            <a:custGeom>
              <a:avLst/>
              <a:gdLst>
                <a:gd name="connsiteX0" fmla="*/ 24028 w 133350"/>
                <a:gd name="connsiteY0" fmla="*/ 3835 h 133350"/>
                <a:gd name="connsiteX1" fmla="*/ 3835 w 133350"/>
                <a:gd name="connsiteY1" fmla="*/ 4547 h 133350"/>
                <a:gd name="connsiteX2" fmla="*/ 3835 w 133350"/>
                <a:gd name="connsiteY2" fmla="*/ 24028 h 133350"/>
                <a:gd name="connsiteX3" fmla="*/ 118135 w 133350"/>
                <a:gd name="connsiteY3" fmla="*/ 138328 h 133350"/>
                <a:gd name="connsiteX4" fmla="*/ 138328 w 133350"/>
                <a:gd name="connsiteY4" fmla="*/ 137615 h 133350"/>
                <a:gd name="connsiteX5" fmla="*/ 138328 w 133350"/>
                <a:gd name="connsiteY5" fmla="*/ 118135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350" h="133350">
                  <a:moveTo>
                    <a:pt x="24028" y="3835"/>
                  </a:moveTo>
                  <a:cubicBezTo>
                    <a:pt x="18255" y="-1545"/>
                    <a:pt x="9214" y="-1226"/>
                    <a:pt x="3835" y="4547"/>
                  </a:cubicBezTo>
                  <a:cubicBezTo>
                    <a:pt x="-1278" y="10034"/>
                    <a:pt x="-1278" y="18541"/>
                    <a:pt x="3835" y="24028"/>
                  </a:cubicBezTo>
                  <a:lnTo>
                    <a:pt x="118135" y="138328"/>
                  </a:lnTo>
                  <a:cubicBezTo>
                    <a:pt x="123908" y="143707"/>
                    <a:pt x="132948" y="143388"/>
                    <a:pt x="138328" y="137615"/>
                  </a:cubicBezTo>
                  <a:cubicBezTo>
                    <a:pt x="143441" y="132128"/>
                    <a:pt x="143441" y="123622"/>
                    <a:pt x="138328" y="11813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5" name="Полилиния 89">
              <a:extLst>
                <a:ext uri="{FF2B5EF4-FFF2-40B4-BE49-F238E27FC236}">
                  <a16:creationId xmlns:a16="http://schemas.microsoft.com/office/drawing/2014/main" id="{AE6C1558-1466-40D7-9322-2B0E9871C4B3}"/>
                </a:ext>
              </a:extLst>
            </p:cNvPr>
            <p:cNvSpPr/>
            <p:nvPr/>
          </p:nvSpPr>
          <p:spPr>
            <a:xfrm>
              <a:off x="8983032" y="2353766"/>
              <a:ext cx="134464" cy="134464"/>
            </a:xfrm>
            <a:custGeom>
              <a:avLst/>
              <a:gdLst>
                <a:gd name="connsiteX0" fmla="*/ 128231 w 133350"/>
                <a:gd name="connsiteY0" fmla="*/ 142519 h 133350"/>
                <a:gd name="connsiteX1" fmla="*/ 142506 w 133350"/>
                <a:gd name="connsiteY1" fmla="*/ 128219 h 133350"/>
                <a:gd name="connsiteX2" fmla="*/ 138328 w 133350"/>
                <a:gd name="connsiteY2" fmla="*/ 118135 h 133350"/>
                <a:gd name="connsiteX3" fmla="*/ 24028 w 133350"/>
                <a:gd name="connsiteY3" fmla="*/ 3835 h 133350"/>
                <a:gd name="connsiteX4" fmla="*/ 3835 w 133350"/>
                <a:gd name="connsiteY4" fmla="*/ 4547 h 133350"/>
                <a:gd name="connsiteX5" fmla="*/ 3835 w 133350"/>
                <a:gd name="connsiteY5" fmla="*/ 24028 h 133350"/>
                <a:gd name="connsiteX6" fmla="*/ 118135 w 133350"/>
                <a:gd name="connsiteY6" fmla="*/ 138328 h 133350"/>
                <a:gd name="connsiteX7" fmla="*/ 128231 w 133350"/>
                <a:gd name="connsiteY7" fmla="*/ 142519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350" h="133350">
                  <a:moveTo>
                    <a:pt x="128231" y="142519"/>
                  </a:moveTo>
                  <a:cubicBezTo>
                    <a:pt x="136122" y="142512"/>
                    <a:pt x="142513" y="136109"/>
                    <a:pt x="142506" y="128219"/>
                  </a:cubicBezTo>
                  <a:cubicBezTo>
                    <a:pt x="142503" y="124437"/>
                    <a:pt x="141000" y="120811"/>
                    <a:pt x="138328" y="118135"/>
                  </a:cubicBezTo>
                  <a:lnTo>
                    <a:pt x="24028" y="3835"/>
                  </a:lnTo>
                  <a:cubicBezTo>
                    <a:pt x="18255" y="-1545"/>
                    <a:pt x="9214" y="-1226"/>
                    <a:pt x="3835" y="4547"/>
                  </a:cubicBezTo>
                  <a:cubicBezTo>
                    <a:pt x="-1278" y="10034"/>
                    <a:pt x="-1278" y="18541"/>
                    <a:pt x="3835" y="24028"/>
                  </a:cubicBezTo>
                  <a:lnTo>
                    <a:pt x="118135" y="138328"/>
                  </a:lnTo>
                  <a:cubicBezTo>
                    <a:pt x="120811" y="141008"/>
                    <a:pt x="124443" y="142515"/>
                    <a:pt x="128231" y="142519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6" name="Полилиния 90">
              <a:extLst>
                <a:ext uri="{FF2B5EF4-FFF2-40B4-BE49-F238E27FC236}">
                  <a16:creationId xmlns:a16="http://schemas.microsoft.com/office/drawing/2014/main" id="{00D2106E-26CF-48F3-ADD7-FC6AFE79FC67}"/>
                </a:ext>
              </a:extLst>
            </p:cNvPr>
            <p:cNvSpPr/>
            <p:nvPr/>
          </p:nvSpPr>
          <p:spPr>
            <a:xfrm>
              <a:off x="9496532" y="2348963"/>
              <a:ext cx="134464" cy="134464"/>
            </a:xfrm>
            <a:custGeom>
              <a:avLst/>
              <a:gdLst>
                <a:gd name="connsiteX0" fmla="*/ 4178 w 133350"/>
                <a:gd name="connsiteY0" fmla="*/ 138328 h 133350"/>
                <a:gd name="connsiteX1" fmla="*/ 24371 w 133350"/>
                <a:gd name="connsiteY1" fmla="*/ 138328 h 133350"/>
                <a:gd name="connsiteX2" fmla="*/ 138671 w 133350"/>
                <a:gd name="connsiteY2" fmla="*/ 24028 h 133350"/>
                <a:gd name="connsiteX3" fmla="*/ 137959 w 133350"/>
                <a:gd name="connsiteY3" fmla="*/ 3835 h 133350"/>
                <a:gd name="connsiteX4" fmla="*/ 118478 w 133350"/>
                <a:gd name="connsiteY4" fmla="*/ 3835 h 133350"/>
                <a:gd name="connsiteX5" fmla="*/ 4178 w 133350"/>
                <a:gd name="connsiteY5" fmla="*/ 118135 h 133350"/>
                <a:gd name="connsiteX6" fmla="*/ 4178 w 133350"/>
                <a:gd name="connsiteY6" fmla="*/ 138328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350" h="133350">
                  <a:moveTo>
                    <a:pt x="4178" y="138328"/>
                  </a:moveTo>
                  <a:cubicBezTo>
                    <a:pt x="9757" y="143899"/>
                    <a:pt x="18793" y="143899"/>
                    <a:pt x="24371" y="138328"/>
                  </a:cubicBezTo>
                  <a:lnTo>
                    <a:pt x="138671" y="24028"/>
                  </a:lnTo>
                  <a:cubicBezTo>
                    <a:pt x="144051" y="18255"/>
                    <a:pt x="143732" y="9214"/>
                    <a:pt x="137959" y="3835"/>
                  </a:cubicBezTo>
                  <a:cubicBezTo>
                    <a:pt x="132472" y="-1278"/>
                    <a:pt x="123965" y="-1278"/>
                    <a:pt x="118478" y="3835"/>
                  </a:cubicBezTo>
                  <a:lnTo>
                    <a:pt x="4178" y="118135"/>
                  </a:lnTo>
                  <a:cubicBezTo>
                    <a:pt x="-1393" y="123713"/>
                    <a:pt x="-1393" y="132749"/>
                    <a:pt x="4178" y="138328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7" name="Полилиния 91">
              <a:extLst>
                <a:ext uri="{FF2B5EF4-FFF2-40B4-BE49-F238E27FC236}">
                  <a16:creationId xmlns:a16="http://schemas.microsoft.com/office/drawing/2014/main" id="{820F6413-3871-4018-9786-42CB4805E89D}"/>
                </a:ext>
              </a:extLst>
            </p:cNvPr>
            <p:cNvSpPr/>
            <p:nvPr/>
          </p:nvSpPr>
          <p:spPr>
            <a:xfrm>
              <a:off x="8987116" y="2867611"/>
              <a:ext cx="144069" cy="144069"/>
            </a:xfrm>
            <a:custGeom>
              <a:avLst/>
              <a:gdLst>
                <a:gd name="connsiteX0" fmla="*/ 118847 w 142875"/>
                <a:gd name="connsiteY0" fmla="*/ 3835 h 142875"/>
                <a:gd name="connsiteX1" fmla="*/ 4547 w 142875"/>
                <a:gd name="connsiteY1" fmla="*/ 118135 h 142875"/>
                <a:gd name="connsiteX2" fmla="*/ 3835 w 142875"/>
                <a:gd name="connsiteY2" fmla="*/ 138328 h 142875"/>
                <a:gd name="connsiteX3" fmla="*/ 24028 w 142875"/>
                <a:gd name="connsiteY3" fmla="*/ 139041 h 142875"/>
                <a:gd name="connsiteX4" fmla="*/ 24740 w 142875"/>
                <a:gd name="connsiteY4" fmla="*/ 138328 h 142875"/>
                <a:gd name="connsiteX5" fmla="*/ 139040 w 142875"/>
                <a:gd name="connsiteY5" fmla="*/ 24028 h 142875"/>
                <a:gd name="connsiteX6" fmla="*/ 138328 w 142875"/>
                <a:gd name="connsiteY6" fmla="*/ 3835 h 142875"/>
                <a:gd name="connsiteX7" fmla="*/ 118847 w 142875"/>
                <a:gd name="connsiteY7" fmla="*/ 383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875" h="142875">
                  <a:moveTo>
                    <a:pt x="118847" y="3835"/>
                  </a:moveTo>
                  <a:lnTo>
                    <a:pt x="4547" y="118135"/>
                  </a:lnTo>
                  <a:cubicBezTo>
                    <a:pt x="-1226" y="123514"/>
                    <a:pt x="-1545" y="132555"/>
                    <a:pt x="3835" y="138328"/>
                  </a:cubicBezTo>
                  <a:cubicBezTo>
                    <a:pt x="9214" y="144101"/>
                    <a:pt x="18255" y="144420"/>
                    <a:pt x="24028" y="139041"/>
                  </a:cubicBezTo>
                  <a:cubicBezTo>
                    <a:pt x="24274" y="138811"/>
                    <a:pt x="24511" y="138574"/>
                    <a:pt x="24740" y="138328"/>
                  </a:cubicBezTo>
                  <a:lnTo>
                    <a:pt x="139040" y="24028"/>
                  </a:lnTo>
                  <a:cubicBezTo>
                    <a:pt x="144420" y="18255"/>
                    <a:pt x="144101" y="9214"/>
                    <a:pt x="138328" y="3835"/>
                  </a:cubicBezTo>
                  <a:cubicBezTo>
                    <a:pt x="132841" y="-1278"/>
                    <a:pt x="124334" y="-1278"/>
                    <a:pt x="118847" y="383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8" name="Полилиния 92">
              <a:extLst>
                <a:ext uri="{FF2B5EF4-FFF2-40B4-BE49-F238E27FC236}">
                  <a16:creationId xmlns:a16="http://schemas.microsoft.com/office/drawing/2014/main" id="{17F57BD1-FAE0-4A3D-94C3-186DF7C38419}"/>
                </a:ext>
              </a:extLst>
            </p:cNvPr>
            <p:cNvSpPr/>
            <p:nvPr/>
          </p:nvSpPr>
          <p:spPr>
            <a:xfrm>
              <a:off x="8997079" y="2780811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9" name="Полилиния 93">
              <a:extLst>
                <a:ext uri="{FF2B5EF4-FFF2-40B4-BE49-F238E27FC236}">
                  <a16:creationId xmlns:a16="http://schemas.microsoft.com/office/drawing/2014/main" id="{CA9E762E-60A1-421D-9A23-AFDF4F119F41}"/>
                </a:ext>
              </a:extLst>
            </p:cNvPr>
            <p:cNvSpPr/>
            <p:nvPr/>
          </p:nvSpPr>
          <p:spPr>
            <a:xfrm>
              <a:off x="8910638" y="2713579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0" name="Полилиния 94">
              <a:extLst>
                <a:ext uri="{FF2B5EF4-FFF2-40B4-BE49-F238E27FC236}">
                  <a16:creationId xmlns:a16="http://schemas.microsoft.com/office/drawing/2014/main" id="{E3C7631A-465B-410B-BA98-2679C91FB62F}"/>
                </a:ext>
              </a:extLst>
            </p:cNvPr>
            <p:cNvSpPr/>
            <p:nvPr/>
          </p:nvSpPr>
          <p:spPr>
            <a:xfrm>
              <a:off x="9679006" y="2588719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1" name="Полилиния 95">
              <a:extLst>
                <a:ext uri="{FF2B5EF4-FFF2-40B4-BE49-F238E27FC236}">
                  <a16:creationId xmlns:a16="http://schemas.microsoft.com/office/drawing/2014/main" id="{9FE9A9FA-0F14-4F39-88F3-041BE8809743}"/>
                </a:ext>
              </a:extLst>
            </p:cNvPr>
            <p:cNvSpPr/>
            <p:nvPr/>
          </p:nvSpPr>
          <p:spPr>
            <a:xfrm>
              <a:off x="9121939" y="2348604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050F6B63-6DCF-4B43-836D-498A733106D3}"/>
              </a:ext>
            </a:extLst>
          </p:cNvPr>
          <p:cNvGrpSpPr/>
          <p:nvPr/>
        </p:nvGrpSpPr>
        <p:grpSpPr>
          <a:xfrm>
            <a:off x="3732281" y="6035499"/>
            <a:ext cx="421518" cy="446305"/>
            <a:chOff x="5181943" y="2389641"/>
            <a:chExt cx="670619" cy="697806"/>
          </a:xfrm>
          <a:solidFill>
            <a:srgbClr val="C00000"/>
          </a:solidFill>
        </p:grpSpPr>
        <p:sp>
          <p:nvSpPr>
            <p:cNvPr id="59" name="Полилиния 97">
              <a:extLst>
                <a:ext uri="{FF2B5EF4-FFF2-40B4-BE49-F238E27FC236}">
                  <a16:creationId xmlns:a16="http://schemas.microsoft.com/office/drawing/2014/main" id="{69D466FA-AC13-40B6-A393-F069756280C5}"/>
                </a:ext>
              </a:extLst>
            </p:cNvPr>
            <p:cNvSpPr/>
            <p:nvPr/>
          </p:nvSpPr>
          <p:spPr>
            <a:xfrm>
              <a:off x="5181943" y="2389641"/>
              <a:ext cx="670619" cy="697806"/>
            </a:xfrm>
            <a:custGeom>
              <a:avLst/>
              <a:gdLst>
                <a:gd name="connsiteX0" fmla="*/ 705060 w 704850"/>
                <a:gd name="connsiteY0" fmla="*/ 215171 h 733425"/>
                <a:gd name="connsiteX1" fmla="*/ 637375 w 704850"/>
                <a:gd name="connsiteY1" fmla="*/ 152201 h 733425"/>
                <a:gd name="connsiteX2" fmla="*/ 684295 w 704850"/>
                <a:gd name="connsiteY2" fmla="*/ 101776 h 733425"/>
                <a:gd name="connsiteX3" fmla="*/ 702164 w 704850"/>
                <a:gd name="connsiteY3" fmla="*/ 57961 h 733425"/>
                <a:gd name="connsiteX4" fmla="*/ 684638 w 704850"/>
                <a:gd name="connsiteY4" fmla="*/ 14584 h 733425"/>
                <a:gd name="connsiteX5" fmla="*/ 597770 w 704850"/>
                <a:gd name="connsiteY5" fmla="*/ 21147 h 733425"/>
                <a:gd name="connsiteX6" fmla="*/ 274882 w 704850"/>
                <a:gd name="connsiteY6" fmla="*/ 367933 h 733425"/>
                <a:gd name="connsiteX7" fmla="*/ 51645 w 704850"/>
                <a:gd name="connsiteY7" fmla="*/ 411243 h 733425"/>
                <a:gd name="connsiteX8" fmla="*/ 61389 w 704850"/>
                <a:gd name="connsiteY8" fmla="*/ 684058 h 733425"/>
                <a:gd name="connsiteX9" fmla="*/ 192805 w 704850"/>
                <a:gd name="connsiteY9" fmla="*/ 735836 h 733425"/>
                <a:gd name="connsiteX10" fmla="*/ 199844 w 704850"/>
                <a:gd name="connsiteY10" fmla="*/ 735712 h 733425"/>
                <a:gd name="connsiteX11" fmla="*/ 334185 w 704850"/>
                <a:gd name="connsiteY11" fmla="*/ 674333 h 733425"/>
                <a:gd name="connsiteX12" fmla="*/ 361455 w 704850"/>
                <a:gd name="connsiteY12" fmla="*/ 448543 h 733425"/>
                <a:gd name="connsiteX13" fmla="*/ 499844 w 704850"/>
                <a:gd name="connsiteY13" fmla="*/ 299896 h 733425"/>
                <a:gd name="connsiteX14" fmla="*/ 567509 w 704850"/>
                <a:gd name="connsiteY14" fmla="*/ 362913 h 733425"/>
                <a:gd name="connsiteX15" fmla="*/ 577758 w 704850"/>
                <a:gd name="connsiteY15" fmla="*/ 366733 h 733425"/>
                <a:gd name="connsiteX16" fmla="*/ 587712 w 704850"/>
                <a:gd name="connsiteY16" fmla="*/ 362180 h 733425"/>
                <a:gd name="connsiteX17" fmla="*/ 626850 w 704850"/>
                <a:gd name="connsiteY17" fmla="*/ 320060 h 733425"/>
                <a:gd name="connsiteX18" fmla="*/ 626126 w 704850"/>
                <a:gd name="connsiteY18" fmla="*/ 299877 h 733425"/>
                <a:gd name="connsiteX19" fmla="*/ 558461 w 704850"/>
                <a:gd name="connsiteY19" fmla="*/ 236869 h 733425"/>
                <a:gd name="connsiteX20" fmla="*/ 578711 w 704850"/>
                <a:gd name="connsiteY20" fmla="*/ 215162 h 733425"/>
                <a:gd name="connsiteX21" fmla="*/ 646357 w 704850"/>
                <a:gd name="connsiteY21" fmla="*/ 278217 h 733425"/>
                <a:gd name="connsiteX22" fmla="*/ 656597 w 704850"/>
                <a:gd name="connsiteY22" fmla="*/ 282046 h 733425"/>
                <a:gd name="connsiteX23" fmla="*/ 666550 w 704850"/>
                <a:gd name="connsiteY23" fmla="*/ 277503 h 733425"/>
                <a:gd name="connsiteX24" fmla="*/ 705765 w 704850"/>
                <a:gd name="connsiteY24" fmla="*/ 235383 h 733425"/>
                <a:gd name="connsiteX25" fmla="*/ 709584 w 704850"/>
                <a:gd name="connsiteY25" fmla="*/ 225134 h 733425"/>
                <a:gd name="connsiteX26" fmla="*/ 705060 w 704850"/>
                <a:gd name="connsiteY26" fmla="*/ 215171 h 733425"/>
                <a:gd name="connsiteX27" fmla="*/ 655397 w 704850"/>
                <a:gd name="connsiteY27" fmla="*/ 247556 h 733425"/>
                <a:gd name="connsiteX28" fmla="*/ 587760 w 704850"/>
                <a:gd name="connsiteY28" fmla="*/ 184510 h 733425"/>
                <a:gd name="connsiteX29" fmla="*/ 567576 w 704850"/>
                <a:gd name="connsiteY29" fmla="*/ 185215 h 733425"/>
                <a:gd name="connsiteX30" fmla="*/ 527828 w 704850"/>
                <a:gd name="connsiteY30" fmla="*/ 227830 h 733425"/>
                <a:gd name="connsiteX31" fmla="*/ 523999 w 704850"/>
                <a:gd name="connsiteY31" fmla="*/ 238079 h 733425"/>
                <a:gd name="connsiteX32" fmla="*/ 528543 w 704850"/>
                <a:gd name="connsiteY32" fmla="*/ 248032 h 733425"/>
                <a:gd name="connsiteX33" fmla="*/ 596218 w 704850"/>
                <a:gd name="connsiteY33" fmla="*/ 311059 h 733425"/>
                <a:gd name="connsiteX34" fmla="*/ 576539 w 704850"/>
                <a:gd name="connsiteY34" fmla="*/ 332243 h 733425"/>
                <a:gd name="connsiteX35" fmla="*/ 508874 w 704850"/>
                <a:gd name="connsiteY35" fmla="*/ 269235 h 733425"/>
                <a:gd name="connsiteX36" fmla="*/ 498625 w 704850"/>
                <a:gd name="connsiteY36" fmla="*/ 265415 h 733425"/>
                <a:gd name="connsiteX37" fmla="*/ 488680 w 704850"/>
                <a:gd name="connsiteY37" fmla="*/ 269959 h 733425"/>
                <a:gd name="connsiteX38" fmla="*/ 335585 w 704850"/>
                <a:gd name="connsiteY38" fmla="*/ 434389 h 733425"/>
                <a:gd name="connsiteX39" fmla="*/ 335442 w 704850"/>
                <a:gd name="connsiteY39" fmla="*/ 434484 h 733425"/>
                <a:gd name="connsiteX40" fmla="*/ 331442 w 704850"/>
                <a:gd name="connsiteY40" fmla="*/ 454020 h 733425"/>
                <a:gd name="connsiteX41" fmla="*/ 313278 w 704850"/>
                <a:gd name="connsiteY41" fmla="*/ 654855 h 733425"/>
                <a:gd name="connsiteX42" fmla="*/ 198835 w 704850"/>
                <a:gd name="connsiteY42" fmla="*/ 707147 h 733425"/>
                <a:gd name="connsiteX43" fmla="*/ 80868 w 704850"/>
                <a:gd name="connsiteY43" fmla="*/ 663141 h 733425"/>
                <a:gd name="connsiteX44" fmla="*/ 72552 w 704850"/>
                <a:gd name="connsiteY44" fmla="*/ 430712 h 733425"/>
                <a:gd name="connsiteX45" fmla="*/ 193053 w 704850"/>
                <a:gd name="connsiteY45" fmla="*/ 378230 h 733425"/>
                <a:gd name="connsiteX46" fmla="*/ 271587 w 704850"/>
                <a:gd name="connsiteY46" fmla="*/ 398289 h 733425"/>
                <a:gd name="connsiteX47" fmla="*/ 282512 w 704850"/>
                <a:gd name="connsiteY47" fmla="*/ 399442 h 733425"/>
                <a:gd name="connsiteX48" fmla="*/ 290999 w 704850"/>
                <a:gd name="connsiteY48" fmla="*/ 392536 h 733425"/>
                <a:gd name="connsiteX49" fmla="*/ 618659 w 704850"/>
                <a:gd name="connsiteY49" fmla="*/ 40606 h 733425"/>
                <a:gd name="connsiteX50" fmla="*/ 665179 w 704850"/>
                <a:gd name="connsiteY50" fmla="*/ 35511 h 733425"/>
                <a:gd name="connsiteX51" fmla="*/ 673580 w 704850"/>
                <a:gd name="connsiteY51" fmla="*/ 57266 h 733425"/>
                <a:gd name="connsiteX52" fmla="*/ 663350 w 704850"/>
                <a:gd name="connsiteY52" fmla="*/ 82297 h 733425"/>
                <a:gd name="connsiteX53" fmla="*/ 606705 w 704850"/>
                <a:gd name="connsiteY53" fmla="*/ 143181 h 733425"/>
                <a:gd name="connsiteX54" fmla="*/ 602895 w 704850"/>
                <a:gd name="connsiteY54" fmla="*/ 153430 h 733425"/>
                <a:gd name="connsiteX55" fmla="*/ 607448 w 704850"/>
                <a:gd name="connsiteY55" fmla="*/ 163374 h 733425"/>
                <a:gd name="connsiteX56" fmla="*/ 675132 w 704850"/>
                <a:gd name="connsiteY56" fmla="*/ 226344 h 733425"/>
                <a:gd name="connsiteX57" fmla="*/ 655397 w 704850"/>
                <a:gd name="connsiteY57" fmla="*/ 247556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704850" h="733425">
                  <a:moveTo>
                    <a:pt x="705060" y="215171"/>
                  </a:moveTo>
                  <a:lnTo>
                    <a:pt x="637375" y="152201"/>
                  </a:lnTo>
                  <a:lnTo>
                    <a:pt x="684295" y="101776"/>
                  </a:lnTo>
                  <a:cubicBezTo>
                    <a:pt x="695259" y="89975"/>
                    <a:pt x="701774" y="74011"/>
                    <a:pt x="702164" y="57961"/>
                  </a:cubicBezTo>
                  <a:cubicBezTo>
                    <a:pt x="702574" y="40854"/>
                    <a:pt x="696354" y="25452"/>
                    <a:pt x="684638" y="14584"/>
                  </a:cubicBezTo>
                  <a:cubicBezTo>
                    <a:pt x="661159" y="-7209"/>
                    <a:pt x="621383" y="-4218"/>
                    <a:pt x="597770" y="21147"/>
                  </a:cubicBezTo>
                  <a:lnTo>
                    <a:pt x="274882" y="367933"/>
                  </a:lnTo>
                  <a:cubicBezTo>
                    <a:pt x="199482" y="332481"/>
                    <a:pt x="109204" y="349483"/>
                    <a:pt x="51645" y="411243"/>
                  </a:cubicBezTo>
                  <a:cubicBezTo>
                    <a:pt x="-20859" y="489148"/>
                    <a:pt x="-16487" y="611525"/>
                    <a:pt x="61389" y="684058"/>
                  </a:cubicBezTo>
                  <a:cubicBezTo>
                    <a:pt x="97432" y="717596"/>
                    <a:pt x="143856" y="735836"/>
                    <a:pt x="192805" y="735836"/>
                  </a:cubicBezTo>
                  <a:cubicBezTo>
                    <a:pt x="195149" y="735836"/>
                    <a:pt x="197492" y="735798"/>
                    <a:pt x="199844" y="735712"/>
                  </a:cubicBezTo>
                  <a:cubicBezTo>
                    <a:pt x="251384" y="733874"/>
                    <a:pt x="299095" y="712071"/>
                    <a:pt x="334185" y="674333"/>
                  </a:cubicBezTo>
                  <a:cubicBezTo>
                    <a:pt x="391687" y="612630"/>
                    <a:pt x="402222" y="521333"/>
                    <a:pt x="361455" y="448543"/>
                  </a:cubicBezTo>
                  <a:lnTo>
                    <a:pt x="499844" y="299896"/>
                  </a:lnTo>
                  <a:lnTo>
                    <a:pt x="567509" y="362913"/>
                  </a:lnTo>
                  <a:cubicBezTo>
                    <a:pt x="570281" y="365495"/>
                    <a:pt x="573958" y="366781"/>
                    <a:pt x="577758" y="366733"/>
                  </a:cubicBezTo>
                  <a:cubicBezTo>
                    <a:pt x="581549" y="366600"/>
                    <a:pt x="585131" y="364952"/>
                    <a:pt x="587712" y="362180"/>
                  </a:cubicBezTo>
                  <a:lnTo>
                    <a:pt x="626850" y="320060"/>
                  </a:lnTo>
                  <a:cubicBezTo>
                    <a:pt x="632213" y="314288"/>
                    <a:pt x="631889" y="305249"/>
                    <a:pt x="626126" y="299877"/>
                  </a:cubicBezTo>
                  <a:lnTo>
                    <a:pt x="558461" y="236869"/>
                  </a:lnTo>
                  <a:lnTo>
                    <a:pt x="578711" y="215162"/>
                  </a:lnTo>
                  <a:lnTo>
                    <a:pt x="646357" y="278217"/>
                  </a:lnTo>
                  <a:cubicBezTo>
                    <a:pt x="649120" y="280798"/>
                    <a:pt x="652730" y="282122"/>
                    <a:pt x="656597" y="282046"/>
                  </a:cubicBezTo>
                  <a:cubicBezTo>
                    <a:pt x="660388" y="281913"/>
                    <a:pt x="663960" y="280274"/>
                    <a:pt x="666550" y="277503"/>
                  </a:cubicBezTo>
                  <a:lnTo>
                    <a:pt x="705765" y="235383"/>
                  </a:lnTo>
                  <a:cubicBezTo>
                    <a:pt x="708346" y="232611"/>
                    <a:pt x="709727" y="228925"/>
                    <a:pt x="709584" y="225134"/>
                  </a:cubicBezTo>
                  <a:cubicBezTo>
                    <a:pt x="709470" y="221334"/>
                    <a:pt x="707841" y="217752"/>
                    <a:pt x="705060" y="215171"/>
                  </a:cubicBezTo>
                  <a:close/>
                  <a:moveTo>
                    <a:pt x="655397" y="247556"/>
                  </a:moveTo>
                  <a:lnTo>
                    <a:pt x="587760" y="184510"/>
                  </a:lnTo>
                  <a:cubicBezTo>
                    <a:pt x="581997" y="179138"/>
                    <a:pt x="572948" y="179443"/>
                    <a:pt x="567576" y="185215"/>
                  </a:cubicBezTo>
                  <a:lnTo>
                    <a:pt x="527828" y="227830"/>
                  </a:lnTo>
                  <a:cubicBezTo>
                    <a:pt x="525247" y="230602"/>
                    <a:pt x="523866" y="234288"/>
                    <a:pt x="523999" y="238079"/>
                  </a:cubicBezTo>
                  <a:cubicBezTo>
                    <a:pt x="524133" y="241870"/>
                    <a:pt x="525771" y="245451"/>
                    <a:pt x="528543" y="248032"/>
                  </a:cubicBezTo>
                  <a:lnTo>
                    <a:pt x="596218" y="311059"/>
                  </a:lnTo>
                  <a:lnTo>
                    <a:pt x="576539" y="332243"/>
                  </a:lnTo>
                  <a:lnTo>
                    <a:pt x="508874" y="269235"/>
                  </a:lnTo>
                  <a:cubicBezTo>
                    <a:pt x="506102" y="266654"/>
                    <a:pt x="502520" y="265215"/>
                    <a:pt x="498625" y="265415"/>
                  </a:cubicBezTo>
                  <a:cubicBezTo>
                    <a:pt x="494843" y="265549"/>
                    <a:pt x="491262" y="267187"/>
                    <a:pt x="488680" y="269959"/>
                  </a:cubicBezTo>
                  <a:lnTo>
                    <a:pt x="335585" y="434389"/>
                  </a:lnTo>
                  <a:lnTo>
                    <a:pt x="335442" y="434484"/>
                  </a:lnTo>
                  <a:cubicBezTo>
                    <a:pt x="329041" y="438837"/>
                    <a:pt x="327260" y="447495"/>
                    <a:pt x="331442" y="454020"/>
                  </a:cubicBezTo>
                  <a:cubicBezTo>
                    <a:pt x="371999" y="517276"/>
                    <a:pt x="364532" y="599857"/>
                    <a:pt x="313278" y="654855"/>
                  </a:cubicBezTo>
                  <a:cubicBezTo>
                    <a:pt x="283379" y="687011"/>
                    <a:pt x="242735" y="705575"/>
                    <a:pt x="198835" y="707147"/>
                  </a:cubicBezTo>
                  <a:cubicBezTo>
                    <a:pt x="155096" y="708595"/>
                    <a:pt x="113043" y="693069"/>
                    <a:pt x="80868" y="663141"/>
                  </a:cubicBezTo>
                  <a:cubicBezTo>
                    <a:pt x="14516" y="601353"/>
                    <a:pt x="10792" y="497073"/>
                    <a:pt x="72552" y="430712"/>
                  </a:cubicBezTo>
                  <a:cubicBezTo>
                    <a:pt x="104594" y="396346"/>
                    <a:pt x="148533" y="378230"/>
                    <a:pt x="193053" y="378230"/>
                  </a:cubicBezTo>
                  <a:cubicBezTo>
                    <a:pt x="219837" y="378230"/>
                    <a:pt x="246841" y="384783"/>
                    <a:pt x="271587" y="398289"/>
                  </a:cubicBezTo>
                  <a:cubicBezTo>
                    <a:pt x="274930" y="400118"/>
                    <a:pt x="278873" y="400528"/>
                    <a:pt x="282512" y="399442"/>
                  </a:cubicBezTo>
                  <a:cubicBezTo>
                    <a:pt x="286141" y="398356"/>
                    <a:pt x="289198" y="395870"/>
                    <a:pt x="290999" y="392536"/>
                  </a:cubicBezTo>
                  <a:lnTo>
                    <a:pt x="618659" y="40606"/>
                  </a:lnTo>
                  <a:cubicBezTo>
                    <a:pt x="631517" y="26814"/>
                    <a:pt x="653234" y="24433"/>
                    <a:pt x="665179" y="35511"/>
                  </a:cubicBezTo>
                  <a:cubicBezTo>
                    <a:pt x="670808" y="40730"/>
                    <a:pt x="673780" y="48455"/>
                    <a:pt x="673580" y="57266"/>
                  </a:cubicBezTo>
                  <a:cubicBezTo>
                    <a:pt x="673361" y="66419"/>
                    <a:pt x="669627" y="75544"/>
                    <a:pt x="663350" y="82297"/>
                  </a:cubicBezTo>
                  <a:lnTo>
                    <a:pt x="606705" y="143181"/>
                  </a:lnTo>
                  <a:cubicBezTo>
                    <a:pt x="604124" y="145962"/>
                    <a:pt x="602752" y="149649"/>
                    <a:pt x="602895" y="153430"/>
                  </a:cubicBezTo>
                  <a:cubicBezTo>
                    <a:pt x="603038" y="157211"/>
                    <a:pt x="604676" y="160793"/>
                    <a:pt x="607448" y="163374"/>
                  </a:cubicBezTo>
                  <a:lnTo>
                    <a:pt x="675132" y="226344"/>
                  </a:lnTo>
                  <a:lnTo>
                    <a:pt x="655397" y="2475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0" name="Полилиния 98">
              <a:extLst>
                <a:ext uri="{FF2B5EF4-FFF2-40B4-BE49-F238E27FC236}">
                  <a16:creationId xmlns:a16="http://schemas.microsoft.com/office/drawing/2014/main" id="{1ED9510E-0692-4FB5-BB0F-422616B95DBB}"/>
                </a:ext>
              </a:extLst>
            </p:cNvPr>
            <p:cNvSpPr/>
            <p:nvPr/>
          </p:nvSpPr>
          <p:spPr>
            <a:xfrm>
              <a:off x="5302909" y="2841513"/>
              <a:ext cx="126874" cy="126874"/>
            </a:xfrm>
            <a:custGeom>
              <a:avLst/>
              <a:gdLst>
                <a:gd name="connsiteX0" fmla="*/ 65693 w 133350"/>
                <a:gd name="connsiteY0" fmla="*/ 0 h 133350"/>
                <a:gd name="connsiteX1" fmla="*/ 18802 w 133350"/>
                <a:gd name="connsiteY1" fmla="*/ 20336 h 133350"/>
                <a:gd name="connsiteX2" fmla="*/ 9 w 133350"/>
                <a:gd name="connsiteY2" fmla="*/ 67856 h 133350"/>
                <a:gd name="connsiteX3" fmla="*/ 66770 w 133350"/>
                <a:gd name="connsiteY3" fmla="*/ 133541 h 133350"/>
                <a:gd name="connsiteX4" fmla="*/ 67874 w 133350"/>
                <a:gd name="connsiteY4" fmla="*/ 133531 h 133350"/>
                <a:gd name="connsiteX5" fmla="*/ 114766 w 133350"/>
                <a:gd name="connsiteY5" fmla="*/ 113205 h 133350"/>
                <a:gd name="connsiteX6" fmla="*/ 133549 w 133350"/>
                <a:gd name="connsiteY6" fmla="*/ 65675 h 133350"/>
                <a:gd name="connsiteX7" fmla="*/ 113213 w 133350"/>
                <a:gd name="connsiteY7" fmla="*/ 18783 h 133350"/>
                <a:gd name="connsiteX8" fmla="*/ 65693 w 133350"/>
                <a:gd name="connsiteY8" fmla="*/ 0 h 133350"/>
                <a:gd name="connsiteX9" fmla="*/ 94240 w 133350"/>
                <a:gd name="connsiteY9" fmla="*/ 93326 h 133350"/>
                <a:gd name="connsiteX10" fmla="*/ 67417 w 133350"/>
                <a:gd name="connsiteY10" fmla="*/ 104956 h 133350"/>
                <a:gd name="connsiteX11" fmla="*/ 66779 w 133350"/>
                <a:gd name="connsiteY11" fmla="*/ 104966 h 133350"/>
                <a:gd name="connsiteX12" fmla="*/ 28584 w 133350"/>
                <a:gd name="connsiteY12" fmla="*/ 67399 h 133350"/>
                <a:gd name="connsiteX13" fmla="*/ 39328 w 133350"/>
                <a:gd name="connsiteY13" fmla="*/ 40215 h 133350"/>
                <a:gd name="connsiteX14" fmla="*/ 66160 w 133350"/>
                <a:gd name="connsiteY14" fmla="*/ 28584 h 133350"/>
                <a:gd name="connsiteX15" fmla="*/ 66798 w 133350"/>
                <a:gd name="connsiteY15" fmla="*/ 28575 h 133350"/>
                <a:gd name="connsiteX16" fmla="*/ 93354 w 133350"/>
                <a:gd name="connsiteY16" fmla="*/ 39329 h 133350"/>
                <a:gd name="connsiteX17" fmla="*/ 104984 w 133350"/>
                <a:gd name="connsiteY17" fmla="*/ 66142 h 133350"/>
                <a:gd name="connsiteX18" fmla="*/ 94240 w 133350"/>
                <a:gd name="connsiteY18" fmla="*/ 93326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3350" h="133350">
                  <a:moveTo>
                    <a:pt x="65693" y="0"/>
                  </a:moveTo>
                  <a:cubicBezTo>
                    <a:pt x="47853" y="295"/>
                    <a:pt x="31203" y="7515"/>
                    <a:pt x="18802" y="20336"/>
                  </a:cubicBezTo>
                  <a:cubicBezTo>
                    <a:pt x="6391" y="33157"/>
                    <a:pt x="-277" y="50025"/>
                    <a:pt x="9" y="67856"/>
                  </a:cubicBezTo>
                  <a:cubicBezTo>
                    <a:pt x="609" y="104299"/>
                    <a:pt x="30451" y="133541"/>
                    <a:pt x="66770" y="133541"/>
                  </a:cubicBezTo>
                  <a:cubicBezTo>
                    <a:pt x="67141" y="133541"/>
                    <a:pt x="67512" y="133531"/>
                    <a:pt x="67874" y="133531"/>
                  </a:cubicBezTo>
                  <a:cubicBezTo>
                    <a:pt x="85715" y="133236"/>
                    <a:pt x="102364" y="126016"/>
                    <a:pt x="114766" y="113205"/>
                  </a:cubicBezTo>
                  <a:cubicBezTo>
                    <a:pt x="127168" y="100384"/>
                    <a:pt x="133835" y="83506"/>
                    <a:pt x="133549" y="65675"/>
                  </a:cubicBezTo>
                  <a:cubicBezTo>
                    <a:pt x="133254" y="47844"/>
                    <a:pt x="126034" y="31185"/>
                    <a:pt x="113213" y="18783"/>
                  </a:cubicBezTo>
                  <a:cubicBezTo>
                    <a:pt x="100393" y="6382"/>
                    <a:pt x="83524" y="95"/>
                    <a:pt x="65693" y="0"/>
                  </a:cubicBezTo>
                  <a:close/>
                  <a:moveTo>
                    <a:pt x="94240" y="93326"/>
                  </a:moveTo>
                  <a:cubicBezTo>
                    <a:pt x="87144" y="100660"/>
                    <a:pt x="77619" y="104784"/>
                    <a:pt x="67417" y="104956"/>
                  </a:cubicBezTo>
                  <a:cubicBezTo>
                    <a:pt x="67208" y="104966"/>
                    <a:pt x="66998" y="104966"/>
                    <a:pt x="66779" y="104966"/>
                  </a:cubicBezTo>
                  <a:cubicBezTo>
                    <a:pt x="46005" y="104966"/>
                    <a:pt x="28927" y="88240"/>
                    <a:pt x="28584" y="67399"/>
                  </a:cubicBezTo>
                  <a:cubicBezTo>
                    <a:pt x="28412" y="57198"/>
                    <a:pt x="32232" y="47549"/>
                    <a:pt x="39328" y="40215"/>
                  </a:cubicBezTo>
                  <a:cubicBezTo>
                    <a:pt x="46424" y="32880"/>
                    <a:pt x="55959" y="28756"/>
                    <a:pt x="66160" y="28584"/>
                  </a:cubicBezTo>
                  <a:cubicBezTo>
                    <a:pt x="66369" y="28575"/>
                    <a:pt x="66589" y="28575"/>
                    <a:pt x="66798" y="28575"/>
                  </a:cubicBezTo>
                  <a:cubicBezTo>
                    <a:pt x="76761" y="28575"/>
                    <a:pt x="86172" y="32375"/>
                    <a:pt x="93354" y="39329"/>
                  </a:cubicBezTo>
                  <a:cubicBezTo>
                    <a:pt x="100688" y="46425"/>
                    <a:pt x="104822" y="55940"/>
                    <a:pt x="104984" y="66142"/>
                  </a:cubicBezTo>
                  <a:cubicBezTo>
                    <a:pt x="105155" y="76343"/>
                    <a:pt x="101336" y="86001"/>
                    <a:pt x="94240" y="933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4271499" y="6035499"/>
            <a:ext cx="39051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Bahnschrift Condensed" panose="020B0502040204020203" pitchFamily="34" charset="0"/>
              </a:rPr>
              <a:t>Заверение копий документов не требуется!</a:t>
            </a:r>
            <a:endParaRPr lang="ru-RU" sz="2000" dirty="0">
              <a:solidFill>
                <a:srgbClr val="C0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61" name="Номер слайда 1"/>
          <p:cNvSpPr txBox="1">
            <a:spLocks/>
          </p:cNvSpPr>
          <p:nvPr/>
        </p:nvSpPr>
        <p:spPr>
          <a:xfrm>
            <a:off x="198406" y="6374922"/>
            <a:ext cx="4572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C173F88-3387-453B-9303-AC0210B95CB8}" type="slidenum">
              <a:rPr lang="ru-RU" sz="2000" smtClean="0">
                <a:latin typeface="Bahnschrift Light Condensed" panose="020B0502040204020203" pitchFamily="34" charset="0"/>
              </a:rPr>
              <a:pPr/>
              <a:t>3</a:t>
            </a:fld>
            <a:endParaRPr lang="ru-RU" sz="2000" dirty="0">
              <a:latin typeface="Bahnschrift Light Condensed" panose="020B0502040204020203" pitchFamily="34" charset="0"/>
            </a:endParaRPr>
          </a:p>
        </p:txBody>
      </p: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9ABFD37D-66F6-4714-974D-7D8A683DB2EE}"/>
              </a:ext>
            </a:extLst>
          </p:cNvPr>
          <p:cNvCxnSpPr/>
          <p:nvPr/>
        </p:nvCxnSpPr>
        <p:spPr>
          <a:xfrm>
            <a:off x="732950" y="662868"/>
            <a:ext cx="11460992" cy="3194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81D58D6-269E-4715-81AB-1B69983AFD24}"/>
              </a:ext>
            </a:extLst>
          </p:cNvPr>
          <p:cNvGrpSpPr/>
          <p:nvPr/>
        </p:nvGrpSpPr>
        <p:grpSpPr>
          <a:xfrm>
            <a:off x="1850574" y="3216707"/>
            <a:ext cx="350768" cy="359021"/>
            <a:chOff x="8910638" y="2267501"/>
            <a:chExt cx="816391" cy="835600"/>
          </a:xfrm>
          <a:solidFill>
            <a:schemeClr val="accent1"/>
          </a:solidFill>
        </p:grpSpPr>
        <p:sp>
          <p:nvSpPr>
            <p:cNvPr id="66" name="Полилиния 87">
              <a:extLst>
                <a:ext uri="{FF2B5EF4-FFF2-40B4-BE49-F238E27FC236}">
                  <a16:creationId xmlns:a16="http://schemas.microsoft.com/office/drawing/2014/main" id="{DB310B87-3077-429D-A0B7-D867ECF27685}"/>
                </a:ext>
              </a:extLst>
            </p:cNvPr>
            <p:cNvSpPr/>
            <p:nvPr/>
          </p:nvSpPr>
          <p:spPr>
            <a:xfrm>
              <a:off x="9064325" y="2267501"/>
              <a:ext cx="509044" cy="835600"/>
            </a:xfrm>
            <a:custGeom>
              <a:avLst/>
              <a:gdLst>
                <a:gd name="connsiteX0" fmla="*/ 513194 w 504825"/>
                <a:gd name="connsiteY0" fmla="*/ 413044 h 828675"/>
                <a:gd name="connsiteX1" fmla="*/ 500050 w 504825"/>
                <a:gd name="connsiteY1" fmla="*/ 404281 h 828675"/>
                <a:gd name="connsiteX2" fmla="*/ 335553 w 504825"/>
                <a:gd name="connsiteY2" fmla="*/ 404281 h 828675"/>
                <a:gd name="connsiteX3" fmla="*/ 430803 w 504825"/>
                <a:gd name="connsiteY3" fmla="*/ 17375 h 828675"/>
                <a:gd name="connsiteX4" fmla="*/ 419941 w 504825"/>
                <a:gd name="connsiteY4" fmla="*/ 338 h 828675"/>
                <a:gd name="connsiteX5" fmla="*/ 406705 w 504825"/>
                <a:gd name="connsiteY5" fmla="*/ 4231 h 828675"/>
                <a:gd name="connsiteX6" fmla="*/ 4178 w 504825"/>
                <a:gd name="connsiteY6" fmla="*/ 408472 h 828675"/>
                <a:gd name="connsiteX7" fmla="*/ 4191 w 504825"/>
                <a:gd name="connsiteY7" fmla="*/ 428677 h 828675"/>
                <a:gd name="connsiteX8" fmla="*/ 14275 w 504825"/>
                <a:gd name="connsiteY8" fmla="*/ 432856 h 828675"/>
                <a:gd name="connsiteX9" fmla="*/ 178772 w 504825"/>
                <a:gd name="connsiteY9" fmla="*/ 432856 h 828675"/>
                <a:gd name="connsiteX10" fmla="*/ 83522 w 504825"/>
                <a:gd name="connsiteY10" fmla="*/ 819761 h 828675"/>
                <a:gd name="connsiteX11" fmla="*/ 94384 w 504825"/>
                <a:gd name="connsiteY11" fmla="*/ 836799 h 828675"/>
                <a:gd name="connsiteX12" fmla="*/ 107620 w 504825"/>
                <a:gd name="connsiteY12" fmla="*/ 832906 h 828675"/>
                <a:gd name="connsiteX13" fmla="*/ 510146 w 504825"/>
                <a:gd name="connsiteY13" fmla="*/ 428665 h 828675"/>
                <a:gd name="connsiteX14" fmla="*/ 513194 w 504825"/>
                <a:gd name="connsiteY14" fmla="*/ 413044 h 828675"/>
                <a:gd name="connsiteX15" fmla="*/ 123812 w 504825"/>
                <a:gd name="connsiteY15" fmla="*/ 776613 h 828675"/>
                <a:gd name="connsiteX16" fmla="*/ 211061 w 504825"/>
                <a:gd name="connsiteY16" fmla="*/ 421997 h 828675"/>
                <a:gd name="connsiteX17" fmla="*/ 200621 w 504825"/>
                <a:gd name="connsiteY17" fmla="*/ 404698 h 828675"/>
                <a:gd name="connsiteX18" fmla="*/ 197060 w 504825"/>
                <a:gd name="connsiteY18" fmla="*/ 404281 h 828675"/>
                <a:gd name="connsiteX19" fmla="*/ 48660 w 504825"/>
                <a:gd name="connsiteY19" fmla="*/ 404281 h 828675"/>
                <a:gd name="connsiteX20" fmla="*/ 390512 w 504825"/>
                <a:gd name="connsiteY20" fmla="*/ 60523 h 828675"/>
                <a:gd name="connsiteX21" fmla="*/ 303454 w 504825"/>
                <a:gd name="connsiteY21" fmla="*/ 415139 h 828675"/>
                <a:gd name="connsiteX22" fmla="*/ 313895 w 504825"/>
                <a:gd name="connsiteY22" fmla="*/ 432438 h 828675"/>
                <a:gd name="connsiteX23" fmla="*/ 317265 w 504825"/>
                <a:gd name="connsiteY23" fmla="*/ 432856 h 828675"/>
                <a:gd name="connsiteX24" fmla="*/ 465665 w 504825"/>
                <a:gd name="connsiteY24" fmla="*/ 432856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825" h="828675">
                  <a:moveTo>
                    <a:pt x="513194" y="413044"/>
                  </a:moveTo>
                  <a:cubicBezTo>
                    <a:pt x="510973" y="407746"/>
                    <a:pt x="505795" y="404294"/>
                    <a:pt x="500050" y="404281"/>
                  </a:cubicBezTo>
                  <a:lnTo>
                    <a:pt x="335553" y="404281"/>
                  </a:lnTo>
                  <a:lnTo>
                    <a:pt x="430803" y="17375"/>
                  </a:lnTo>
                  <a:cubicBezTo>
                    <a:pt x="432508" y="9671"/>
                    <a:pt x="427645" y="2043"/>
                    <a:pt x="419941" y="338"/>
                  </a:cubicBezTo>
                  <a:cubicBezTo>
                    <a:pt x="415153" y="-722"/>
                    <a:pt x="410157" y="748"/>
                    <a:pt x="406705" y="4231"/>
                  </a:cubicBezTo>
                  <a:lnTo>
                    <a:pt x="4178" y="408472"/>
                  </a:lnTo>
                  <a:cubicBezTo>
                    <a:pt x="-1398" y="414055"/>
                    <a:pt x="-1392" y="423101"/>
                    <a:pt x="4191" y="428677"/>
                  </a:cubicBezTo>
                  <a:cubicBezTo>
                    <a:pt x="6867" y="431350"/>
                    <a:pt x="10493" y="432852"/>
                    <a:pt x="14275" y="432856"/>
                  </a:cubicBezTo>
                  <a:lnTo>
                    <a:pt x="178772" y="432856"/>
                  </a:lnTo>
                  <a:lnTo>
                    <a:pt x="83522" y="819761"/>
                  </a:lnTo>
                  <a:cubicBezTo>
                    <a:pt x="81817" y="827466"/>
                    <a:pt x="86680" y="835093"/>
                    <a:pt x="94384" y="836799"/>
                  </a:cubicBezTo>
                  <a:cubicBezTo>
                    <a:pt x="99172" y="837858"/>
                    <a:pt x="104168" y="836389"/>
                    <a:pt x="107620" y="832906"/>
                  </a:cubicBezTo>
                  <a:lnTo>
                    <a:pt x="510146" y="428665"/>
                  </a:lnTo>
                  <a:cubicBezTo>
                    <a:pt x="514237" y="424558"/>
                    <a:pt x="515441" y="418387"/>
                    <a:pt x="513194" y="413044"/>
                  </a:cubicBezTo>
                  <a:close/>
                  <a:moveTo>
                    <a:pt x="123812" y="776613"/>
                  </a:moveTo>
                  <a:lnTo>
                    <a:pt x="211061" y="421997"/>
                  </a:lnTo>
                  <a:cubicBezTo>
                    <a:pt x="212956" y="414337"/>
                    <a:pt x="208281" y="406592"/>
                    <a:pt x="200621" y="404698"/>
                  </a:cubicBezTo>
                  <a:cubicBezTo>
                    <a:pt x="199456" y="404410"/>
                    <a:pt x="198260" y="404270"/>
                    <a:pt x="197060" y="404281"/>
                  </a:cubicBezTo>
                  <a:lnTo>
                    <a:pt x="48660" y="404281"/>
                  </a:lnTo>
                  <a:lnTo>
                    <a:pt x="390512" y="60523"/>
                  </a:lnTo>
                  <a:lnTo>
                    <a:pt x="303454" y="415139"/>
                  </a:lnTo>
                  <a:cubicBezTo>
                    <a:pt x="301560" y="422799"/>
                    <a:pt x="306235" y="430544"/>
                    <a:pt x="313895" y="432438"/>
                  </a:cubicBezTo>
                  <a:cubicBezTo>
                    <a:pt x="314998" y="432711"/>
                    <a:pt x="316129" y="432851"/>
                    <a:pt x="317265" y="432856"/>
                  </a:cubicBezTo>
                  <a:lnTo>
                    <a:pt x="465665" y="4328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7" name="Полилиния 88">
              <a:extLst>
                <a:ext uri="{FF2B5EF4-FFF2-40B4-BE49-F238E27FC236}">
                  <a16:creationId xmlns:a16="http://schemas.microsoft.com/office/drawing/2014/main" id="{43908395-6AD6-46E6-BA23-75E41B56127D}"/>
                </a:ext>
              </a:extLst>
            </p:cNvPr>
            <p:cNvSpPr/>
            <p:nvPr/>
          </p:nvSpPr>
          <p:spPr>
            <a:xfrm>
              <a:off x="9501680" y="2862810"/>
              <a:ext cx="134464" cy="134464"/>
            </a:xfrm>
            <a:custGeom>
              <a:avLst/>
              <a:gdLst>
                <a:gd name="connsiteX0" fmla="*/ 24028 w 133350"/>
                <a:gd name="connsiteY0" fmla="*/ 3835 h 133350"/>
                <a:gd name="connsiteX1" fmla="*/ 3835 w 133350"/>
                <a:gd name="connsiteY1" fmla="*/ 4547 h 133350"/>
                <a:gd name="connsiteX2" fmla="*/ 3835 w 133350"/>
                <a:gd name="connsiteY2" fmla="*/ 24028 h 133350"/>
                <a:gd name="connsiteX3" fmla="*/ 118135 w 133350"/>
                <a:gd name="connsiteY3" fmla="*/ 138328 h 133350"/>
                <a:gd name="connsiteX4" fmla="*/ 138328 w 133350"/>
                <a:gd name="connsiteY4" fmla="*/ 137615 h 133350"/>
                <a:gd name="connsiteX5" fmla="*/ 138328 w 133350"/>
                <a:gd name="connsiteY5" fmla="*/ 118135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350" h="133350">
                  <a:moveTo>
                    <a:pt x="24028" y="3835"/>
                  </a:moveTo>
                  <a:cubicBezTo>
                    <a:pt x="18255" y="-1545"/>
                    <a:pt x="9214" y="-1226"/>
                    <a:pt x="3835" y="4547"/>
                  </a:cubicBezTo>
                  <a:cubicBezTo>
                    <a:pt x="-1278" y="10034"/>
                    <a:pt x="-1278" y="18541"/>
                    <a:pt x="3835" y="24028"/>
                  </a:cubicBezTo>
                  <a:lnTo>
                    <a:pt x="118135" y="138328"/>
                  </a:lnTo>
                  <a:cubicBezTo>
                    <a:pt x="123908" y="143707"/>
                    <a:pt x="132948" y="143388"/>
                    <a:pt x="138328" y="137615"/>
                  </a:cubicBezTo>
                  <a:cubicBezTo>
                    <a:pt x="143441" y="132128"/>
                    <a:pt x="143441" y="123622"/>
                    <a:pt x="138328" y="11813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9" name="Полилиния 89">
              <a:extLst>
                <a:ext uri="{FF2B5EF4-FFF2-40B4-BE49-F238E27FC236}">
                  <a16:creationId xmlns:a16="http://schemas.microsoft.com/office/drawing/2014/main" id="{AE6C1558-1466-40D7-9322-2B0E9871C4B3}"/>
                </a:ext>
              </a:extLst>
            </p:cNvPr>
            <p:cNvSpPr/>
            <p:nvPr/>
          </p:nvSpPr>
          <p:spPr>
            <a:xfrm>
              <a:off x="8983032" y="2353766"/>
              <a:ext cx="134464" cy="134464"/>
            </a:xfrm>
            <a:custGeom>
              <a:avLst/>
              <a:gdLst>
                <a:gd name="connsiteX0" fmla="*/ 128231 w 133350"/>
                <a:gd name="connsiteY0" fmla="*/ 142519 h 133350"/>
                <a:gd name="connsiteX1" fmla="*/ 142506 w 133350"/>
                <a:gd name="connsiteY1" fmla="*/ 128219 h 133350"/>
                <a:gd name="connsiteX2" fmla="*/ 138328 w 133350"/>
                <a:gd name="connsiteY2" fmla="*/ 118135 h 133350"/>
                <a:gd name="connsiteX3" fmla="*/ 24028 w 133350"/>
                <a:gd name="connsiteY3" fmla="*/ 3835 h 133350"/>
                <a:gd name="connsiteX4" fmla="*/ 3835 w 133350"/>
                <a:gd name="connsiteY4" fmla="*/ 4547 h 133350"/>
                <a:gd name="connsiteX5" fmla="*/ 3835 w 133350"/>
                <a:gd name="connsiteY5" fmla="*/ 24028 h 133350"/>
                <a:gd name="connsiteX6" fmla="*/ 118135 w 133350"/>
                <a:gd name="connsiteY6" fmla="*/ 138328 h 133350"/>
                <a:gd name="connsiteX7" fmla="*/ 128231 w 133350"/>
                <a:gd name="connsiteY7" fmla="*/ 142519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350" h="133350">
                  <a:moveTo>
                    <a:pt x="128231" y="142519"/>
                  </a:moveTo>
                  <a:cubicBezTo>
                    <a:pt x="136122" y="142512"/>
                    <a:pt x="142513" y="136109"/>
                    <a:pt x="142506" y="128219"/>
                  </a:cubicBezTo>
                  <a:cubicBezTo>
                    <a:pt x="142503" y="124437"/>
                    <a:pt x="141000" y="120811"/>
                    <a:pt x="138328" y="118135"/>
                  </a:cubicBezTo>
                  <a:lnTo>
                    <a:pt x="24028" y="3835"/>
                  </a:lnTo>
                  <a:cubicBezTo>
                    <a:pt x="18255" y="-1545"/>
                    <a:pt x="9214" y="-1226"/>
                    <a:pt x="3835" y="4547"/>
                  </a:cubicBezTo>
                  <a:cubicBezTo>
                    <a:pt x="-1278" y="10034"/>
                    <a:pt x="-1278" y="18541"/>
                    <a:pt x="3835" y="24028"/>
                  </a:cubicBezTo>
                  <a:lnTo>
                    <a:pt x="118135" y="138328"/>
                  </a:lnTo>
                  <a:cubicBezTo>
                    <a:pt x="120811" y="141008"/>
                    <a:pt x="124443" y="142515"/>
                    <a:pt x="128231" y="142519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0" name="Полилиния 90">
              <a:extLst>
                <a:ext uri="{FF2B5EF4-FFF2-40B4-BE49-F238E27FC236}">
                  <a16:creationId xmlns:a16="http://schemas.microsoft.com/office/drawing/2014/main" id="{00D2106E-26CF-48F3-ADD7-FC6AFE79FC67}"/>
                </a:ext>
              </a:extLst>
            </p:cNvPr>
            <p:cNvSpPr/>
            <p:nvPr/>
          </p:nvSpPr>
          <p:spPr>
            <a:xfrm>
              <a:off x="9496532" y="2348963"/>
              <a:ext cx="134464" cy="134464"/>
            </a:xfrm>
            <a:custGeom>
              <a:avLst/>
              <a:gdLst>
                <a:gd name="connsiteX0" fmla="*/ 4178 w 133350"/>
                <a:gd name="connsiteY0" fmla="*/ 138328 h 133350"/>
                <a:gd name="connsiteX1" fmla="*/ 24371 w 133350"/>
                <a:gd name="connsiteY1" fmla="*/ 138328 h 133350"/>
                <a:gd name="connsiteX2" fmla="*/ 138671 w 133350"/>
                <a:gd name="connsiteY2" fmla="*/ 24028 h 133350"/>
                <a:gd name="connsiteX3" fmla="*/ 137959 w 133350"/>
                <a:gd name="connsiteY3" fmla="*/ 3835 h 133350"/>
                <a:gd name="connsiteX4" fmla="*/ 118478 w 133350"/>
                <a:gd name="connsiteY4" fmla="*/ 3835 h 133350"/>
                <a:gd name="connsiteX5" fmla="*/ 4178 w 133350"/>
                <a:gd name="connsiteY5" fmla="*/ 118135 h 133350"/>
                <a:gd name="connsiteX6" fmla="*/ 4178 w 133350"/>
                <a:gd name="connsiteY6" fmla="*/ 138328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350" h="133350">
                  <a:moveTo>
                    <a:pt x="4178" y="138328"/>
                  </a:moveTo>
                  <a:cubicBezTo>
                    <a:pt x="9757" y="143899"/>
                    <a:pt x="18793" y="143899"/>
                    <a:pt x="24371" y="138328"/>
                  </a:cubicBezTo>
                  <a:lnTo>
                    <a:pt x="138671" y="24028"/>
                  </a:lnTo>
                  <a:cubicBezTo>
                    <a:pt x="144051" y="18255"/>
                    <a:pt x="143732" y="9214"/>
                    <a:pt x="137959" y="3835"/>
                  </a:cubicBezTo>
                  <a:cubicBezTo>
                    <a:pt x="132472" y="-1278"/>
                    <a:pt x="123965" y="-1278"/>
                    <a:pt x="118478" y="3835"/>
                  </a:cubicBezTo>
                  <a:lnTo>
                    <a:pt x="4178" y="118135"/>
                  </a:lnTo>
                  <a:cubicBezTo>
                    <a:pt x="-1393" y="123713"/>
                    <a:pt x="-1393" y="132749"/>
                    <a:pt x="4178" y="138328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1" name="Полилиния 91">
              <a:extLst>
                <a:ext uri="{FF2B5EF4-FFF2-40B4-BE49-F238E27FC236}">
                  <a16:creationId xmlns:a16="http://schemas.microsoft.com/office/drawing/2014/main" id="{820F6413-3871-4018-9786-42CB4805E89D}"/>
                </a:ext>
              </a:extLst>
            </p:cNvPr>
            <p:cNvSpPr/>
            <p:nvPr/>
          </p:nvSpPr>
          <p:spPr>
            <a:xfrm>
              <a:off x="8987116" y="2867611"/>
              <a:ext cx="144069" cy="144069"/>
            </a:xfrm>
            <a:custGeom>
              <a:avLst/>
              <a:gdLst>
                <a:gd name="connsiteX0" fmla="*/ 118847 w 142875"/>
                <a:gd name="connsiteY0" fmla="*/ 3835 h 142875"/>
                <a:gd name="connsiteX1" fmla="*/ 4547 w 142875"/>
                <a:gd name="connsiteY1" fmla="*/ 118135 h 142875"/>
                <a:gd name="connsiteX2" fmla="*/ 3835 w 142875"/>
                <a:gd name="connsiteY2" fmla="*/ 138328 h 142875"/>
                <a:gd name="connsiteX3" fmla="*/ 24028 w 142875"/>
                <a:gd name="connsiteY3" fmla="*/ 139041 h 142875"/>
                <a:gd name="connsiteX4" fmla="*/ 24740 w 142875"/>
                <a:gd name="connsiteY4" fmla="*/ 138328 h 142875"/>
                <a:gd name="connsiteX5" fmla="*/ 139040 w 142875"/>
                <a:gd name="connsiteY5" fmla="*/ 24028 h 142875"/>
                <a:gd name="connsiteX6" fmla="*/ 138328 w 142875"/>
                <a:gd name="connsiteY6" fmla="*/ 3835 h 142875"/>
                <a:gd name="connsiteX7" fmla="*/ 118847 w 142875"/>
                <a:gd name="connsiteY7" fmla="*/ 383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875" h="142875">
                  <a:moveTo>
                    <a:pt x="118847" y="3835"/>
                  </a:moveTo>
                  <a:lnTo>
                    <a:pt x="4547" y="118135"/>
                  </a:lnTo>
                  <a:cubicBezTo>
                    <a:pt x="-1226" y="123514"/>
                    <a:pt x="-1545" y="132555"/>
                    <a:pt x="3835" y="138328"/>
                  </a:cubicBezTo>
                  <a:cubicBezTo>
                    <a:pt x="9214" y="144101"/>
                    <a:pt x="18255" y="144420"/>
                    <a:pt x="24028" y="139041"/>
                  </a:cubicBezTo>
                  <a:cubicBezTo>
                    <a:pt x="24274" y="138811"/>
                    <a:pt x="24511" y="138574"/>
                    <a:pt x="24740" y="138328"/>
                  </a:cubicBezTo>
                  <a:lnTo>
                    <a:pt x="139040" y="24028"/>
                  </a:lnTo>
                  <a:cubicBezTo>
                    <a:pt x="144420" y="18255"/>
                    <a:pt x="144101" y="9214"/>
                    <a:pt x="138328" y="3835"/>
                  </a:cubicBezTo>
                  <a:cubicBezTo>
                    <a:pt x="132841" y="-1278"/>
                    <a:pt x="124334" y="-1278"/>
                    <a:pt x="118847" y="383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2" name="Полилиния 92">
              <a:extLst>
                <a:ext uri="{FF2B5EF4-FFF2-40B4-BE49-F238E27FC236}">
                  <a16:creationId xmlns:a16="http://schemas.microsoft.com/office/drawing/2014/main" id="{17F57BD1-FAE0-4A3D-94C3-186DF7C38419}"/>
                </a:ext>
              </a:extLst>
            </p:cNvPr>
            <p:cNvSpPr/>
            <p:nvPr/>
          </p:nvSpPr>
          <p:spPr>
            <a:xfrm>
              <a:off x="8997079" y="2780811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3" name="Полилиния 93">
              <a:extLst>
                <a:ext uri="{FF2B5EF4-FFF2-40B4-BE49-F238E27FC236}">
                  <a16:creationId xmlns:a16="http://schemas.microsoft.com/office/drawing/2014/main" id="{CA9E762E-60A1-421D-9A23-AFDF4F119F41}"/>
                </a:ext>
              </a:extLst>
            </p:cNvPr>
            <p:cNvSpPr/>
            <p:nvPr/>
          </p:nvSpPr>
          <p:spPr>
            <a:xfrm>
              <a:off x="8910638" y="2713579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5" name="Полилиния 94">
              <a:extLst>
                <a:ext uri="{FF2B5EF4-FFF2-40B4-BE49-F238E27FC236}">
                  <a16:creationId xmlns:a16="http://schemas.microsoft.com/office/drawing/2014/main" id="{E3C7631A-465B-410B-BA98-2679C91FB62F}"/>
                </a:ext>
              </a:extLst>
            </p:cNvPr>
            <p:cNvSpPr/>
            <p:nvPr/>
          </p:nvSpPr>
          <p:spPr>
            <a:xfrm>
              <a:off x="9679006" y="2588719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6" name="Полилиния 95">
              <a:extLst>
                <a:ext uri="{FF2B5EF4-FFF2-40B4-BE49-F238E27FC236}">
                  <a16:creationId xmlns:a16="http://schemas.microsoft.com/office/drawing/2014/main" id="{9FE9A9FA-0F14-4F39-88F3-041BE8809743}"/>
                </a:ext>
              </a:extLst>
            </p:cNvPr>
            <p:cNvSpPr/>
            <p:nvPr/>
          </p:nvSpPr>
          <p:spPr>
            <a:xfrm>
              <a:off x="9121939" y="2348604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487471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7112EAB-5B26-45A2-B7F1-0EA833DAA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278" y="138315"/>
            <a:ext cx="1853242" cy="549901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latin typeface="Bahnschrift Condensed" panose="020B050204020402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Аренда (субаренда) нежилых </a:t>
            </a:r>
            <a:r>
              <a:rPr lang="ru-RU" sz="1800" dirty="0">
                <a:latin typeface="Bahnschrift Condensed" panose="020B050204020402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помещений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A334ED7-D785-4756-AF5A-FDB805BAB824}"/>
              </a:ext>
            </a:extLst>
          </p:cNvPr>
          <p:cNvSpPr txBox="1"/>
          <p:nvPr/>
        </p:nvSpPr>
        <p:spPr>
          <a:xfrm>
            <a:off x="1120197" y="1325437"/>
            <a:ext cx="2911812" cy="1231106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defTabSz="457200">
              <a:spcAft>
                <a:spcPts val="1200"/>
              </a:spcAft>
              <a:defRPr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Акт выполненных работ (оказанных услуг) или УПД представляются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/>
            </a:r>
            <a:b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</a:b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в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случае, если они предусмотрены договором аренды либо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/>
            </a:r>
            <a:b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</a:b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на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основании них осуществляется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оплата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4F067C1F-EA04-4906-BE25-A5A637C48503}"/>
              </a:ext>
            </a:extLst>
          </p:cNvPr>
          <p:cNvSpPr txBox="1"/>
          <p:nvPr/>
        </p:nvSpPr>
        <p:spPr>
          <a:xfrm>
            <a:off x="7171396" y="1265368"/>
            <a:ext cx="2388177" cy="172354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defTabSz="457200">
              <a:spcAft>
                <a:spcPts val="1200"/>
              </a:spcAft>
              <a:defRPr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Документы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, позволяющие </a:t>
            </a:r>
            <a:r>
              <a:rPr lang="ru-RU" sz="1600" dirty="0">
                <a:solidFill>
                  <a:srgbClr val="C00000"/>
                </a:solidFill>
                <a:latin typeface="Bahnschrift Condensed" panose="020B0502040204020203" pitchFamily="34" charset="0"/>
              </a:rPr>
              <a:t>идентифицировать оборудование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(серийный (заводской) номер, марка и модель) </a:t>
            </a:r>
            <a:b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</a:b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(техническая документация, фотографии заводской наклейки, этикетки)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3CD27C0C-5218-4610-B1F7-B1D2C639A3A4}"/>
              </a:ext>
            </a:extLst>
          </p:cNvPr>
          <p:cNvSpPr txBox="1"/>
          <p:nvPr/>
        </p:nvSpPr>
        <p:spPr>
          <a:xfrm>
            <a:off x="9693082" y="1291521"/>
            <a:ext cx="2155428" cy="1231106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defTabSz="457200">
              <a:spcAft>
                <a:spcPts val="1200"/>
              </a:spcAft>
              <a:defRPr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Сертификат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соответствия, выдаваемый органом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/>
            </a:r>
            <a:b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</a:b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по сертификации или декларация о соответствии продукции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Bahnschrift Condensed" panose="020B0502040204020203" pitchFamily="34" charset="0"/>
            </a:endParaRP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A81D58D6-269E-4715-81AB-1B69983AFD24}"/>
              </a:ext>
            </a:extLst>
          </p:cNvPr>
          <p:cNvGrpSpPr/>
          <p:nvPr/>
        </p:nvGrpSpPr>
        <p:grpSpPr>
          <a:xfrm>
            <a:off x="998085" y="5511832"/>
            <a:ext cx="356074" cy="282972"/>
            <a:chOff x="8910638" y="2267501"/>
            <a:chExt cx="816391" cy="835600"/>
          </a:xfrm>
          <a:solidFill>
            <a:schemeClr val="accent1"/>
          </a:solidFill>
        </p:grpSpPr>
        <p:sp>
          <p:nvSpPr>
            <p:cNvPr id="37" name="Полилиния 87">
              <a:extLst>
                <a:ext uri="{FF2B5EF4-FFF2-40B4-BE49-F238E27FC236}">
                  <a16:creationId xmlns:a16="http://schemas.microsoft.com/office/drawing/2014/main" id="{DB310B87-3077-429D-A0B7-D867ECF27685}"/>
                </a:ext>
              </a:extLst>
            </p:cNvPr>
            <p:cNvSpPr/>
            <p:nvPr/>
          </p:nvSpPr>
          <p:spPr>
            <a:xfrm>
              <a:off x="9064325" y="2267501"/>
              <a:ext cx="509044" cy="835600"/>
            </a:xfrm>
            <a:custGeom>
              <a:avLst/>
              <a:gdLst>
                <a:gd name="connsiteX0" fmla="*/ 513194 w 504825"/>
                <a:gd name="connsiteY0" fmla="*/ 413044 h 828675"/>
                <a:gd name="connsiteX1" fmla="*/ 500050 w 504825"/>
                <a:gd name="connsiteY1" fmla="*/ 404281 h 828675"/>
                <a:gd name="connsiteX2" fmla="*/ 335553 w 504825"/>
                <a:gd name="connsiteY2" fmla="*/ 404281 h 828675"/>
                <a:gd name="connsiteX3" fmla="*/ 430803 w 504825"/>
                <a:gd name="connsiteY3" fmla="*/ 17375 h 828675"/>
                <a:gd name="connsiteX4" fmla="*/ 419941 w 504825"/>
                <a:gd name="connsiteY4" fmla="*/ 338 h 828675"/>
                <a:gd name="connsiteX5" fmla="*/ 406705 w 504825"/>
                <a:gd name="connsiteY5" fmla="*/ 4231 h 828675"/>
                <a:gd name="connsiteX6" fmla="*/ 4178 w 504825"/>
                <a:gd name="connsiteY6" fmla="*/ 408472 h 828675"/>
                <a:gd name="connsiteX7" fmla="*/ 4191 w 504825"/>
                <a:gd name="connsiteY7" fmla="*/ 428677 h 828675"/>
                <a:gd name="connsiteX8" fmla="*/ 14275 w 504825"/>
                <a:gd name="connsiteY8" fmla="*/ 432856 h 828675"/>
                <a:gd name="connsiteX9" fmla="*/ 178772 w 504825"/>
                <a:gd name="connsiteY9" fmla="*/ 432856 h 828675"/>
                <a:gd name="connsiteX10" fmla="*/ 83522 w 504825"/>
                <a:gd name="connsiteY10" fmla="*/ 819761 h 828675"/>
                <a:gd name="connsiteX11" fmla="*/ 94384 w 504825"/>
                <a:gd name="connsiteY11" fmla="*/ 836799 h 828675"/>
                <a:gd name="connsiteX12" fmla="*/ 107620 w 504825"/>
                <a:gd name="connsiteY12" fmla="*/ 832906 h 828675"/>
                <a:gd name="connsiteX13" fmla="*/ 510146 w 504825"/>
                <a:gd name="connsiteY13" fmla="*/ 428665 h 828675"/>
                <a:gd name="connsiteX14" fmla="*/ 513194 w 504825"/>
                <a:gd name="connsiteY14" fmla="*/ 413044 h 828675"/>
                <a:gd name="connsiteX15" fmla="*/ 123812 w 504825"/>
                <a:gd name="connsiteY15" fmla="*/ 776613 h 828675"/>
                <a:gd name="connsiteX16" fmla="*/ 211061 w 504825"/>
                <a:gd name="connsiteY16" fmla="*/ 421997 h 828675"/>
                <a:gd name="connsiteX17" fmla="*/ 200621 w 504825"/>
                <a:gd name="connsiteY17" fmla="*/ 404698 h 828675"/>
                <a:gd name="connsiteX18" fmla="*/ 197060 w 504825"/>
                <a:gd name="connsiteY18" fmla="*/ 404281 h 828675"/>
                <a:gd name="connsiteX19" fmla="*/ 48660 w 504825"/>
                <a:gd name="connsiteY19" fmla="*/ 404281 h 828675"/>
                <a:gd name="connsiteX20" fmla="*/ 390512 w 504825"/>
                <a:gd name="connsiteY20" fmla="*/ 60523 h 828675"/>
                <a:gd name="connsiteX21" fmla="*/ 303454 w 504825"/>
                <a:gd name="connsiteY21" fmla="*/ 415139 h 828675"/>
                <a:gd name="connsiteX22" fmla="*/ 313895 w 504825"/>
                <a:gd name="connsiteY22" fmla="*/ 432438 h 828675"/>
                <a:gd name="connsiteX23" fmla="*/ 317265 w 504825"/>
                <a:gd name="connsiteY23" fmla="*/ 432856 h 828675"/>
                <a:gd name="connsiteX24" fmla="*/ 465665 w 504825"/>
                <a:gd name="connsiteY24" fmla="*/ 432856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825" h="828675">
                  <a:moveTo>
                    <a:pt x="513194" y="413044"/>
                  </a:moveTo>
                  <a:cubicBezTo>
                    <a:pt x="510973" y="407746"/>
                    <a:pt x="505795" y="404294"/>
                    <a:pt x="500050" y="404281"/>
                  </a:cubicBezTo>
                  <a:lnTo>
                    <a:pt x="335553" y="404281"/>
                  </a:lnTo>
                  <a:lnTo>
                    <a:pt x="430803" y="17375"/>
                  </a:lnTo>
                  <a:cubicBezTo>
                    <a:pt x="432508" y="9671"/>
                    <a:pt x="427645" y="2043"/>
                    <a:pt x="419941" y="338"/>
                  </a:cubicBezTo>
                  <a:cubicBezTo>
                    <a:pt x="415153" y="-722"/>
                    <a:pt x="410157" y="748"/>
                    <a:pt x="406705" y="4231"/>
                  </a:cubicBezTo>
                  <a:lnTo>
                    <a:pt x="4178" y="408472"/>
                  </a:lnTo>
                  <a:cubicBezTo>
                    <a:pt x="-1398" y="414055"/>
                    <a:pt x="-1392" y="423101"/>
                    <a:pt x="4191" y="428677"/>
                  </a:cubicBezTo>
                  <a:cubicBezTo>
                    <a:pt x="6867" y="431350"/>
                    <a:pt x="10493" y="432852"/>
                    <a:pt x="14275" y="432856"/>
                  </a:cubicBezTo>
                  <a:lnTo>
                    <a:pt x="178772" y="432856"/>
                  </a:lnTo>
                  <a:lnTo>
                    <a:pt x="83522" y="819761"/>
                  </a:lnTo>
                  <a:cubicBezTo>
                    <a:pt x="81817" y="827466"/>
                    <a:pt x="86680" y="835093"/>
                    <a:pt x="94384" y="836799"/>
                  </a:cubicBezTo>
                  <a:cubicBezTo>
                    <a:pt x="99172" y="837858"/>
                    <a:pt x="104168" y="836389"/>
                    <a:pt x="107620" y="832906"/>
                  </a:cubicBezTo>
                  <a:lnTo>
                    <a:pt x="510146" y="428665"/>
                  </a:lnTo>
                  <a:cubicBezTo>
                    <a:pt x="514237" y="424558"/>
                    <a:pt x="515441" y="418387"/>
                    <a:pt x="513194" y="413044"/>
                  </a:cubicBezTo>
                  <a:close/>
                  <a:moveTo>
                    <a:pt x="123812" y="776613"/>
                  </a:moveTo>
                  <a:lnTo>
                    <a:pt x="211061" y="421997"/>
                  </a:lnTo>
                  <a:cubicBezTo>
                    <a:pt x="212956" y="414337"/>
                    <a:pt x="208281" y="406592"/>
                    <a:pt x="200621" y="404698"/>
                  </a:cubicBezTo>
                  <a:cubicBezTo>
                    <a:pt x="199456" y="404410"/>
                    <a:pt x="198260" y="404270"/>
                    <a:pt x="197060" y="404281"/>
                  </a:cubicBezTo>
                  <a:lnTo>
                    <a:pt x="48660" y="404281"/>
                  </a:lnTo>
                  <a:lnTo>
                    <a:pt x="390512" y="60523"/>
                  </a:lnTo>
                  <a:lnTo>
                    <a:pt x="303454" y="415139"/>
                  </a:lnTo>
                  <a:cubicBezTo>
                    <a:pt x="301560" y="422799"/>
                    <a:pt x="306235" y="430544"/>
                    <a:pt x="313895" y="432438"/>
                  </a:cubicBezTo>
                  <a:cubicBezTo>
                    <a:pt x="314998" y="432711"/>
                    <a:pt x="316129" y="432851"/>
                    <a:pt x="317265" y="432856"/>
                  </a:cubicBezTo>
                  <a:lnTo>
                    <a:pt x="465665" y="4328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" name="Полилиния 88">
              <a:extLst>
                <a:ext uri="{FF2B5EF4-FFF2-40B4-BE49-F238E27FC236}">
                  <a16:creationId xmlns:a16="http://schemas.microsoft.com/office/drawing/2014/main" id="{43908395-6AD6-46E6-BA23-75E41B56127D}"/>
                </a:ext>
              </a:extLst>
            </p:cNvPr>
            <p:cNvSpPr/>
            <p:nvPr/>
          </p:nvSpPr>
          <p:spPr>
            <a:xfrm>
              <a:off x="9501680" y="2862810"/>
              <a:ext cx="134464" cy="134464"/>
            </a:xfrm>
            <a:custGeom>
              <a:avLst/>
              <a:gdLst>
                <a:gd name="connsiteX0" fmla="*/ 24028 w 133350"/>
                <a:gd name="connsiteY0" fmla="*/ 3835 h 133350"/>
                <a:gd name="connsiteX1" fmla="*/ 3835 w 133350"/>
                <a:gd name="connsiteY1" fmla="*/ 4547 h 133350"/>
                <a:gd name="connsiteX2" fmla="*/ 3835 w 133350"/>
                <a:gd name="connsiteY2" fmla="*/ 24028 h 133350"/>
                <a:gd name="connsiteX3" fmla="*/ 118135 w 133350"/>
                <a:gd name="connsiteY3" fmla="*/ 138328 h 133350"/>
                <a:gd name="connsiteX4" fmla="*/ 138328 w 133350"/>
                <a:gd name="connsiteY4" fmla="*/ 137615 h 133350"/>
                <a:gd name="connsiteX5" fmla="*/ 138328 w 133350"/>
                <a:gd name="connsiteY5" fmla="*/ 118135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350" h="133350">
                  <a:moveTo>
                    <a:pt x="24028" y="3835"/>
                  </a:moveTo>
                  <a:cubicBezTo>
                    <a:pt x="18255" y="-1545"/>
                    <a:pt x="9214" y="-1226"/>
                    <a:pt x="3835" y="4547"/>
                  </a:cubicBezTo>
                  <a:cubicBezTo>
                    <a:pt x="-1278" y="10034"/>
                    <a:pt x="-1278" y="18541"/>
                    <a:pt x="3835" y="24028"/>
                  </a:cubicBezTo>
                  <a:lnTo>
                    <a:pt x="118135" y="138328"/>
                  </a:lnTo>
                  <a:cubicBezTo>
                    <a:pt x="123908" y="143707"/>
                    <a:pt x="132948" y="143388"/>
                    <a:pt x="138328" y="137615"/>
                  </a:cubicBezTo>
                  <a:cubicBezTo>
                    <a:pt x="143441" y="132128"/>
                    <a:pt x="143441" y="123622"/>
                    <a:pt x="138328" y="11813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" name="Полилиния 89">
              <a:extLst>
                <a:ext uri="{FF2B5EF4-FFF2-40B4-BE49-F238E27FC236}">
                  <a16:creationId xmlns:a16="http://schemas.microsoft.com/office/drawing/2014/main" id="{AE6C1558-1466-40D7-9322-2B0E9871C4B3}"/>
                </a:ext>
              </a:extLst>
            </p:cNvPr>
            <p:cNvSpPr/>
            <p:nvPr/>
          </p:nvSpPr>
          <p:spPr>
            <a:xfrm>
              <a:off x="8983032" y="2353766"/>
              <a:ext cx="134464" cy="134464"/>
            </a:xfrm>
            <a:custGeom>
              <a:avLst/>
              <a:gdLst>
                <a:gd name="connsiteX0" fmla="*/ 128231 w 133350"/>
                <a:gd name="connsiteY0" fmla="*/ 142519 h 133350"/>
                <a:gd name="connsiteX1" fmla="*/ 142506 w 133350"/>
                <a:gd name="connsiteY1" fmla="*/ 128219 h 133350"/>
                <a:gd name="connsiteX2" fmla="*/ 138328 w 133350"/>
                <a:gd name="connsiteY2" fmla="*/ 118135 h 133350"/>
                <a:gd name="connsiteX3" fmla="*/ 24028 w 133350"/>
                <a:gd name="connsiteY3" fmla="*/ 3835 h 133350"/>
                <a:gd name="connsiteX4" fmla="*/ 3835 w 133350"/>
                <a:gd name="connsiteY4" fmla="*/ 4547 h 133350"/>
                <a:gd name="connsiteX5" fmla="*/ 3835 w 133350"/>
                <a:gd name="connsiteY5" fmla="*/ 24028 h 133350"/>
                <a:gd name="connsiteX6" fmla="*/ 118135 w 133350"/>
                <a:gd name="connsiteY6" fmla="*/ 138328 h 133350"/>
                <a:gd name="connsiteX7" fmla="*/ 128231 w 133350"/>
                <a:gd name="connsiteY7" fmla="*/ 142519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350" h="133350">
                  <a:moveTo>
                    <a:pt x="128231" y="142519"/>
                  </a:moveTo>
                  <a:cubicBezTo>
                    <a:pt x="136122" y="142512"/>
                    <a:pt x="142513" y="136109"/>
                    <a:pt x="142506" y="128219"/>
                  </a:cubicBezTo>
                  <a:cubicBezTo>
                    <a:pt x="142503" y="124437"/>
                    <a:pt x="141000" y="120811"/>
                    <a:pt x="138328" y="118135"/>
                  </a:cubicBezTo>
                  <a:lnTo>
                    <a:pt x="24028" y="3835"/>
                  </a:lnTo>
                  <a:cubicBezTo>
                    <a:pt x="18255" y="-1545"/>
                    <a:pt x="9214" y="-1226"/>
                    <a:pt x="3835" y="4547"/>
                  </a:cubicBezTo>
                  <a:cubicBezTo>
                    <a:pt x="-1278" y="10034"/>
                    <a:pt x="-1278" y="18541"/>
                    <a:pt x="3835" y="24028"/>
                  </a:cubicBezTo>
                  <a:lnTo>
                    <a:pt x="118135" y="138328"/>
                  </a:lnTo>
                  <a:cubicBezTo>
                    <a:pt x="120811" y="141008"/>
                    <a:pt x="124443" y="142515"/>
                    <a:pt x="128231" y="142519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0" name="Полилиния 90">
              <a:extLst>
                <a:ext uri="{FF2B5EF4-FFF2-40B4-BE49-F238E27FC236}">
                  <a16:creationId xmlns:a16="http://schemas.microsoft.com/office/drawing/2014/main" id="{00D2106E-26CF-48F3-ADD7-FC6AFE79FC67}"/>
                </a:ext>
              </a:extLst>
            </p:cNvPr>
            <p:cNvSpPr/>
            <p:nvPr/>
          </p:nvSpPr>
          <p:spPr>
            <a:xfrm>
              <a:off x="9496532" y="2348963"/>
              <a:ext cx="134464" cy="134464"/>
            </a:xfrm>
            <a:custGeom>
              <a:avLst/>
              <a:gdLst>
                <a:gd name="connsiteX0" fmla="*/ 4178 w 133350"/>
                <a:gd name="connsiteY0" fmla="*/ 138328 h 133350"/>
                <a:gd name="connsiteX1" fmla="*/ 24371 w 133350"/>
                <a:gd name="connsiteY1" fmla="*/ 138328 h 133350"/>
                <a:gd name="connsiteX2" fmla="*/ 138671 w 133350"/>
                <a:gd name="connsiteY2" fmla="*/ 24028 h 133350"/>
                <a:gd name="connsiteX3" fmla="*/ 137959 w 133350"/>
                <a:gd name="connsiteY3" fmla="*/ 3835 h 133350"/>
                <a:gd name="connsiteX4" fmla="*/ 118478 w 133350"/>
                <a:gd name="connsiteY4" fmla="*/ 3835 h 133350"/>
                <a:gd name="connsiteX5" fmla="*/ 4178 w 133350"/>
                <a:gd name="connsiteY5" fmla="*/ 118135 h 133350"/>
                <a:gd name="connsiteX6" fmla="*/ 4178 w 133350"/>
                <a:gd name="connsiteY6" fmla="*/ 138328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350" h="133350">
                  <a:moveTo>
                    <a:pt x="4178" y="138328"/>
                  </a:moveTo>
                  <a:cubicBezTo>
                    <a:pt x="9757" y="143899"/>
                    <a:pt x="18793" y="143899"/>
                    <a:pt x="24371" y="138328"/>
                  </a:cubicBezTo>
                  <a:lnTo>
                    <a:pt x="138671" y="24028"/>
                  </a:lnTo>
                  <a:cubicBezTo>
                    <a:pt x="144051" y="18255"/>
                    <a:pt x="143732" y="9214"/>
                    <a:pt x="137959" y="3835"/>
                  </a:cubicBezTo>
                  <a:cubicBezTo>
                    <a:pt x="132472" y="-1278"/>
                    <a:pt x="123965" y="-1278"/>
                    <a:pt x="118478" y="3835"/>
                  </a:cubicBezTo>
                  <a:lnTo>
                    <a:pt x="4178" y="118135"/>
                  </a:lnTo>
                  <a:cubicBezTo>
                    <a:pt x="-1393" y="123713"/>
                    <a:pt x="-1393" y="132749"/>
                    <a:pt x="4178" y="138328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" name="Полилиния 91">
              <a:extLst>
                <a:ext uri="{FF2B5EF4-FFF2-40B4-BE49-F238E27FC236}">
                  <a16:creationId xmlns:a16="http://schemas.microsoft.com/office/drawing/2014/main" id="{820F6413-3871-4018-9786-42CB4805E89D}"/>
                </a:ext>
              </a:extLst>
            </p:cNvPr>
            <p:cNvSpPr/>
            <p:nvPr/>
          </p:nvSpPr>
          <p:spPr>
            <a:xfrm>
              <a:off x="8987116" y="2867611"/>
              <a:ext cx="144069" cy="144069"/>
            </a:xfrm>
            <a:custGeom>
              <a:avLst/>
              <a:gdLst>
                <a:gd name="connsiteX0" fmla="*/ 118847 w 142875"/>
                <a:gd name="connsiteY0" fmla="*/ 3835 h 142875"/>
                <a:gd name="connsiteX1" fmla="*/ 4547 w 142875"/>
                <a:gd name="connsiteY1" fmla="*/ 118135 h 142875"/>
                <a:gd name="connsiteX2" fmla="*/ 3835 w 142875"/>
                <a:gd name="connsiteY2" fmla="*/ 138328 h 142875"/>
                <a:gd name="connsiteX3" fmla="*/ 24028 w 142875"/>
                <a:gd name="connsiteY3" fmla="*/ 139041 h 142875"/>
                <a:gd name="connsiteX4" fmla="*/ 24740 w 142875"/>
                <a:gd name="connsiteY4" fmla="*/ 138328 h 142875"/>
                <a:gd name="connsiteX5" fmla="*/ 139040 w 142875"/>
                <a:gd name="connsiteY5" fmla="*/ 24028 h 142875"/>
                <a:gd name="connsiteX6" fmla="*/ 138328 w 142875"/>
                <a:gd name="connsiteY6" fmla="*/ 3835 h 142875"/>
                <a:gd name="connsiteX7" fmla="*/ 118847 w 142875"/>
                <a:gd name="connsiteY7" fmla="*/ 383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875" h="142875">
                  <a:moveTo>
                    <a:pt x="118847" y="3835"/>
                  </a:moveTo>
                  <a:lnTo>
                    <a:pt x="4547" y="118135"/>
                  </a:lnTo>
                  <a:cubicBezTo>
                    <a:pt x="-1226" y="123514"/>
                    <a:pt x="-1545" y="132555"/>
                    <a:pt x="3835" y="138328"/>
                  </a:cubicBezTo>
                  <a:cubicBezTo>
                    <a:pt x="9214" y="144101"/>
                    <a:pt x="18255" y="144420"/>
                    <a:pt x="24028" y="139041"/>
                  </a:cubicBezTo>
                  <a:cubicBezTo>
                    <a:pt x="24274" y="138811"/>
                    <a:pt x="24511" y="138574"/>
                    <a:pt x="24740" y="138328"/>
                  </a:cubicBezTo>
                  <a:lnTo>
                    <a:pt x="139040" y="24028"/>
                  </a:lnTo>
                  <a:cubicBezTo>
                    <a:pt x="144420" y="18255"/>
                    <a:pt x="144101" y="9214"/>
                    <a:pt x="138328" y="3835"/>
                  </a:cubicBezTo>
                  <a:cubicBezTo>
                    <a:pt x="132841" y="-1278"/>
                    <a:pt x="124334" y="-1278"/>
                    <a:pt x="118847" y="383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" name="Полилиния 92">
              <a:extLst>
                <a:ext uri="{FF2B5EF4-FFF2-40B4-BE49-F238E27FC236}">
                  <a16:creationId xmlns:a16="http://schemas.microsoft.com/office/drawing/2014/main" id="{17F57BD1-FAE0-4A3D-94C3-186DF7C38419}"/>
                </a:ext>
              </a:extLst>
            </p:cNvPr>
            <p:cNvSpPr/>
            <p:nvPr/>
          </p:nvSpPr>
          <p:spPr>
            <a:xfrm>
              <a:off x="8997079" y="2780811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" name="Полилиния 93">
              <a:extLst>
                <a:ext uri="{FF2B5EF4-FFF2-40B4-BE49-F238E27FC236}">
                  <a16:creationId xmlns:a16="http://schemas.microsoft.com/office/drawing/2014/main" id="{CA9E762E-60A1-421D-9A23-AFDF4F119F41}"/>
                </a:ext>
              </a:extLst>
            </p:cNvPr>
            <p:cNvSpPr/>
            <p:nvPr/>
          </p:nvSpPr>
          <p:spPr>
            <a:xfrm>
              <a:off x="8910638" y="2713579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" name="Полилиния 94">
              <a:extLst>
                <a:ext uri="{FF2B5EF4-FFF2-40B4-BE49-F238E27FC236}">
                  <a16:creationId xmlns:a16="http://schemas.microsoft.com/office/drawing/2014/main" id="{E3C7631A-465B-410B-BA98-2679C91FB62F}"/>
                </a:ext>
              </a:extLst>
            </p:cNvPr>
            <p:cNvSpPr/>
            <p:nvPr/>
          </p:nvSpPr>
          <p:spPr>
            <a:xfrm>
              <a:off x="9679006" y="2588719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" name="Полилиния 95">
              <a:extLst>
                <a:ext uri="{FF2B5EF4-FFF2-40B4-BE49-F238E27FC236}">
                  <a16:creationId xmlns:a16="http://schemas.microsoft.com/office/drawing/2014/main" id="{9FE9A9FA-0F14-4F39-88F3-041BE8809743}"/>
                </a:ext>
              </a:extLst>
            </p:cNvPr>
            <p:cNvSpPr/>
            <p:nvPr/>
          </p:nvSpPr>
          <p:spPr>
            <a:xfrm>
              <a:off x="9121939" y="2348604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A81D58D6-269E-4715-81AB-1B69983AFD24}"/>
              </a:ext>
            </a:extLst>
          </p:cNvPr>
          <p:cNvGrpSpPr/>
          <p:nvPr/>
        </p:nvGrpSpPr>
        <p:grpSpPr>
          <a:xfrm>
            <a:off x="1025452" y="968310"/>
            <a:ext cx="328707" cy="276641"/>
            <a:chOff x="8910638" y="2267501"/>
            <a:chExt cx="816391" cy="835600"/>
          </a:xfrm>
          <a:solidFill>
            <a:schemeClr val="accent1"/>
          </a:solidFill>
        </p:grpSpPr>
        <p:sp>
          <p:nvSpPr>
            <p:cNvPr id="47" name="Полилиния 87">
              <a:extLst>
                <a:ext uri="{FF2B5EF4-FFF2-40B4-BE49-F238E27FC236}">
                  <a16:creationId xmlns:a16="http://schemas.microsoft.com/office/drawing/2014/main" id="{DB310B87-3077-429D-A0B7-D867ECF27685}"/>
                </a:ext>
              </a:extLst>
            </p:cNvPr>
            <p:cNvSpPr/>
            <p:nvPr/>
          </p:nvSpPr>
          <p:spPr>
            <a:xfrm>
              <a:off x="9064325" y="2267501"/>
              <a:ext cx="509044" cy="835600"/>
            </a:xfrm>
            <a:custGeom>
              <a:avLst/>
              <a:gdLst>
                <a:gd name="connsiteX0" fmla="*/ 513194 w 504825"/>
                <a:gd name="connsiteY0" fmla="*/ 413044 h 828675"/>
                <a:gd name="connsiteX1" fmla="*/ 500050 w 504825"/>
                <a:gd name="connsiteY1" fmla="*/ 404281 h 828675"/>
                <a:gd name="connsiteX2" fmla="*/ 335553 w 504825"/>
                <a:gd name="connsiteY2" fmla="*/ 404281 h 828675"/>
                <a:gd name="connsiteX3" fmla="*/ 430803 w 504825"/>
                <a:gd name="connsiteY3" fmla="*/ 17375 h 828675"/>
                <a:gd name="connsiteX4" fmla="*/ 419941 w 504825"/>
                <a:gd name="connsiteY4" fmla="*/ 338 h 828675"/>
                <a:gd name="connsiteX5" fmla="*/ 406705 w 504825"/>
                <a:gd name="connsiteY5" fmla="*/ 4231 h 828675"/>
                <a:gd name="connsiteX6" fmla="*/ 4178 w 504825"/>
                <a:gd name="connsiteY6" fmla="*/ 408472 h 828675"/>
                <a:gd name="connsiteX7" fmla="*/ 4191 w 504825"/>
                <a:gd name="connsiteY7" fmla="*/ 428677 h 828675"/>
                <a:gd name="connsiteX8" fmla="*/ 14275 w 504825"/>
                <a:gd name="connsiteY8" fmla="*/ 432856 h 828675"/>
                <a:gd name="connsiteX9" fmla="*/ 178772 w 504825"/>
                <a:gd name="connsiteY9" fmla="*/ 432856 h 828675"/>
                <a:gd name="connsiteX10" fmla="*/ 83522 w 504825"/>
                <a:gd name="connsiteY10" fmla="*/ 819761 h 828675"/>
                <a:gd name="connsiteX11" fmla="*/ 94384 w 504825"/>
                <a:gd name="connsiteY11" fmla="*/ 836799 h 828675"/>
                <a:gd name="connsiteX12" fmla="*/ 107620 w 504825"/>
                <a:gd name="connsiteY12" fmla="*/ 832906 h 828675"/>
                <a:gd name="connsiteX13" fmla="*/ 510146 w 504825"/>
                <a:gd name="connsiteY13" fmla="*/ 428665 h 828675"/>
                <a:gd name="connsiteX14" fmla="*/ 513194 w 504825"/>
                <a:gd name="connsiteY14" fmla="*/ 413044 h 828675"/>
                <a:gd name="connsiteX15" fmla="*/ 123812 w 504825"/>
                <a:gd name="connsiteY15" fmla="*/ 776613 h 828675"/>
                <a:gd name="connsiteX16" fmla="*/ 211061 w 504825"/>
                <a:gd name="connsiteY16" fmla="*/ 421997 h 828675"/>
                <a:gd name="connsiteX17" fmla="*/ 200621 w 504825"/>
                <a:gd name="connsiteY17" fmla="*/ 404698 h 828675"/>
                <a:gd name="connsiteX18" fmla="*/ 197060 w 504825"/>
                <a:gd name="connsiteY18" fmla="*/ 404281 h 828675"/>
                <a:gd name="connsiteX19" fmla="*/ 48660 w 504825"/>
                <a:gd name="connsiteY19" fmla="*/ 404281 h 828675"/>
                <a:gd name="connsiteX20" fmla="*/ 390512 w 504825"/>
                <a:gd name="connsiteY20" fmla="*/ 60523 h 828675"/>
                <a:gd name="connsiteX21" fmla="*/ 303454 w 504825"/>
                <a:gd name="connsiteY21" fmla="*/ 415139 h 828675"/>
                <a:gd name="connsiteX22" fmla="*/ 313895 w 504825"/>
                <a:gd name="connsiteY22" fmla="*/ 432438 h 828675"/>
                <a:gd name="connsiteX23" fmla="*/ 317265 w 504825"/>
                <a:gd name="connsiteY23" fmla="*/ 432856 h 828675"/>
                <a:gd name="connsiteX24" fmla="*/ 465665 w 504825"/>
                <a:gd name="connsiteY24" fmla="*/ 432856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825" h="828675">
                  <a:moveTo>
                    <a:pt x="513194" y="413044"/>
                  </a:moveTo>
                  <a:cubicBezTo>
                    <a:pt x="510973" y="407746"/>
                    <a:pt x="505795" y="404294"/>
                    <a:pt x="500050" y="404281"/>
                  </a:cubicBezTo>
                  <a:lnTo>
                    <a:pt x="335553" y="404281"/>
                  </a:lnTo>
                  <a:lnTo>
                    <a:pt x="430803" y="17375"/>
                  </a:lnTo>
                  <a:cubicBezTo>
                    <a:pt x="432508" y="9671"/>
                    <a:pt x="427645" y="2043"/>
                    <a:pt x="419941" y="338"/>
                  </a:cubicBezTo>
                  <a:cubicBezTo>
                    <a:pt x="415153" y="-722"/>
                    <a:pt x="410157" y="748"/>
                    <a:pt x="406705" y="4231"/>
                  </a:cubicBezTo>
                  <a:lnTo>
                    <a:pt x="4178" y="408472"/>
                  </a:lnTo>
                  <a:cubicBezTo>
                    <a:pt x="-1398" y="414055"/>
                    <a:pt x="-1392" y="423101"/>
                    <a:pt x="4191" y="428677"/>
                  </a:cubicBezTo>
                  <a:cubicBezTo>
                    <a:pt x="6867" y="431350"/>
                    <a:pt x="10493" y="432852"/>
                    <a:pt x="14275" y="432856"/>
                  </a:cubicBezTo>
                  <a:lnTo>
                    <a:pt x="178772" y="432856"/>
                  </a:lnTo>
                  <a:lnTo>
                    <a:pt x="83522" y="819761"/>
                  </a:lnTo>
                  <a:cubicBezTo>
                    <a:pt x="81817" y="827466"/>
                    <a:pt x="86680" y="835093"/>
                    <a:pt x="94384" y="836799"/>
                  </a:cubicBezTo>
                  <a:cubicBezTo>
                    <a:pt x="99172" y="837858"/>
                    <a:pt x="104168" y="836389"/>
                    <a:pt x="107620" y="832906"/>
                  </a:cubicBezTo>
                  <a:lnTo>
                    <a:pt x="510146" y="428665"/>
                  </a:lnTo>
                  <a:cubicBezTo>
                    <a:pt x="514237" y="424558"/>
                    <a:pt x="515441" y="418387"/>
                    <a:pt x="513194" y="413044"/>
                  </a:cubicBezTo>
                  <a:close/>
                  <a:moveTo>
                    <a:pt x="123812" y="776613"/>
                  </a:moveTo>
                  <a:lnTo>
                    <a:pt x="211061" y="421997"/>
                  </a:lnTo>
                  <a:cubicBezTo>
                    <a:pt x="212956" y="414337"/>
                    <a:pt x="208281" y="406592"/>
                    <a:pt x="200621" y="404698"/>
                  </a:cubicBezTo>
                  <a:cubicBezTo>
                    <a:pt x="199456" y="404410"/>
                    <a:pt x="198260" y="404270"/>
                    <a:pt x="197060" y="404281"/>
                  </a:cubicBezTo>
                  <a:lnTo>
                    <a:pt x="48660" y="404281"/>
                  </a:lnTo>
                  <a:lnTo>
                    <a:pt x="390512" y="60523"/>
                  </a:lnTo>
                  <a:lnTo>
                    <a:pt x="303454" y="415139"/>
                  </a:lnTo>
                  <a:cubicBezTo>
                    <a:pt x="301560" y="422799"/>
                    <a:pt x="306235" y="430544"/>
                    <a:pt x="313895" y="432438"/>
                  </a:cubicBezTo>
                  <a:cubicBezTo>
                    <a:pt x="314998" y="432711"/>
                    <a:pt x="316129" y="432851"/>
                    <a:pt x="317265" y="432856"/>
                  </a:cubicBezTo>
                  <a:lnTo>
                    <a:pt x="465665" y="4328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" name="Полилиния 88">
              <a:extLst>
                <a:ext uri="{FF2B5EF4-FFF2-40B4-BE49-F238E27FC236}">
                  <a16:creationId xmlns:a16="http://schemas.microsoft.com/office/drawing/2014/main" id="{43908395-6AD6-46E6-BA23-75E41B56127D}"/>
                </a:ext>
              </a:extLst>
            </p:cNvPr>
            <p:cNvSpPr/>
            <p:nvPr/>
          </p:nvSpPr>
          <p:spPr>
            <a:xfrm>
              <a:off x="9501680" y="2862810"/>
              <a:ext cx="134464" cy="134464"/>
            </a:xfrm>
            <a:custGeom>
              <a:avLst/>
              <a:gdLst>
                <a:gd name="connsiteX0" fmla="*/ 24028 w 133350"/>
                <a:gd name="connsiteY0" fmla="*/ 3835 h 133350"/>
                <a:gd name="connsiteX1" fmla="*/ 3835 w 133350"/>
                <a:gd name="connsiteY1" fmla="*/ 4547 h 133350"/>
                <a:gd name="connsiteX2" fmla="*/ 3835 w 133350"/>
                <a:gd name="connsiteY2" fmla="*/ 24028 h 133350"/>
                <a:gd name="connsiteX3" fmla="*/ 118135 w 133350"/>
                <a:gd name="connsiteY3" fmla="*/ 138328 h 133350"/>
                <a:gd name="connsiteX4" fmla="*/ 138328 w 133350"/>
                <a:gd name="connsiteY4" fmla="*/ 137615 h 133350"/>
                <a:gd name="connsiteX5" fmla="*/ 138328 w 133350"/>
                <a:gd name="connsiteY5" fmla="*/ 118135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350" h="133350">
                  <a:moveTo>
                    <a:pt x="24028" y="3835"/>
                  </a:moveTo>
                  <a:cubicBezTo>
                    <a:pt x="18255" y="-1545"/>
                    <a:pt x="9214" y="-1226"/>
                    <a:pt x="3835" y="4547"/>
                  </a:cubicBezTo>
                  <a:cubicBezTo>
                    <a:pt x="-1278" y="10034"/>
                    <a:pt x="-1278" y="18541"/>
                    <a:pt x="3835" y="24028"/>
                  </a:cubicBezTo>
                  <a:lnTo>
                    <a:pt x="118135" y="138328"/>
                  </a:lnTo>
                  <a:cubicBezTo>
                    <a:pt x="123908" y="143707"/>
                    <a:pt x="132948" y="143388"/>
                    <a:pt x="138328" y="137615"/>
                  </a:cubicBezTo>
                  <a:cubicBezTo>
                    <a:pt x="143441" y="132128"/>
                    <a:pt x="143441" y="123622"/>
                    <a:pt x="138328" y="11813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9" name="Полилиния 89">
              <a:extLst>
                <a:ext uri="{FF2B5EF4-FFF2-40B4-BE49-F238E27FC236}">
                  <a16:creationId xmlns:a16="http://schemas.microsoft.com/office/drawing/2014/main" id="{AE6C1558-1466-40D7-9322-2B0E9871C4B3}"/>
                </a:ext>
              </a:extLst>
            </p:cNvPr>
            <p:cNvSpPr/>
            <p:nvPr/>
          </p:nvSpPr>
          <p:spPr>
            <a:xfrm>
              <a:off x="8983032" y="2353766"/>
              <a:ext cx="134464" cy="134464"/>
            </a:xfrm>
            <a:custGeom>
              <a:avLst/>
              <a:gdLst>
                <a:gd name="connsiteX0" fmla="*/ 128231 w 133350"/>
                <a:gd name="connsiteY0" fmla="*/ 142519 h 133350"/>
                <a:gd name="connsiteX1" fmla="*/ 142506 w 133350"/>
                <a:gd name="connsiteY1" fmla="*/ 128219 h 133350"/>
                <a:gd name="connsiteX2" fmla="*/ 138328 w 133350"/>
                <a:gd name="connsiteY2" fmla="*/ 118135 h 133350"/>
                <a:gd name="connsiteX3" fmla="*/ 24028 w 133350"/>
                <a:gd name="connsiteY3" fmla="*/ 3835 h 133350"/>
                <a:gd name="connsiteX4" fmla="*/ 3835 w 133350"/>
                <a:gd name="connsiteY4" fmla="*/ 4547 h 133350"/>
                <a:gd name="connsiteX5" fmla="*/ 3835 w 133350"/>
                <a:gd name="connsiteY5" fmla="*/ 24028 h 133350"/>
                <a:gd name="connsiteX6" fmla="*/ 118135 w 133350"/>
                <a:gd name="connsiteY6" fmla="*/ 138328 h 133350"/>
                <a:gd name="connsiteX7" fmla="*/ 128231 w 133350"/>
                <a:gd name="connsiteY7" fmla="*/ 142519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350" h="133350">
                  <a:moveTo>
                    <a:pt x="128231" y="142519"/>
                  </a:moveTo>
                  <a:cubicBezTo>
                    <a:pt x="136122" y="142512"/>
                    <a:pt x="142513" y="136109"/>
                    <a:pt x="142506" y="128219"/>
                  </a:cubicBezTo>
                  <a:cubicBezTo>
                    <a:pt x="142503" y="124437"/>
                    <a:pt x="141000" y="120811"/>
                    <a:pt x="138328" y="118135"/>
                  </a:cubicBezTo>
                  <a:lnTo>
                    <a:pt x="24028" y="3835"/>
                  </a:lnTo>
                  <a:cubicBezTo>
                    <a:pt x="18255" y="-1545"/>
                    <a:pt x="9214" y="-1226"/>
                    <a:pt x="3835" y="4547"/>
                  </a:cubicBezTo>
                  <a:cubicBezTo>
                    <a:pt x="-1278" y="10034"/>
                    <a:pt x="-1278" y="18541"/>
                    <a:pt x="3835" y="24028"/>
                  </a:cubicBezTo>
                  <a:lnTo>
                    <a:pt x="118135" y="138328"/>
                  </a:lnTo>
                  <a:cubicBezTo>
                    <a:pt x="120811" y="141008"/>
                    <a:pt x="124443" y="142515"/>
                    <a:pt x="128231" y="142519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0" name="Полилиния 90">
              <a:extLst>
                <a:ext uri="{FF2B5EF4-FFF2-40B4-BE49-F238E27FC236}">
                  <a16:creationId xmlns:a16="http://schemas.microsoft.com/office/drawing/2014/main" id="{00D2106E-26CF-48F3-ADD7-FC6AFE79FC67}"/>
                </a:ext>
              </a:extLst>
            </p:cNvPr>
            <p:cNvSpPr/>
            <p:nvPr/>
          </p:nvSpPr>
          <p:spPr>
            <a:xfrm>
              <a:off x="9496532" y="2348963"/>
              <a:ext cx="134464" cy="134464"/>
            </a:xfrm>
            <a:custGeom>
              <a:avLst/>
              <a:gdLst>
                <a:gd name="connsiteX0" fmla="*/ 4178 w 133350"/>
                <a:gd name="connsiteY0" fmla="*/ 138328 h 133350"/>
                <a:gd name="connsiteX1" fmla="*/ 24371 w 133350"/>
                <a:gd name="connsiteY1" fmla="*/ 138328 h 133350"/>
                <a:gd name="connsiteX2" fmla="*/ 138671 w 133350"/>
                <a:gd name="connsiteY2" fmla="*/ 24028 h 133350"/>
                <a:gd name="connsiteX3" fmla="*/ 137959 w 133350"/>
                <a:gd name="connsiteY3" fmla="*/ 3835 h 133350"/>
                <a:gd name="connsiteX4" fmla="*/ 118478 w 133350"/>
                <a:gd name="connsiteY4" fmla="*/ 3835 h 133350"/>
                <a:gd name="connsiteX5" fmla="*/ 4178 w 133350"/>
                <a:gd name="connsiteY5" fmla="*/ 118135 h 133350"/>
                <a:gd name="connsiteX6" fmla="*/ 4178 w 133350"/>
                <a:gd name="connsiteY6" fmla="*/ 138328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350" h="133350">
                  <a:moveTo>
                    <a:pt x="4178" y="138328"/>
                  </a:moveTo>
                  <a:cubicBezTo>
                    <a:pt x="9757" y="143899"/>
                    <a:pt x="18793" y="143899"/>
                    <a:pt x="24371" y="138328"/>
                  </a:cubicBezTo>
                  <a:lnTo>
                    <a:pt x="138671" y="24028"/>
                  </a:lnTo>
                  <a:cubicBezTo>
                    <a:pt x="144051" y="18255"/>
                    <a:pt x="143732" y="9214"/>
                    <a:pt x="137959" y="3835"/>
                  </a:cubicBezTo>
                  <a:cubicBezTo>
                    <a:pt x="132472" y="-1278"/>
                    <a:pt x="123965" y="-1278"/>
                    <a:pt x="118478" y="3835"/>
                  </a:cubicBezTo>
                  <a:lnTo>
                    <a:pt x="4178" y="118135"/>
                  </a:lnTo>
                  <a:cubicBezTo>
                    <a:pt x="-1393" y="123713"/>
                    <a:pt x="-1393" y="132749"/>
                    <a:pt x="4178" y="138328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1" name="Полилиния 91">
              <a:extLst>
                <a:ext uri="{FF2B5EF4-FFF2-40B4-BE49-F238E27FC236}">
                  <a16:creationId xmlns:a16="http://schemas.microsoft.com/office/drawing/2014/main" id="{820F6413-3871-4018-9786-42CB4805E89D}"/>
                </a:ext>
              </a:extLst>
            </p:cNvPr>
            <p:cNvSpPr/>
            <p:nvPr/>
          </p:nvSpPr>
          <p:spPr>
            <a:xfrm>
              <a:off x="8987116" y="2867611"/>
              <a:ext cx="144069" cy="144069"/>
            </a:xfrm>
            <a:custGeom>
              <a:avLst/>
              <a:gdLst>
                <a:gd name="connsiteX0" fmla="*/ 118847 w 142875"/>
                <a:gd name="connsiteY0" fmla="*/ 3835 h 142875"/>
                <a:gd name="connsiteX1" fmla="*/ 4547 w 142875"/>
                <a:gd name="connsiteY1" fmla="*/ 118135 h 142875"/>
                <a:gd name="connsiteX2" fmla="*/ 3835 w 142875"/>
                <a:gd name="connsiteY2" fmla="*/ 138328 h 142875"/>
                <a:gd name="connsiteX3" fmla="*/ 24028 w 142875"/>
                <a:gd name="connsiteY3" fmla="*/ 139041 h 142875"/>
                <a:gd name="connsiteX4" fmla="*/ 24740 w 142875"/>
                <a:gd name="connsiteY4" fmla="*/ 138328 h 142875"/>
                <a:gd name="connsiteX5" fmla="*/ 139040 w 142875"/>
                <a:gd name="connsiteY5" fmla="*/ 24028 h 142875"/>
                <a:gd name="connsiteX6" fmla="*/ 138328 w 142875"/>
                <a:gd name="connsiteY6" fmla="*/ 3835 h 142875"/>
                <a:gd name="connsiteX7" fmla="*/ 118847 w 142875"/>
                <a:gd name="connsiteY7" fmla="*/ 383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875" h="142875">
                  <a:moveTo>
                    <a:pt x="118847" y="3835"/>
                  </a:moveTo>
                  <a:lnTo>
                    <a:pt x="4547" y="118135"/>
                  </a:lnTo>
                  <a:cubicBezTo>
                    <a:pt x="-1226" y="123514"/>
                    <a:pt x="-1545" y="132555"/>
                    <a:pt x="3835" y="138328"/>
                  </a:cubicBezTo>
                  <a:cubicBezTo>
                    <a:pt x="9214" y="144101"/>
                    <a:pt x="18255" y="144420"/>
                    <a:pt x="24028" y="139041"/>
                  </a:cubicBezTo>
                  <a:cubicBezTo>
                    <a:pt x="24274" y="138811"/>
                    <a:pt x="24511" y="138574"/>
                    <a:pt x="24740" y="138328"/>
                  </a:cubicBezTo>
                  <a:lnTo>
                    <a:pt x="139040" y="24028"/>
                  </a:lnTo>
                  <a:cubicBezTo>
                    <a:pt x="144420" y="18255"/>
                    <a:pt x="144101" y="9214"/>
                    <a:pt x="138328" y="3835"/>
                  </a:cubicBezTo>
                  <a:cubicBezTo>
                    <a:pt x="132841" y="-1278"/>
                    <a:pt x="124334" y="-1278"/>
                    <a:pt x="118847" y="383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2" name="Полилиния 92">
              <a:extLst>
                <a:ext uri="{FF2B5EF4-FFF2-40B4-BE49-F238E27FC236}">
                  <a16:creationId xmlns:a16="http://schemas.microsoft.com/office/drawing/2014/main" id="{17F57BD1-FAE0-4A3D-94C3-186DF7C38419}"/>
                </a:ext>
              </a:extLst>
            </p:cNvPr>
            <p:cNvSpPr/>
            <p:nvPr/>
          </p:nvSpPr>
          <p:spPr>
            <a:xfrm>
              <a:off x="8997079" y="2780811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3" name="Полилиния 93">
              <a:extLst>
                <a:ext uri="{FF2B5EF4-FFF2-40B4-BE49-F238E27FC236}">
                  <a16:creationId xmlns:a16="http://schemas.microsoft.com/office/drawing/2014/main" id="{CA9E762E-60A1-421D-9A23-AFDF4F119F41}"/>
                </a:ext>
              </a:extLst>
            </p:cNvPr>
            <p:cNvSpPr/>
            <p:nvPr/>
          </p:nvSpPr>
          <p:spPr>
            <a:xfrm>
              <a:off x="8910638" y="2713579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" name="Полилиния 94">
              <a:extLst>
                <a:ext uri="{FF2B5EF4-FFF2-40B4-BE49-F238E27FC236}">
                  <a16:creationId xmlns:a16="http://schemas.microsoft.com/office/drawing/2014/main" id="{E3C7631A-465B-410B-BA98-2679C91FB62F}"/>
                </a:ext>
              </a:extLst>
            </p:cNvPr>
            <p:cNvSpPr/>
            <p:nvPr/>
          </p:nvSpPr>
          <p:spPr>
            <a:xfrm>
              <a:off x="9679006" y="2588719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5" name="Полилиния 95">
              <a:extLst>
                <a:ext uri="{FF2B5EF4-FFF2-40B4-BE49-F238E27FC236}">
                  <a16:creationId xmlns:a16="http://schemas.microsoft.com/office/drawing/2014/main" id="{9FE9A9FA-0F14-4F39-88F3-041BE8809743}"/>
                </a:ext>
              </a:extLst>
            </p:cNvPr>
            <p:cNvSpPr/>
            <p:nvPr/>
          </p:nvSpPr>
          <p:spPr>
            <a:xfrm>
              <a:off x="9121939" y="2348604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304674" y="5846008"/>
            <a:ext cx="56489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spcAft>
                <a:spcPts val="1200"/>
              </a:spcAft>
              <a:defRPr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Договор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аренды (субаренды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) и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доп.соглашения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 к нему – с отметкой о государственной регистрации (</a:t>
            </a:r>
            <a:r>
              <a:rPr lang="ru-RU" sz="1600" dirty="0" smtClean="0">
                <a:solidFill>
                  <a:srgbClr val="C00000"/>
                </a:solidFill>
                <a:latin typeface="Bahnschrift Condensed" panose="020B0502040204020203" pitchFamily="34" charset="0"/>
              </a:rPr>
              <a:t>12 месяцев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и более)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56" name="Заголовок 3">
            <a:extLst>
              <a:ext uri="{FF2B5EF4-FFF2-40B4-BE49-F238E27FC236}">
                <a16:creationId xmlns:a16="http://schemas.microsoft.com/office/drawing/2014/main" id="{27112EAB-5B26-45A2-B7F1-0EA833DAAF55}"/>
              </a:ext>
            </a:extLst>
          </p:cNvPr>
          <p:cNvSpPr txBox="1">
            <a:spLocks/>
          </p:cNvSpPr>
          <p:nvPr/>
        </p:nvSpPr>
        <p:spPr>
          <a:xfrm>
            <a:off x="4500736" y="3230"/>
            <a:ext cx="2220635" cy="5883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>
                <a:latin typeface="Bahnschrift Condensed" panose="020B050204020402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Коммунальные услуги</a:t>
            </a:r>
            <a:endParaRPr lang="ru-RU" sz="1800" dirty="0">
              <a:latin typeface="Bahnschrift Condensed" panose="020B0502040204020203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A81D58D6-269E-4715-81AB-1B69983AFD24}"/>
              </a:ext>
            </a:extLst>
          </p:cNvPr>
          <p:cNvGrpSpPr/>
          <p:nvPr/>
        </p:nvGrpSpPr>
        <p:grpSpPr>
          <a:xfrm>
            <a:off x="961990" y="5962191"/>
            <a:ext cx="335750" cy="310593"/>
            <a:chOff x="8910638" y="2267501"/>
            <a:chExt cx="816391" cy="835600"/>
          </a:xfrm>
          <a:solidFill>
            <a:schemeClr val="accent1"/>
          </a:solidFill>
        </p:grpSpPr>
        <p:sp>
          <p:nvSpPr>
            <p:cNvPr id="58" name="Полилиния 87">
              <a:extLst>
                <a:ext uri="{FF2B5EF4-FFF2-40B4-BE49-F238E27FC236}">
                  <a16:creationId xmlns:a16="http://schemas.microsoft.com/office/drawing/2014/main" id="{DB310B87-3077-429D-A0B7-D867ECF27685}"/>
                </a:ext>
              </a:extLst>
            </p:cNvPr>
            <p:cNvSpPr/>
            <p:nvPr/>
          </p:nvSpPr>
          <p:spPr>
            <a:xfrm>
              <a:off x="9064325" y="2267501"/>
              <a:ext cx="509044" cy="835600"/>
            </a:xfrm>
            <a:custGeom>
              <a:avLst/>
              <a:gdLst>
                <a:gd name="connsiteX0" fmla="*/ 513194 w 504825"/>
                <a:gd name="connsiteY0" fmla="*/ 413044 h 828675"/>
                <a:gd name="connsiteX1" fmla="*/ 500050 w 504825"/>
                <a:gd name="connsiteY1" fmla="*/ 404281 h 828675"/>
                <a:gd name="connsiteX2" fmla="*/ 335553 w 504825"/>
                <a:gd name="connsiteY2" fmla="*/ 404281 h 828675"/>
                <a:gd name="connsiteX3" fmla="*/ 430803 w 504825"/>
                <a:gd name="connsiteY3" fmla="*/ 17375 h 828675"/>
                <a:gd name="connsiteX4" fmla="*/ 419941 w 504825"/>
                <a:gd name="connsiteY4" fmla="*/ 338 h 828675"/>
                <a:gd name="connsiteX5" fmla="*/ 406705 w 504825"/>
                <a:gd name="connsiteY5" fmla="*/ 4231 h 828675"/>
                <a:gd name="connsiteX6" fmla="*/ 4178 w 504825"/>
                <a:gd name="connsiteY6" fmla="*/ 408472 h 828675"/>
                <a:gd name="connsiteX7" fmla="*/ 4191 w 504825"/>
                <a:gd name="connsiteY7" fmla="*/ 428677 h 828675"/>
                <a:gd name="connsiteX8" fmla="*/ 14275 w 504825"/>
                <a:gd name="connsiteY8" fmla="*/ 432856 h 828675"/>
                <a:gd name="connsiteX9" fmla="*/ 178772 w 504825"/>
                <a:gd name="connsiteY9" fmla="*/ 432856 h 828675"/>
                <a:gd name="connsiteX10" fmla="*/ 83522 w 504825"/>
                <a:gd name="connsiteY10" fmla="*/ 819761 h 828675"/>
                <a:gd name="connsiteX11" fmla="*/ 94384 w 504825"/>
                <a:gd name="connsiteY11" fmla="*/ 836799 h 828675"/>
                <a:gd name="connsiteX12" fmla="*/ 107620 w 504825"/>
                <a:gd name="connsiteY12" fmla="*/ 832906 h 828675"/>
                <a:gd name="connsiteX13" fmla="*/ 510146 w 504825"/>
                <a:gd name="connsiteY13" fmla="*/ 428665 h 828675"/>
                <a:gd name="connsiteX14" fmla="*/ 513194 w 504825"/>
                <a:gd name="connsiteY14" fmla="*/ 413044 h 828675"/>
                <a:gd name="connsiteX15" fmla="*/ 123812 w 504825"/>
                <a:gd name="connsiteY15" fmla="*/ 776613 h 828675"/>
                <a:gd name="connsiteX16" fmla="*/ 211061 w 504825"/>
                <a:gd name="connsiteY16" fmla="*/ 421997 h 828675"/>
                <a:gd name="connsiteX17" fmla="*/ 200621 w 504825"/>
                <a:gd name="connsiteY17" fmla="*/ 404698 h 828675"/>
                <a:gd name="connsiteX18" fmla="*/ 197060 w 504825"/>
                <a:gd name="connsiteY18" fmla="*/ 404281 h 828675"/>
                <a:gd name="connsiteX19" fmla="*/ 48660 w 504825"/>
                <a:gd name="connsiteY19" fmla="*/ 404281 h 828675"/>
                <a:gd name="connsiteX20" fmla="*/ 390512 w 504825"/>
                <a:gd name="connsiteY20" fmla="*/ 60523 h 828675"/>
                <a:gd name="connsiteX21" fmla="*/ 303454 w 504825"/>
                <a:gd name="connsiteY21" fmla="*/ 415139 h 828675"/>
                <a:gd name="connsiteX22" fmla="*/ 313895 w 504825"/>
                <a:gd name="connsiteY22" fmla="*/ 432438 h 828675"/>
                <a:gd name="connsiteX23" fmla="*/ 317265 w 504825"/>
                <a:gd name="connsiteY23" fmla="*/ 432856 h 828675"/>
                <a:gd name="connsiteX24" fmla="*/ 465665 w 504825"/>
                <a:gd name="connsiteY24" fmla="*/ 432856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825" h="828675">
                  <a:moveTo>
                    <a:pt x="513194" y="413044"/>
                  </a:moveTo>
                  <a:cubicBezTo>
                    <a:pt x="510973" y="407746"/>
                    <a:pt x="505795" y="404294"/>
                    <a:pt x="500050" y="404281"/>
                  </a:cubicBezTo>
                  <a:lnTo>
                    <a:pt x="335553" y="404281"/>
                  </a:lnTo>
                  <a:lnTo>
                    <a:pt x="430803" y="17375"/>
                  </a:lnTo>
                  <a:cubicBezTo>
                    <a:pt x="432508" y="9671"/>
                    <a:pt x="427645" y="2043"/>
                    <a:pt x="419941" y="338"/>
                  </a:cubicBezTo>
                  <a:cubicBezTo>
                    <a:pt x="415153" y="-722"/>
                    <a:pt x="410157" y="748"/>
                    <a:pt x="406705" y="4231"/>
                  </a:cubicBezTo>
                  <a:lnTo>
                    <a:pt x="4178" y="408472"/>
                  </a:lnTo>
                  <a:cubicBezTo>
                    <a:pt x="-1398" y="414055"/>
                    <a:pt x="-1392" y="423101"/>
                    <a:pt x="4191" y="428677"/>
                  </a:cubicBezTo>
                  <a:cubicBezTo>
                    <a:pt x="6867" y="431350"/>
                    <a:pt x="10493" y="432852"/>
                    <a:pt x="14275" y="432856"/>
                  </a:cubicBezTo>
                  <a:lnTo>
                    <a:pt x="178772" y="432856"/>
                  </a:lnTo>
                  <a:lnTo>
                    <a:pt x="83522" y="819761"/>
                  </a:lnTo>
                  <a:cubicBezTo>
                    <a:pt x="81817" y="827466"/>
                    <a:pt x="86680" y="835093"/>
                    <a:pt x="94384" y="836799"/>
                  </a:cubicBezTo>
                  <a:cubicBezTo>
                    <a:pt x="99172" y="837858"/>
                    <a:pt x="104168" y="836389"/>
                    <a:pt x="107620" y="832906"/>
                  </a:cubicBezTo>
                  <a:lnTo>
                    <a:pt x="510146" y="428665"/>
                  </a:lnTo>
                  <a:cubicBezTo>
                    <a:pt x="514237" y="424558"/>
                    <a:pt x="515441" y="418387"/>
                    <a:pt x="513194" y="413044"/>
                  </a:cubicBezTo>
                  <a:close/>
                  <a:moveTo>
                    <a:pt x="123812" y="776613"/>
                  </a:moveTo>
                  <a:lnTo>
                    <a:pt x="211061" y="421997"/>
                  </a:lnTo>
                  <a:cubicBezTo>
                    <a:pt x="212956" y="414337"/>
                    <a:pt x="208281" y="406592"/>
                    <a:pt x="200621" y="404698"/>
                  </a:cubicBezTo>
                  <a:cubicBezTo>
                    <a:pt x="199456" y="404410"/>
                    <a:pt x="198260" y="404270"/>
                    <a:pt x="197060" y="404281"/>
                  </a:cubicBezTo>
                  <a:lnTo>
                    <a:pt x="48660" y="404281"/>
                  </a:lnTo>
                  <a:lnTo>
                    <a:pt x="390512" y="60523"/>
                  </a:lnTo>
                  <a:lnTo>
                    <a:pt x="303454" y="415139"/>
                  </a:lnTo>
                  <a:cubicBezTo>
                    <a:pt x="301560" y="422799"/>
                    <a:pt x="306235" y="430544"/>
                    <a:pt x="313895" y="432438"/>
                  </a:cubicBezTo>
                  <a:cubicBezTo>
                    <a:pt x="314998" y="432711"/>
                    <a:pt x="316129" y="432851"/>
                    <a:pt x="317265" y="432856"/>
                  </a:cubicBezTo>
                  <a:lnTo>
                    <a:pt x="465665" y="4328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9" name="Полилиния 88">
              <a:extLst>
                <a:ext uri="{FF2B5EF4-FFF2-40B4-BE49-F238E27FC236}">
                  <a16:creationId xmlns:a16="http://schemas.microsoft.com/office/drawing/2014/main" id="{43908395-6AD6-46E6-BA23-75E41B56127D}"/>
                </a:ext>
              </a:extLst>
            </p:cNvPr>
            <p:cNvSpPr/>
            <p:nvPr/>
          </p:nvSpPr>
          <p:spPr>
            <a:xfrm>
              <a:off x="9501680" y="2862810"/>
              <a:ext cx="134464" cy="134464"/>
            </a:xfrm>
            <a:custGeom>
              <a:avLst/>
              <a:gdLst>
                <a:gd name="connsiteX0" fmla="*/ 24028 w 133350"/>
                <a:gd name="connsiteY0" fmla="*/ 3835 h 133350"/>
                <a:gd name="connsiteX1" fmla="*/ 3835 w 133350"/>
                <a:gd name="connsiteY1" fmla="*/ 4547 h 133350"/>
                <a:gd name="connsiteX2" fmla="*/ 3835 w 133350"/>
                <a:gd name="connsiteY2" fmla="*/ 24028 h 133350"/>
                <a:gd name="connsiteX3" fmla="*/ 118135 w 133350"/>
                <a:gd name="connsiteY3" fmla="*/ 138328 h 133350"/>
                <a:gd name="connsiteX4" fmla="*/ 138328 w 133350"/>
                <a:gd name="connsiteY4" fmla="*/ 137615 h 133350"/>
                <a:gd name="connsiteX5" fmla="*/ 138328 w 133350"/>
                <a:gd name="connsiteY5" fmla="*/ 118135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350" h="133350">
                  <a:moveTo>
                    <a:pt x="24028" y="3835"/>
                  </a:moveTo>
                  <a:cubicBezTo>
                    <a:pt x="18255" y="-1545"/>
                    <a:pt x="9214" y="-1226"/>
                    <a:pt x="3835" y="4547"/>
                  </a:cubicBezTo>
                  <a:cubicBezTo>
                    <a:pt x="-1278" y="10034"/>
                    <a:pt x="-1278" y="18541"/>
                    <a:pt x="3835" y="24028"/>
                  </a:cubicBezTo>
                  <a:lnTo>
                    <a:pt x="118135" y="138328"/>
                  </a:lnTo>
                  <a:cubicBezTo>
                    <a:pt x="123908" y="143707"/>
                    <a:pt x="132948" y="143388"/>
                    <a:pt x="138328" y="137615"/>
                  </a:cubicBezTo>
                  <a:cubicBezTo>
                    <a:pt x="143441" y="132128"/>
                    <a:pt x="143441" y="123622"/>
                    <a:pt x="138328" y="11813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0" name="Полилиния 89">
              <a:extLst>
                <a:ext uri="{FF2B5EF4-FFF2-40B4-BE49-F238E27FC236}">
                  <a16:creationId xmlns:a16="http://schemas.microsoft.com/office/drawing/2014/main" id="{AE6C1558-1466-40D7-9322-2B0E9871C4B3}"/>
                </a:ext>
              </a:extLst>
            </p:cNvPr>
            <p:cNvSpPr/>
            <p:nvPr/>
          </p:nvSpPr>
          <p:spPr>
            <a:xfrm>
              <a:off x="8983032" y="2353766"/>
              <a:ext cx="134464" cy="134464"/>
            </a:xfrm>
            <a:custGeom>
              <a:avLst/>
              <a:gdLst>
                <a:gd name="connsiteX0" fmla="*/ 128231 w 133350"/>
                <a:gd name="connsiteY0" fmla="*/ 142519 h 133350"/>
                <a:gd name="connsiteX1" fmla="*/ 142506 w 133350"/>
                <a:gd name="connsiteY1" fmla="*/ 128219 h 133350"/>
                <a:gd name="connsiteX2" fmla="*/ 138328 w 133350"/>
                <a:gd name="connsiteY2" fmla="*/ 118135 h 133350"/>
                <a:gd name="connsiteX3" fmla="*/ 24028 w 133350"/>
                <a:gd name="connsiteY3" fmla="*/ 3835 h 133350"/>
                <a:gd name="connsiteX4" fmla="*/ 3835 w 133350"/>
                <a:gd name="connsiteY4" fmla="*/ 4547 h 133350"/>
                <a:gd name="connsiteX5" fmla="*/ 3835 w 133350"/>
                <a:gd name="connsiteY5" fmla="*/ 24028 h 133350"/>
                <a:gd name="connsiteX6" fmla="*/ 118135 w 133350"/>
                <a:gd name="connsiteY6" fmla="*/ 138328 h 133350"/>
                <a:gd name="connsiteX7" fmla="*/ 128231 w 133350"/>
                <a:gd name="connsiteY7" fmla="*/ 142519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350" h="133350">
                  <a:moveTo>
                    <a:pt x="128231" y="142519"/>
                  </a:moveTo>
                  <a:cubicBezTo>
                    <a:pt x="136122" y="142512"/>
                    <a:pt x="142513" y="136109"/>
                    <a:pt x="142506" y="128219"/>
                  </a:cubicBezTo>
                  <a:cubicBezTo>
                    <a:pt x="142503" y="124437"/>
                    <a:pt x="141000" y="120811"/>
                    <a:pt x="138328" y="118135"/>
                  </a:cubicBezTo>
                  <a:lnTo>
                    <a:pt x="24028" y="3835"/>
                  </a:lnTo>
                  <a:cubicBezTo>
                    <a:pt x="18255" y="-1545"/>
                    <a:pt x="9214" y="-1226"/>
                    <a:pt x="3835" y="4547"/>
                  </a:cubicBezTo>
                  <a:cubicBezTo>
                    <a:pt x="-1278" y="10034"/>
                    <a:pt x="-1278" y="18541"/>
                    <a:pt x="3835" y="24028"/>
                  </a:cubicBezTo>
                  <a:lnTo>
                    <a:pt x="118135" y="138328"/>
                  </a:lnTo>
                  <a:cubicBezTo>
                    <a:pt x="120811" y="141008"/>
                    <a:pt x="124443" y="142515"/>
                    <a:pt x="128231" y="142519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1" name="Полилиния 90">
              <a:extLst>
                <a:ext uri="{FF2B5EF4-FFF2-40B4-BE49-F238E27FC236}">
                  <a16:creationId xmlns:a16="http://schemas.microsoft.com/office/drawing/2014/main" id="{00D2106E-26CF-48F3-ADD7-FC6AFE79FC67}"/>
                </a:ext>
              </a:extLst>
            </p:cNvPr>
            <p:cNvSpPr/>
            <p:nvPr/>
          </p:nvSpPr>
          <p:spPr>
            <a:xfrm>
              <a:off x="9496532" y="2348963"/>
              <a:ext cx="134464" cy="134464"/>
            </a:xfrm>
            <a:custGeom>
              <a:avLst/>
              <a:gdLst>
                <a:gd name="connsiteX0" fmla="*/ 4178 w 133350"/>
                <a:gd name="connsiteY0" fmla="*/ 138328 h 133350"/>
                <a:gd name="connsiteX1" fmla="*/ 24371 w 133350"/>
                <a:gd name="connsiteY1" fmla="*/ 138328 h 133350"/>
                <a:gd name="connsiteX2" fmla="*/ 138671 w 133350"/>
                <a:gd name="connsiteY2" fmla="*/ 24028 h 133350"/>
                <a:gd name="connsiteX3" fmla="*/ 137959 w 133350"/>
                <a:gd name="connsiteY3" fmla="*/ 3835 h 133350"/>
                <a:gd name="connsiteX4" fmla="*/ 118478 w 133350"/>
                <a:gd name="connsiteY4" fmla="*/ 3835 h 133350"/>
                <a:gd name="connsiteX5" fmla="*/ 4178 w 133350"/>
                <a:gd name="connsiteY5" fmla="*/ 118135 h 133350"/>
                <a:gd name="connsiteX6" fmla="*/ 4178 w 133350"/>
                <a:gd name="connsiteY6" fmla="*/ 138328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350" h="133350">
                  <a:moveTo>
                    <a:pt x="4178" y="138328"/>
                  </a:moveTo>
                  <a:cubicBezTo>
                    <a:pt x="9757" y="143899"/>
                    <a:pt x="18793" y="143899"/>
                    <a:pt x="24371" y="138328"/>
                  </a:cubicBezTo>
                  <a:lnTo>
                    <a:pt x="138671" y="24028"/>
                  </a:lnTo>
                  <a:cubicBezTo>
                    <a:pt x="144051" y="18255"/>
                    <a:pt x="143732" y="9214"/>
                    <a:pt x="137959" y="3835"/>
                  </a:cubicBezTo>
                  <a:cubicBezTo>
                    <a:pt x="132472" y="-1278"/>
                    <a:pt x="123965" y="-1278"/>
                    <a:pt x="118478" y="3835"/>
                  </a:cubicBezTo>
                  <a:lnTo>
                    <a:pt x="4178" y="118135"/>
                  </a:lnTo>
                  <a:cubicBezTo>
                    <a:pt x="-1393" y="123713"/>
                    <a:pt x="-1393" y="132749"/>
                    <a:pt x="4178" y="138328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2" name="Полилиния 91">
              <a:extLst>
                <a:ext uri="{FF2B5EF4-FFF2-40B4-BE49-F238E27FC236}">
                  <a16:creationId xmlns:a16="http://schemas.microsoft.com/office/drawing/2014/main" id="{820F6413-3871-4018-9786-42CB4805E89D}"/>
                </a:ext>
              </a:extLst>
            </p:cNvPr>
            <p:cNvSpPr/>
            <p:nvPr/>
          </p:nvSpPr>
          <p:spPr>
            <a:xfrm>
              <a:off x="8987116" y="2867611"/>
              <a:ext cx="144069" cy="144069"/>
            </a:xfrm>
            <a:custGeom>
              <a:avLst/>
              <a:gdLst>
                <a:gd name="connsiteX0" fmla="*/ 118847 w 142875"/>
                <a:gd name="connsiteY0" fmla="*/ 3835 h 142875"/>
                <a:gd name="connsiteX1" fmla="*/ 4547 w 142875"/>
                <a:gd name="connsiteY1" fmla="*/ 118135 h 142875"/>
                <a:gd name="connsiteX2" fmla="*/ 3835 w 142875"/>
                <a:gd name="connsiteY2" fmla="*/ 138328 h 142875"/>
                <a:gd name="connsiteX3" fmla="*/ 24028 w 142875"/>
                <a:gd name="connsiteY3" fmla="*/ 139041 h 142875"/>
                <a:gd name="connsiteX4" fmla="*/ 24740 w 142875"/>
                <a:gd name="connsiteY4" fmla="*/ 138328 h 142875"/>
                <a:gd name="connsiteX5" fmla="*/ 139040 w 142875"/>
                <a:gd name="connsiteY5" fmla="*/ 24028 h 142875"/>
                <a:gd name="connsiteX6" fmla="*/ 138328 w 142875"/>
                <a:gd name="connsiteY6" fmla="*/ 3835 h 142875"/>
                <a:gd name="connsiteX7" fmla="*/ 118847 w 142875"/>
                <a:gd name="connsiteY7" fmla="*/ 383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875" h="142875">
                  <a:moveTo>
                    <a:pt x="118847" y="3835"/>
                  </a:moveTo>
                  <a:lnTo>
                    <a:pt x="4547" y="118135"/>
                  </a:lnTo>
                  <a:cubicBezTo>
                    <a:pt x="-1226" y="123514"/>
                    <a:pt x="-1545" y="132555"/>
                    <a:pt x="3835" y="138328"/>
                  </a:cubicBezTo>
                  <a:cubicBezTo>
                    <a:pt x="9214" y="144101"/>
                    <a:pt x="18255" y="144420"/>
                    <a:pt x="24028" y="139041"/>
                  </a:cubicBezTo>
                  <a:cubicBezTo>
                    <a:pt x="24274" y="138811"/>
                    <a:pt x="24511" y="138574"/>
                    <a:pt x="24740" y="138328"/>
                  </a:cubicBezTo>
                  <a:lnTo>
                    <a:pt x="139040" y="24028"/>
                  </a:lnTo>
                  <a:cubicBezTo>
                    <a:pt x="144420" y="18255"/>
                    <a:pt x="144101" y="9214"/>
                    <a:pt x="138328" y="3835"/>
                  </a:cubicBezTo>
                  <a:cubicBezTo>
                    <a:pt x="132841" y="-1278"/>
                    <a:pt x="124334" y="-1278"/>
                    <a:pt x="118847" y="383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4" name="Полилиния 92">
              <a:extLst>
                <a:ext uri="{FF2B5EF4-FFF2-40B4-BE49-F238E27FC236}">
                  <a16:creationId xmlns:a16="http://schemas.microsoft.com/office/drawing/2014/main" id="{17F57BD1-FAE0-4A3D-94C3-186DF7C38419}"/>
                </a:ext>
              </a:extLst>
            </p:cNvPr>
            <p:cNvSpPr/>
            <p:nvPr/>
          </p:nvSpPr>
          <p:spPr>
            <a:xfrm>
              <a:off x="8997079" y="2780811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5" name="Полилиния 93">
              <a:extLst>
                <a:ext uri="{FF2B5EF4-FFF2-40B4-BE49-F238E27FC236}">
                  <a16:creationId xmlns:a16="http://schemas.microsoft.com/office/drawing/2014/main" id="{CA9E762E-60A1-421D-9A23-AFDF4F119F41}"/>
                </a:ext>
              </a:extLst>
            </p:cNvPr>
            <p:cNvSpPr/>
            <p:nvPr/>
          </p:nvSpPr>
          <p:spPr>
            <a:xfrm>
              <a:off x="8910638" y="2713579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6" name="Полилиния 94">
              <a:extLst>
                <a:ext uri="{FF2B5EF4-FFF2-40B4-BE49-F238E27FC236}">
                  <a16:creationId xmlns:a16="http://schemas.microsoft.com/office/drawing/2014/main" id="{E3C7631A-465B-410B-BA98-2679C91FB62F}"/>
                </a:ext>
              </a:extLst>
            </p:cNvPr>
            <p:cNvSpPr/>
            <p:nvPr/>
          </p:nvSpPr>
          <p:spPr>
            <a:xfrm>
              <a:off x="9679006" y="2588719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7" name="Полилиния 95">
              <a:extLst>
                <a:ext uri="{FF2B5EF4-FFF2-40B4-BE49-F238E27FC236}">
                  <a16:creationId xmlns:a16="http://schemas.microsoft.com/office/drawing/2014/main" id="{9FE9A9FA-0F14-4F39-88F3-041BE8809743}"/>
                </a:ext>
              </a:extLst>
            </p:cNvPr>
            <p:cNvSpPr/>
            <p:nvPr/>
          </p:nvSpPr>
          <p:spPr>
            <a:xfrm>
              <a:off x="9121939" y="2348604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4062950" y="1234911"/>
            <a:ext cx="31172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Акты или УПД </a:t>
            </a:r>
          </a:p>
          <a:p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не представляются, если представлено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письмо поставщика коммунальных услуг, арендодателя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о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неиспользовании данных документов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и счет (иной документ – основание для оплаты)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80" name="Заголовок 3">
            <a:extLst>
              <a:ext uri="{FF2B5EF4-FFF2-40B4-BE49-F238E27FC236}">
                <a16:creationId xmlns:a16="http://schemas.microsoft.com/office/drawing/2014/main" id="{27112EAB-5B26-45A2-B7F1-0EA833DAAF55}"/>
              </a:ext>
            </a:extLst>
          </p:cNvPr>
          <p:cNvSpPr txBox="1">
            <a:spLocks/>
          </p:cNvSpPr>
          <p:nvPr/>
        </p:nvSpPr>
        <p:spPr>
          <a:xfrm>
            <a:off x="7114380" y="-37127"/>
            <a:ext cx="2591905" cy="7593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>
                <a:latin typeface="Bahnschrift Condensed" panose="020B050204020402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Оборудование (лицензионные программные продукты)</a:t>
            </a:r>
            <a:endParaRPr lang="ru-RU" sz="1800" dirty="0">
              <a:latin typeface="Bahnschrift Condensed" panose="020B0502040204020203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27" name="Заголовок 3">
            <a:extLst>
              <a:ext uri="{FF2B5EF4-FFF2-40B4-BE49-F238E27FC236}">
                <a16:creationId xmlns:a16="http://schemas.microsoft.com/office/drawing/2014/main" id="{27112EAB-5B26-45A2-B7F1-0EA833DAAF55}"/>
              </a:ext>
            </a:extLst>
          </p:cNvPr>
          <p:cNvSpPr txBox="1">
            <a:spLocks/>
          </p:cNvSpPr>
          <p:nvPr/>
        </p:nvSpPr>
        <p:spPr>
          <a:xfrm>
            <a:off x="9597127" y="38146"/>
            <a:ext cx="2535024" cy="1022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latin typeface="Bahnschrift Condensed" panose="020B050204020402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Обязательная сертификация продукции и (или) декларирование ее соответствия</a:t>
            </a:r>
            <a:endParaRPr lang="ru-RU" sz="1800" dirty="0">
              <a:latin typeface="Bahnschrift Condensed" panose="020B0502040204020203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14380" y="4992256"/>
            <a:ext cx="25248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ПО: документ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, подтверждающий, что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приобретенный программный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продукт является лицензионным</a:t>
            </a:r>
          </a:p>
        </p:txBody>
      </p:sp>
      <p:cxnSp>
        <p:nvCxnSpPr>
          <p:cNvPr id="138" name="Прямая соединительная линия 137">
            <a:extLst>
              <a:ext uri="{FF2B5EF4-FFF2-40B4-BE49-F238E27FC236}">
                <a16:creationId xmlns:a16="http://schemas.microsoft.com/office/drawing/2014/main" id="{29402AFA-3918-4425-90CF-91486E2A4960}"/>
              </a:ext>
            </a:extLst>
          </p:cNvPr>
          <p:cNvCxnSpPr>
            <a:cxnSpLocks/>
          </p:cNvCxnSpPr>
          <p:nvPr/>
        </p:nvCxnSpPr>
        <p:spPr>
          <a:xfrm>
            <a:off x="7054930" y="135608"/>
            <a:ext cx="25223" cy="606388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Прямая соединительная линия 138">
            <a:extLst>
              <a:ext uri="{FF2B5EF4-FFF2-40B4-BE49-F238E27FC236}">
                <a16:creationId xmlns:a16="http://schemas.microsoft.com/office/drawing/2014/main" id="{29402AFA-3918-4425-90CF-91486E2A4960}"/>
              </a:ext>
            </a:extLst>
          </p:cNvPr>
          <p:cNvCxnSpPr>
            <a:cxnSpLocks/>
          </p:cNvCxnSpPr>
          <p:nvPr/>
        </p:nvCxnSpPr>
        <p:spPr>
          <a:xfrm>
            <a:off x="9585256" y="159860"/>
            <a:ext cx="0" cy="596072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Прямая соединительная линия 139">
            <a:extLst>
              <a:ext uri="{FF2B5EF4-FFF2-40B4-BE49-F238E27FC236}">
                <a16:creationId xmlns:a16="http://schemas.microsoft.com/office/drawing/2014/main" id="{29402AFA-3918-4425-90CF-91486E2A4960}"/>
              </a:ext>
            </a:extLst>
          </p:cNvPr>
          <p:cNvCxnSpPr>
            <a:cxnSpLocks/>
          </p:cNvCxnSpPr>
          <p:nvPr/>
        </p:nvCxnSpPr>
        <p:spPr>
          <a:xfrm flipH="1">
            <a:off x="4043879" y="240477"/>
            <a:ext cx="49" cy="517705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Номер слайда 1"/>
          <p:cNvSpPr txBox="1">
            <a:spLocks/>
          </p:cNvSpPr>
          <p:nvPr/>
        </p:nvSpPr>
        <p:spPr>
          <a:xfrm>
            <a:off x="198406" y="6374922"/>
            <a:ext cx="5091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C173F88-3387-453B-9303-AC0210B95CB8}" type="slidenum">
              <a:rPr lang="ru-RU" sz="2000" smtClean="0">
                <a:latin typeface="Bahnschrift Light Condensed" panose="020B0502040204020203" pitchFamily="34" charset="0"/>
              </a:rPr>
              <a:pPr/>
              <a:t>4</a:t>
            </a:fld>
            <a:endParaRPr lang="ru-RU" sz="2000" dirty="0">
              <a:latin typeface="Bahnschrift Light Condensed" panose="020B0502040204020203" pitchFamily="34" charset="0"/>
            </a:endParaRPr>
          </a:p>
        </p:txBody>
      </p:sp>
      <p:sp>
        <p:nvSpPr>
          <p:cNvPr id="111" name="Прямоугольник 110"/>
          <p:cNvSpPr/>
          <p:nvPr/>
        </p:nvSpPr>
        <p:spPr>
          <a:xfrm>
            <a:off x="7103350" y="3479888"/>
            <a:ext cx="25055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Фотографии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оборудования, оргтехники, на которых изображен их </a:t>
            </a:r>
            <a:r>
              <a:rPr lang="ru-RU" sz="1600" dirty="0">
                <a:solidFill>
                  <a:srgbClr val="C00000"/>
                </a:solidFill>
                <a:latin typeface="Bahnschrift Condensed" panose="020B0502040204020203" pitchFamily="34" charset="0"/>
              </a:rPr>
              <a:t>общий </a:t>
            </a:r>
            <a:r>
              <a:rPr lang="ru-RU" sz="1600" dirty="0" smtClean="0">
                <a:solidFill>
                  <a:srgbClr val="C00000"/>
                </a:solidFill>
                <a:latin typeface="Bahnschrift Condensed" panose="020B0502040204020203" pitchFamily="34" charset="0"/>
              </a:rPr>
              <a:t>вид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(в  том числе из сети Интернет)</a:t>
            </a:r>
          </a:p>
        </p:txBody>
      </p:sp>
      <p:sp>
        <p:nvSpPr>
          <p:cNvPr id="83" name="Прямоугольник 82"/>
          <p:cNvSpPr/>
          <p:nvPr/>
        </p:nvSpPr>
        <p:spPr>
          <a:xfrm>
            <a:off x="1368769" y="5451117"/>
            <a:ext cx="58932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Акт приема-передачи, если его подписание предусмотрено договором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аренды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Bahnschrift Condensed" panose="020B0502040204020203" pitchFamily="34" charset="0"/>
            </a:endParaRPr>
          </a:p>
        </p:txBody>
      </p: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81D58D6-269E-4715-81AB-1B69983AFD24}"/>
              </a:ext>
            </a:extLst>
          </p:cNvPr>
          <p:cNvGrpSpPr/>
          <p:nvPr/>
        </p:nvGrpSpPr>
        <p:grpSpPr>
          <a:xfrm>
            <a:off x="4049376" y="942969"/>
            <a:ext cx="328707" cy="276641"/>
            <a:chOff x="8910638" y="2267501"/>
            <a:chExt cx="816391" cy="835600"/>
          </a:xfrm>
          <a:solidFill>
            <a:schemeClr val="accent1"/>
          </a:solidFill>
        </p:grpSpPr>
        <p:sp>
          <p:nvSpPr>
            <p:cNvPr id="100" name="Полилиния 87">
              <a:extLst>
                <a:ext uri="{FF2B5EF4-FFF2-40B4-BE49-F238E27FC236}">
                  <a16:creationId xmlns:a16="http://schemas.microsoft.com/office/drawing/2014/main" id="{DB310B87-3077-429D-A0B7-D867ECF27685}"/>
                </a:ext>
              </a:extLst>
            </p:cNvPr>
            <p:cNvSpPr/>
            <p:nvPr/>
          </p:nvSpPr>
          <p:spPr>
            <a:xfrm>
              <a:off x="9064325" y="2267501"/>
              <a:ext cx="509044" cy="835600"/>
            </a:xfrm>
            <a:custGeom>
              <a:avLst/>
              <a:gdLst>
                <a:gd name="connsiteX0" fmla="*/ 513194 w 504825"/>
                <a:gd name="connsiteY0" fmla="*/ 413044 h 828675"/>
                <a:gd name="connsiteX1" fmla="*/ 500050 w 504825"/>
                <a:gd name="connsiteY1" fmla="*/ 404281 h 828675"/>
                <a:gd name="connsiteX2" fmla="*/ 335553 w 504825"/>
                <a:gd name="connsiteY2" fmla="*/ 404281 h 828675"/>
                <a:gd name="connsiteX3" fmla="*/ 430803 w 504825"/>
                <a:gd name="connsiteY3" fmla="*/ 17375 h 828675"/>
                <a:gd name="connsiteX4" fmla="*/ 419941 w 504825"/>
                <a:gd name="connsiteY4" fmla="*/ 338 h 828675"/>
                <a:gd name="connsiteX5" fmla="*/ 406705 w 504825"/>
                <a:gd name="connsiteY5" fmla="*/ 4231 h 828675"/>
                <a:gd name="connsiteX6" fmla="*/ 4178 w 504825"/>
                <a:gd name="connsiteY6" fmla="*/ 408472 h 828675"/>
                <a:gd name="connsiteX7" fmla="*/ 4191 w 504825"/>
                <a:gd name="connsiteY7" fmla="*/ 428677 h 828675"/>
                <a:gd name="connsiteX8" fmla="*/ 14275 w 504825"/>
                <a:gd name="connsiteY8" fmla="*/ 432856 h 828675"/>
                <a:gd name="connsiteX9" fmla="*/ 178772 w 504825"/>
                <a:gd name="connsiteY9" fmla="*/ 432856 h 828675"/>
                <a:gd name="connsiteX10" fmla="*/ 83522 w 504825"/>
                <a:gd name="connsiteY10" fmla="*/ 819761 h 828675"/>
                <a:gd name="connsiteX11" fmla="*/ 94384 w 504825"/>
                <a:gd name="connsiteY11" fmla="*/ 836799 h 828675"/>
                <a:gd name="connsiteX12" fmla="*/ 107620 w 504825"/>
                <a:gd name="connsiteY12" fmla="*/ 832906 h 828675"/>
                <a:gd name="connsiteX13" fmla="*/ 510146 w 504825"/>
                <a:gd name="connsiteY13" fmla="*/ 428665 h 828675"/>
                <a:gd name="connsiteX14" fmla="*/ 513194 w 504825"/>
                <a:gd name="connsiteY14" fmla="*/ 413044 h 828675"/>
                <a:gd name="connsiteX15" fmla="*/ 123812 w 504825"/>
                <a:gd name="connsiteY15" fmla="*/ 776613 h 828675"/>
                <a:gd name="connsiteX16" fmla="*/ 211061 w 504825"/>
                <a:gd name="connsiteY16" fmla="*/ 421997 h 828675"/>
                <a:gd name="connsiteX17" fmla="*/ 200621 w 504825"/>
                <a:gd name="connsiteY17" fmla="*/ 404698 h 828675"/>
                <a:gd name="connsiteX18" fmla="*/ 197060 w 504825"/>
                <a:gd name="connsiteY18" fmla="*/ 404281 h 828675"/>
                <a:gd name="connsiteX19" fmla="*/ 48660 w 504825"/>
                <a:gd name="connsiteY19" fmla="*/ 404281 h 828675"/>
                <a:gd name="connsiteX20" fmla="*/ 390512 w 504825"/>
                <a:gd name="connsiteY20" fmla="*/ 60523 h 828675"/>
                <a:gd name="connsiteX21" fmla="*/ 303454 w 504825"/>
                <a:gd name="connsiteY21" fmla="*/ 415139 h 828675"/>
                <a:gd name="connsiteX22" fmla="*/ 313895 w 504825"/>
                <a:gd name="connsiteY22" fmla="*/ 432438 h 828675"/>
                <a:gd name="connsiteX23" fmla="*/ 317265 w 504825"/>
                <a:gd name="connsiteY23" fmla="*/ 432856 h 828675"/>
                <a:gd name="connsiteX24" fmla="*/ 465665 w 504825"/>
                <a:gd name="connsiteY24" fmla="*/ 432856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825" h="828675">
                  <a:moveTo>
                    <a:pt x="513194" y="413044"/>
                  </a:moveTo>
                  <a:cubicBezTo>
                    <a:pt x="510973" y="407746"/>
                    <a:pt x="505795" y="404294"/>
                    <a:pt x="500050" y="404281"/>
                  </a:cubicBezTo>
                  <a:lnTo>
                    <a:pt x="335553" y="404281"/>
                  </a:lnTo>
                  <a:lnTo>
                    <a:pt x="430803" y="17375"/>
                  </a:lnTo>
                  <a:cubicBezTo>
                    <a:pt x="432508" y="9671"/>
                    <a:pt x="427645" y="2043"/>
                    <a:pt x="419941" y="338"/>
                  </a:cubicBezTo>
                  <a:cubicBezTo>
                    <a:pt x="415153" y="-722"/>
                    <a:pt x="410157" y="748"/>
                    <a:pt x="406705" y="4231"/>
                  </a:cubicBezTo>
                  <a:lnTo>
                    <a:pt x="4178" y="408472"/>
                  </a:lnTo>
                  <a:cubicBezTo>
                    <a:pt x="-1398" y="414055"/>
                    <a:pt x="-1392" y="423101"/>
                    <a:pt x="4191" y="428677"/>
                  </a:cubicBezTo>
                  <a:cubicBezTo>
                    <a:pt x="6867" y="431350"/>
                    <a:pt x="10493" y="432852"/>
                    <a:pt x="14275" y="432856"/>
                  </a:cubicBezTo>
                  <a:lnTo>
                    <a:pt x="178772" y="432856"/>
                  </a:lnTo>
                  <a:lnTo>
                    <a:pt x="83522" y="819761"/>
                  </a:lnTo>
                  <a:cubicBezTo>
                    <a:pt x="81817" y="827466"/>
                    <a:pt x="86680" y="835093"/>
                    <a:pt x="94384" y="836799"/>
                  </a:cubicBezTo>
                  <a:cubicBezTo>
                    <a:pt x="99172" y="837858"/>
                    <a:pt x="104168" y="836389"/>
                    <a:pt x="107620" y="832906"/>
                  </a:cubicBezTo>
                  <a:lnTo>
                    <a:pt x="510146" y="428665"/>
                  </a:lnTo>
                  <a:cubicBezTo>
                    <a:pt x="514237" y="424558"/>
                    <a:pt x="515441" y="418387"/>
                    <a:pt x="513194" y="413044"/>
                  </a:cubicBezTo>
                  <a:close/>
                  <a:moveTo>
                    <a:pt x="123812" y="776613"/>
                  </a:moveTo>
                  <a:lnTo>
                    <a:pt x="211061" y="421997"/>
                  </a:lnTo>
                  <a:cubicBezTo>
                    <a:pt x="212956" y="414337"/>
                    <a:pt x="208281" y="406592"/>
                    <a:pt x="200621" y="404698"/>
                  </a:cubicBezTo>
                  <a:cubicBezTo>
                    <a:pt x="199456" y="404410"/>
                    <a:pt x="198260" y="404270"/>
                    <a:pt x="197060" y="404281"/>
                  </a:cubicBezTo>
                  <a:lnTo>
                    <a:pt x="48660" y="404281"/>
                  </a:lnTo>
                  <a:lnTo>
                    <a:pt x="390512" y="60523"/>
                  </a:lnTo>
                  <a:lnTo>
                    <a:pt x="303454" y="415139"/>
                  </a:lnTo>
                  <a:cubicBezTo>
                    <a:pt x="301560" y="422799"/>
                    <a:pt x="306235" y="430544"/>
                    <a:pt x="313895" y="432438"/>
                  </a:cubicBezTo>
                  <a:cubicBezTo>
                    <a:pt x="314998" y="432711"/>
                    <a:pt x="316129" y="432851"/>
                    <a:pt x="317265" y="432856"/>
                  </a:cubicBezTo>
                  <a:lnTo>
                    <a:pt x="465665" y="4328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2" name="Полилиния 88">
              <a:extLst>
                <a:ext uri="{FF2B5EF4-FFF2-40B4-BE49-F238E27FC236}">
                  <a16:creationId xmlns:a16="http://schemas.microsoft.com/office/drawing/2014/main" id="{43908395-6AD6-46E6-BA23-75E41B56127D}"/>
                </a:ext>
              </a:extLst>
            </p:cNvPr>
            <p:cNvSpPr/>
            <p:nvPr/>
          </p:nvSpPr>
          <p:spPr>
            <a:xfrm>
              <a:off x="9501680" y="2862810"/>
              <a:ext cx="134464" cy="134464"/>
            </a:xfrm>
            <a:custGeom>
              <a:avLst/>
              <a:gdLst>
                <a:gd name="connsiteX0" fmla="*/ 24028 w 133350"/>
                <a:gd name="connsiteY0" fmla="*/ 3835 h 133350"/>
                <a:gd name="connsiteX1" fmla="*/ 3835 w 133350"/>
                <a:gd name="connsiteY1" fmla="*/ 4547 h 133350"/>
                <a:gd name="connsiteX2" fmla="*/ 3835 w 133350"/>
                <a:gd name="connsiteY2" fmla="*/ 24028 h 133350"/>
                <a:gd name="connsiteX3" fmla="*/ 118135 w 133350"/>
                <a:gd name="connsiteY3" fmla="*/ 138328 h 133350"/>
                <a:gd name="connsiteX4" fmla="*/ 138328 w 133350"/>
                <a:gd name="connsiteY4" fmla="*/ 137615 h 133350"/>
                <a:gd name="connsiteX5" fmla="*/ 138328 w 133350"/>
                <a:gd name="connsiteY5" fmla="*/ 118135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350" h="133350">
                  <a:moveTo>
                    <a:pt x="24028" y="3835"/>
                  </a:moveTo>
                  <a:cubicBezTo>
                    <a:pt x="18255" y="-1545"/>
                    <a:pt x="9214" y="-1226"/>
                    <a:pt x="3835" y="4547"/>
                  </a:cubicBezTo>
                  <a:cubicBezTo>
                    <a:pt x="-1278" y="10034"/>
                    <a:pt x="-1278" y="18541"/>
                    <a:pt x="3835" y="24028"/>
                  </a:cubicBezTo>
                  <a:lnTo>
                    <a:pt x="118135" y="138328"/>
                  </a:lnTo>
                  <a:cubicBezTo>
                    <a:pt x="123908" y="143707"/>
                    <a:pt x="132948" y="143388"/>
                    <a:pt x="138328" y="137615"/>
                  </a:cubicBezTo>
                  <a:cubicBezTo>
                    <a:pt x="143441" y="132128"/>
                    <a:pt x="143441" y="123622"/>
                    <a:pt x="138328" y="11813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3" name="Полилиния 89">
              <a:extLst>
                <a:ext uri="{FF2B5EF4-FFF2-40B4-BE49-F238E27FC236}">
                  <a16:creationId xmlns:a16="http://schemas.microsoft.com/office/drawing/2014/main" id="{AE6C1558-1466-40D7-9322-2B0E9871C4B3}"/>
                </a:ext>
              </a:extLst>
            </p:cNvPr>
            <p:cNvSpPr/>
            <p:nvPr/>
          </p:nvSpPr>
          <p:spPr>
            <a:xfrm>
              <a:off x="8983032" y="2353766"/>
              <a:ext cx="134464" cy="134464"/>
            </a:xfrm>
            <a:custGeom>
              <a:avLst/>
              <a:gdLst>
                <a:gd name="connsiteX0" fmla="*/ 128231 w 133350"/>
                <a:gd name="connsiteY0" fmla="*/ 142519 h 133350"/>
                <a:gd name="connsiteX1" fmla="*/ 142506 w 133350"/>
                <a:gd name="connsiteY1" fmla="*/ 128219 h 133350"/>
                <a:gd name="connsiteX2" fmla="*/ 138328 w 133350"/>
                <a:gd name="connsiteY2" fmla="*/ 118135 h 133350"/>
                <a:gd name="connsiteX3" fmla="*/ 24028 w 133350"/>
                <a:gd name="connsiteY3" fmla="*/ 3835 h 133350"/>
                <a:gd name="connsiteX4" fmla="*/ 3835 w 133350"/>
                <a:gd name="connsiteY4" fmla="*/ 4547 h 133350"/>
                <a:gd name="connsiteX5" fmla="*/ 3835 w 133350"/>
                <a:gd name="connsiteY5" fmla="*/ 24028 h 133350"/>
                <a:gd name="connsiteX6" fmla="*/ 118135 w 133350"/>
                <a:gd name="connsiteY6" fmla="*/ 138328 h 133350"/>
                <a:gd name="connsiteX7" fmla="*/ 128231 w 133350"/>
                <a:gd name="connsiteY7" fmla="*/ 142519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350" h="133350">
                  <a:moveTo>
                    <a:pt x="128231" y="142519"/>
                  </a:moveTo>
                  <a:cubicBezTo>
                    <a:pt x="136122" y="142512"/>
                    <a:pt x="142513" y="136109"/>
                    <a:pt x="142506" y="128219"/>
                  </a:cubicBezTo>
                  <a:cubicBezTo>
                    <a:pt x="142503" y="124437"/>
                    <a:pt x="141000" y="120811"/>
                    <a:pt x="138328" y="118135"/>
                  </a:cubicBezTo>
                  <a:lnTo>
                    <a:pt x="24028" y="3835"/>
                  </a:lnTo>
                  <a:cubicBezTo>
                    <a:pt x="18255" y="-1545"/>
                    <a:pt x="9214" y="-1226"/>
                    <a:pt x="3835" y="4547"/>
                  </a:cubicBezTo>
                  <a:cubicBezTo>
                    <a:pt x="-1278" y="10034"/>
                    <a:pt x="-1278" y="18541"/>
                    <a:pt x="3835" y="24028"/>
                  </a:cubicBezTo>
                  <a:lnTo>
                    <a:pt x="118135" y="138328"/>
                  </a:lnTo>
                  <a:cubicBezTo>
                    <a:pt x="120811" y="141008"/>
                    <a:pt x="124443" y="142515"/>
                    <a:pt x="128231" y="142519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4" name="Полилиния 90">
              <a:extLst>
                <a:ext uri="{FF2B5EF4-FFF2-40B4-BE49-F238E27FC236}">
                  <a16:creationId xmlns:a16="http://schemas.microsoft.com/office/drawing/2014/main" id="{00D2106E-26CF-48F3-ADD7-FC6AFE79FC67}"/>
                </a:ext>
              </a:extLst>
            </p:cNvPr>
            <p:cNvSpPr/>
            <p:nvPr/>
          </p:nvSpPr>
          <p:spPr>
            <a:xfrm>
              <a:off x="9496532" y="2348963"/>
              <a:ext cx="134464" cy="134464"/>
            </a:xfrm>
            <a:custGeom>
              <a:avLst/>
              <a:gdLst>
                <a:gd name="connsiteX0" fmla="*/ 4178 w 133350"/>
                <a:gd name="connsiteY0" fmla="*/ 138328 h 133350"/>
                <a:gd name="connsiteX1" fmla="*/ 24371 w 133350"/>
                <a:gd name="connsiteY1" fmla="*/ 138328 h 133350"/>
                <a:gd name="connsiteX2" fmla="*/ 138671 w 133350"/>
                <a:gd name="connsiteY2" fmla="*/ 24028 h 133350"/>
                <a:gd name="connsiteX3" fmla="*/ 137959 w 133350"/>
                <a:gd name="connsiteY3" fmla="*/ 3835 h 133350"/>
                <a:gd name="connsiteX4" fmla="*/ 118478 w 133350"/>
                <a:gd name="connsiteY4" fmla="*/ 3835 h 133350"/>
                <a:gd name="connsiteX5" fmla="*/ 4178 w 133350"/>
                <a:gd name="connsiteY5" fmla="*/ 118135 h 133350"/>
                <a:gd name="connsiteX6" fmla="*/ 4178 w 133350"/>
                <a:gd name="connsiteY6" fmla="*/ 138328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350" h="133350">
                  <a:moveTo>
                    <a:pt x="4178" y="138328"/>
                  </a:moveTo>
                  <a:cubicBezTo>
                    <a:pt x="9757" y="143899"/>
                    <a:pt x="18793" y="143899"/>
                    <a:pt x="24371" y="138328"/>
                  </a:cubicBezTo>
                  <a:lnTo>
                    <a:pt x="138671" y="24028"/>
                  </a:lnTo>
                  <a:cubicBezTo>
                    <a:pt x="144051" y="18255"/>
                    <a:pt x="143732" y="9214"/>
                    <a:pt x="137959" y="3835"/>
                  </a:cubicBezTo>
                  <a:cubicBezTo>
                    <a:pt x="132472" y="-1278"/>
                    <a:pt x="123965" y="-1278"/>
                    <a:pt x="118478" y="3835"/>
                  </a:cubicBezTo>
                  <a:lnTo>
                    <a:pt x="4178" y="118135"/>
                  </a:lnTo>
                  <a:cubicBezTo>
                    <a:pt x="-1393" y="123713"/>
                    <a:pt x="-1393" y="132749"/>
                    <a:pt x="4178" y="138328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5" name="Полилиния 91">
              <a:extLst>
                <a:ext uri="{FF2B5EF4-FFF2-40B4-BE49-F238E27FC236}">
                  <a16:creationId xmlns:a16="http://schemas.microsoft.com/office/drawing/2014/main" id="{820F6413-3871-4018-9786-42CB4805E89D}"/>
                </a:ext>
              </a:extLst>
            </p:cNvPr>
            <p:cNvSpPr/>
            <p:nvPr/>
          </p:nvSpPr>
          <p:spPr>
            <a:xfrm>
              <a:off x="8987116" y="2867611"/>
              <a:ext cx="144069" cy="144069"/>
            </a:xfrm>
            <a:custGeom>
              <a:avLst/>
              <a:gdLst>
                <a:gd name="connsiteX0" fmla="*/ 118847 w 142875"/>
                <a:gd name="connsiteY0" fmla="*/ 3835 h 142875"/>
                <a:gd name="connsiteX1" fmla="*/ 4547 w 142875"/>
                <a:gd name="connsiteY1" fmla="*/ 118135 h 142875"/>
                <a:gd name="connsiteX2" fmla="*/ 3835 w 142875"/>
                <a:gd name="connsiteY2" fmla="*/ 138328 h 142875"/>
                <a:gd name="connsiteX3" fmla="*/ 24028 w 142875"/>
                <a:gd name="connsiteY3" fmla="*/ 139041 h 142875"/>
                <a:gd name="connsiteX4" fmla="*/ 24740 w 142875"/>
                <a:gd name="connsiteY4" fmla="*/ 138328 h 142875"/>
                <a:gd name="connsiteX5" fmla="*/ 139040 w 142875"/>
                <a:gd name="connsiteY5" fmla="*/ 24028 h 142875"/>
                <a:gd name="connsiteX6" fmla="*/ 138328 w 142875"/>
                <a:gd name="connsiteY6" fmla="*/ 3835 h 142875"/>
                <a:gd name="connsiteX7" fmla="*/ 118847 w 142875"/>
                <a:gd name="connsiteY7" fmla="*/ 383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875" h="142875">
                  <a:moveTo>
                    <a:pt x="118847" y="3835"/>
                  </a:moveTo>
                  <a:lnTo>
                    <a:pt x="4547" y="118135"/>
                  </a:lnTo>
                  <a:cubicBezTo>
                    <a:pt x="-1226" y="123514"/>
                    <a:pt x="-1545" y="132555"/>
                    <a:pt x="3835" y="138328"/>
                  </a:cubicBezTo>
                  <a:cubicBezTo>
                    <a:pt x="9214" y="144101"/>
                    <a:pt x="18255" y="144420"/>
                    <a:pt x="24028" y="139041"/>
                  </a:cubicBezTo>
                  <a:cubicBezTo>
                    <a:pt x="24274" y="138811"/>
                    <a:pt x="24511" y="138574"/>
                    <a:pt x="24740" y="138328"/>
                  </a:cubicBezTo>
                  <a:lnTo>
                    <a:pt x="139040" y="24028"/>
                  </a:lnTo>
                  <a:cubicBezTo>
                    <a:pt x="144420" y="18255"/>
                    <a:pt x="144101" y="9214"/>
                    <a:pt x="138328" y="3835"/>
                  </a:cubicBezTo>
                  <a:cubicBezTo>
                    <a:pt x="132841" y="-1278"/>
                    <a:pt x="124334" y="-1278"/>
                    <a:pt x="118847" y="383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6" name="Полилиния 92">
              <a:extLst>
                <a:ext uri="{FF2B5EF4-FFF2-40B4-BE49-F238E27FC236}">
                  <a16:creationId xmlns:a16="http://schemas.microsoft.com/office/drawing/2014/main" id="{17F57BD1-FAE0-4A3D-94C3-186DF7C38419}"/>
                </a:ext>
              </a:extLst>
            </p:cNvPr>
            <p:cNvSpPr/>
            <p:nvPr/>
          </p:nvSpPr>
          <p:spPr>
            <a:xfrm>
              <a:off x="8997079" y="2780811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7" name="Полилиния 93">
              <a:extLst>
                <a:ext uri="{FF2B5EF4-FFF2-40B4-BE49-F238E27FC236}">
                  <a16:creationId xmlns:a16="http://schemas.microsoft.com/office/drawing/2014/main" id="{CA9E762E-60A1-421D-9A23-AFDF4F119F41}"/>
                </a:ext>
              </a:extLst>
            </p:cNvPr>
            <p:cNvSpPr/>
            <p:nvPr/>
          </p:nvSpPr>
          <p:spPr>
            <a:xfrm>
              <a:off x="8910638" y="2713579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8" name="Полилиния 94">
              <a:extLst>
                <a:ext uri="{FF2B5EF4-FFF2-40B4-BE49-F238E27FC236}">
                  <a16:creationId xmlns:a16="http://schemas.microsoft.com/office/drawing/2014/main" id="{E3C7631A-465B-410B-BA98-2679C91FB62F}"/>
                </a:ext>
              </a:extLst>
            </p:cNvPr>
            <p:cNvSpPr/>
            <p:nvPr/>
          </p:nvSpPr>
          <p:spPr>
            <a:xfrm>
              <a:off x="9679006" y="2588719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9" name="Полилиния 95">
              <a:extLst>
                <a:ext uri="{FF2B5EF4-FFF2-40B4-BE49-F238E27FC236}">
                  <a16:creationId xmlns:a16="http://schemas.microsoft.com/office/drawing/2014/main" id="{9FE9A9FA-0F14-4F39-88F3-041BE8809743}"/>
                </a:ext>
              </a:extLst>
            </p:cNvPr>
            <p:cNvSpPr/>
            <p:nvPr/>
          </p:nvSpPr>
          <p:spPr>
            <a:xfrm>
              <a:off x="9121939" y="2348604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A81D58D6-269E-4715-81AB-1B69983AFD24}"/>
              </a:ext>
            </a:extLst>
          </p:cNvPr>
          <p:cNvGrpSpPr/>
          <p:nvPr/>
        </p:nvGrpSpPr>
        <p:grpSpPr>
          <a:xfrm>
            <a:off x="7162275" y="976225"/>
            <a:ext cx="328707" cy="276641"/>
            <a:chOff x="8910638" y="2267501"/>
            <a:chExt cx="816391" cy="835600"/>
          </a:xfrm>
          <a:solidFill>
            <a:schemeClr val="accent1"/>
          </a:solidFill>
        </p:grpSpPr>
        <p:sp>
          <p:nvSpPr>
            <p:cNvPr id="112" name="Полилиния 87">
              <a:extLst>
                <a:ext uri="{FF2B5EF4-FFF2-40B4-BE49-F238E27FC236}">
                  <a16:creationId xmlns:a16="http://schemas.microsoft.com/office/drawing/2014/main" id="{DB310B87-3077-429D-A0B7-D867ECF27685}"/>
                </a:ext>
              </a:extLst>
            </p:cNvPr>
            <p:cNvSpPr/>
            <p:nvPr/>
          </p:nvSpPr>
          <p:spPr>
            <a:xfrm>
              <a:off x="9064325" y="2267501"/>
              <a:ext cx="509044" cy="835600"/>
            </a:xfrm>
            <a:custGeom>
              <a:avLst/>
              <a:gdLst>
                <a:gd name="connsiteX0" fmla="*/ 513194 w 504825"/>
                <a:gd name="connsiteY0" fmla="*/ 413044 h 828675"/>
                <a:gd name="connsiteX1" fmla="*/ 500050 w 504825"/>
                <a:gd name="connsiteY1" fmla="*/ 404281 h 828675"/>
                <a:gd name="connsiteX2" fmla="*/ 335553 w 504825"/>
                <a:gd name="connsiteY2" fmla="*/ 404281 h 828675"/>
                <a:gd name="connsiteX3" fmla="*/ 430803 w 504825"/>
                <a:gd name="connsiteY3" fmla="*/ 17375 h 828675"/>
                <a:gd name="connsiteX4" fmla="*/ 419941 w 504825"/>
                <a:gd name="connsiteY4" fmla="*/ 338 h 828675"/>
                <a:gd name="connsiteX5" fmla="*/ 406705 w 504825"/>
                <a:gd name="connsiteY5" fmla="*/ 4231 h 828675"/>
                <a:gd name="connsiteX6" fmla="*/ 4178 w 504825"/>
                <a:gd name="connsiteY6" fmla="*/ 408472 h 828675"/>
                <a:gd name="connsiteX7" fmla="*/ 4191 w 504825"/>
                <a:gd name="connsiteY7" fmla="*/ 428677 h 828675"/>
                <a:gd name="connsiteX8" fmla="*/ 14275 w 504825"/>
                <a:gd name="connsiteY8" fmla="*/ 432856 h 828675"/>
                <a:gd name="connsiteX9" fmla="*/ 178772 w 504825"/>
                <a:gd name="connsiteY9" fmla="*/ 432856 h 828675"/>
                <a:gd name="connsiteX10" fmla="*/ 83522 w 504825"/>
                <a:gd name="connsiteY10" fmla="*/ 819761 h 828675"/>
                <a:gd name="connsiteX11" fmla="*/ 94384 w 504825"/>
                <a:gd name="connsiteY11" fmla="*/ 836799 h 828675"/>
                <a:gd name="connsiteX12" fmla="*/ 107620 w 504825"/>
                <a:gd name="connsiteY12" fmla="*/ 832906 h 828675"/>
                <a:gd name="connsiteX13" fmla="*/ 510146 w 504825"/>
                <a:gd name="connsiteY13" fmla="*/ 428665 h 828675"/>
                <a:gd name="connsiteX14" fmla="*/ 513194 w 504825"/>
                <a:gd name="connsiteY14" fmla="*/ 413044 h 828675"/>
                <a:gd name="connsiteX15" fmla="*/ 123812 w 504825"/>
                <a:gd name="connsiteY15" fmla="*/ 776613 h 828675"/>
                <a:gd name="connsiteX16" fmla="*/ 211061 w 504825"/>
                <a:gd name="connsiteY16" fmla="*/ 421997 h 828675"/>
                <a:gd name="connsiteX17" fmla="*/ 200621 w 504825"/>
                <a:gd name="connsiteY17" fmla="*/ 404698 h 828675"/>
                <a:gd name="connsiteX18" fmla="*/ 197060 w 504825"/>
                <a:gd name="connsiteY18" fmla="*/ 404281 h 828675"/>
                <a:gd name="connsiteX19" fmla="*/ 48660 w 504825"/>
                <a:gd name="connsiteY19" fmla="*/ 404281 h 828675"/>
                <a:gd name="connsiteX20" fmla="*/ 390512 w 504825"/>
                <a:gd name="connsiteY20" fmla="*/ 60523 h 828675"/>
                <a:gd name="connsiteX21" fmla="*/ 303454 w 504825"/>
                <a:gd name="connsiteY21" fmla="*/ 415139 h 828675"/>
                <a:gd name="connsiteX22" fmla="*/ 313895 w 504825"/>
                <a:gd name="connsiteY22" fmla="*/ 432438 h 828675"/>
                <a:gd name="connsiteX23" fmla="*/ 317265 w 504825"/>
                <a:gd name="connsiteY23" fmla="*/ 432856 h 828675"/>
                <a:gd name="connsiteX24" fmla="*/ 465665 w 504825"/>
                <a:gd name="connsiteY24" fmla="*/ 432856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825" h="828675">
                  <a:moveTo>
                    <a:pt x="513194" y="413044"/>
                  </a:moveTo>
                  <a:cubicBezTo>
                    <a:pt x="510973" y="407746"/>
                    <a:pt x="505795" y="404294"/>
                    <a:pt x="500050" y="404281"/>
                  </a:cubicBezTo>
                  <a:lnTo>
                    <a:pt x="335553" y="404281"/>
                  </a:lnTo>
                  <a:lnTo>
                    <a:pt x="430803" y="17375"/>
                  </a:lnTo>
                  <a:cubicBezTo>
                    <a:pt x="432508" y="9671"/>
                    <a:pt x="427645" y="2043"/>
                    <a:pt x="419941" y="338"/>
                  </a:cubicBezTo>
                  <a:cubicBezTo>
                    <a:pt x="415153" y="-722"/>
                    <a:pt x="410157" y="748"/>
                    <a:pt x="406705" y="4231"/>
                  </a:cubicBezTo>
                  <a:lnTo>
                    <a:pt x="4178" y="408472"/>
                  </a:lnTo>
                  <a:cubicBezTo>
                    <a:pt x="-1398" y="414055"/>
                    <a:pt x="-1392" y="423101"/>
                    <a:pt x="4191" y="428677"/>
                  </a:cubicBezTo>
                  <a:cubicBezTo>
                    <a:pt x="6867" y="431350"/>
                    <a:pt x="10493" y="432852"/>
                    <a:pt x="14275" y="432856"/>
                  </a:cubicBezTo>
                  <a:lnTo>
                    <a:pt x="178772" y="432856"/>
                  </a:lnTo>
                  <a:lnTo>
                    <a:pt x="83522" y="819761"/>
                  </a:lnTo>
                  <a:cubicBezTo>
                    <a:pt x="81817" y="827466"/>
                    <a:pt x="86680" y="835093"/>
                    <a:pt x="94384" y="836799"/>
                  </a:cubicBezTo>
                  <a:cubicBezTo>
                    <a:pt x="99172" y="837858"/>
                    <a:pt x="104168" y="836389"/>
                    <a:pt x="107620" y="832906"/>
                  </a:cubicBezTo>
                  <a:lnTo>
                    <a:pt x="510146" y="428665"/>
                  </a:lnTo>
                  <a:cubicBezTo>
                    <a:pt x="514237" y="424558"/>
                    <a:pt x="515441" y="418387"/>
                    <a:pt x="513194" y="413044"/>
                  </a:cubicBezTo>
                  <a:close/>
                  <a:moveTo>
                    <a:pt x="123812" y="776613"/>
                  </a:moveTo>
                  <a:lnTo>
                    <a:pt x="211061" y="421997"/>
                  </a:lnTo>
                  <a:cubicBezTo>
                    <a:pt x="212956" y="414337"/>
                    <a:pt x="208281" y="406592"/>
                    <a:pt x="200621" y="404698"/>
                  </a:cubicBezTo>
                  <a:cubicBezTo>
                    <a:pt x="199456" y="404410"/>
                    <a:pt x="198260" y="404270"/>
                    <a:pt x="197060" y="404281"/>
                  </a:cubicBezTo>
                  <a:lnTo>
                    <a:pt x="48660" y="404281"/>
                  </a:lnTo>
                  <a:lnTo>
                    <a:pt x="390512" y="60523"/>
                  </a:lnTo>
                  <a:lnTo>
                    <a:pt x="303454" y="415139"/>
                  </a:lnTo>
                  <a:cubicBezTo>
                    <a:pt x="301560" y="422799"/>
                    <a:pt x="306235" y="430544"/>
                    <a:pt x="313895" y="432438"/>
                  </a:cubicBezTo>
                  <a:cubicBezTo>
                    <a:pt x="314998" y="432711"/>
                    <a:pt x="316129" y="432851"/>
                    <a:pt x="317265" y="432856"/>
                  </a:cubicBezTo>
                  <a:lnTo>
                    <a:pt x="465665" y="4328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3" name="Полилиния 88">
              <a:extLst>
                <a:ext uri="{FF2B5EF4-FFF2-40B4-BE49-F238E27FC236}">
                  <a16:creationId xmlns:a16="http://schemas.microsoft.com/office/drawing/2014/main" id="{43908395-6AD6-46E6-BA23-75E41B56127D}"/>
                </a:ext>
              </a:extLst>
            </p:cNvPr>
            <p:cNvSpPr/>
            <p:nvPr/>
          </p:nvSpPr>
          <p:spPr>
            <a:xfrm>
              <a:off x="9501680" y="2862810"/>
              <a:ext cx="134464" cy="134464"/>
            </a:xfrm>
            <a:custGeom>
              <a:avLst/>
              <a:gdLst>
                <a:gd name="connsiteX0" fmla="*/ 24028 w 133350"/>
                <a:gd name="connsiteY0" fmla="*/ 3835 h 133350"/>
                <a:gd name="connsiteX1" fmla="*/ 3835 w 133350"/>
                <a:gd name="connsiteY1" fmla="*/ 4547 h 133350"/>
                <a:gd name="connsiteX2" fmla="*/ 3835 w 133350"/>
                <a:gd name="connsiteY2" fmla="*/ 24028 h 133350"/>
                <a:gd name="connsiteX3" fmla="*/ 118135 w 133350"/>
                <a:gd name="connsiteY3" fmla="*/ 138328 h 133350"/>
                <a:gd name="connsiteX4" fmla="*/ 138328 w 133350"/>
                <a:gd name="connsiteY4" fmla="*/ 137615 h 133350"/>
                <a:gd name="connsiteX5" fmla="*/ 138328 w 133350"/>
                <a:gd name="connsiteY5" fmla="*/ 118135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350" h="133350">
                  <a:moveTo>
                    <a:pt x="24028" y="3835"/>
                  </a:moveTo>
                  <a:cubicBezTo>
                    <a:pt x="18255" y="-1545"/>
                    <a:pt x="9214" y="-1226"/>
                    <a:pt x="3835" y="4547"/>
                  </a:cubicBezTo>
                  <a:cubicBezTo>
                    <a:pt x="-1278" y="10034"/>
                    <a:pt x="-1278" y="18541"/>
                    <a:pt x="3835" y="24028"/>
                  </a:cubicBezTo>
                  <a:lnTo>
                    <a:pt x="118135" y="138328"/>
                  </a:lnTo>
                  <a:cubicBezTo>
                    <a:pt x="123908" y="143707"/>
                    <a:pt x="132948" y="143388"/>
                    <a:pt x="138328" y="137615"/>
                  </a:cubicBezTo>
                  <a:cubicBezTo>
                    <a:pt x="143441" y="132128"/>
                    <a:pt x="143441" y="123622"/>
                    <a:pt x="138328" y="11813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4" name="Полилиния 89">
              <a:extLst>
                <a:ext uri="{FF2B5EF4-FFF2-40B4-BE49-F238E27FC236}">
                  <a16:creationId xmlns:a16="http://schemas.microsoft.com/office/drawing/2014/main" id="{AE6C1558-1466-40D7-9322-2B0E9871C4B3}"/>
                </a:ext>
              </a:extLst>
            </p:cNvPr>
            <p:cNvSpPr/>
            <p:nvPr/>
          </p:nvSpPr>
          <p:spPr>
            <a:xfrm>
              <a:off x="8983032" y="2353766"/>
              <a:ext cx="134464" cy="134464"/>
            </a:xfrm>
            <a:custGeom>
              <a:avLst/>
              <a:gdLst>
                <a:gd name="connsiteX0" fmla="*/ 128231 w 133350"/>
                <a:gd name="connsiteY0" fmla="*/ 142519 h 133350"/>
                <a:gd name="connsiteX1" fmla="*/ 142506 w 133350"/>
                <a:gd name="connsiteY1" fmla="*/ 128219 h 133350"/>
                <a:gd name="connsiteX2" fmla="*/ 138328 w 133350"/>
                <a:gd name="connsiteY2" fmla="*/ 118135 h 133350"/>
                <a:gd name="connsiteX3" fmla="*/ 24028 w 133350"/>
                <a:gd name="connsiteY3" fmla="*/ 3835 h 133350"/>
                <a:gd name="connsiteX4" fmla="*/ 3835 w 133350"/>
                <a:gd name="connsiteY4" fmla="*/ 4547 h 133350"/>
                <a:gd name="connsiteX5" fmla="*/ 3835 w 133350"/>
                <a:gd name="connsiteY5" fmla="*/ 24028 h 133350"/>
                <a:gd name="connsiteX6" fmla="*/ 118135 w 133350"/>
                <a:gd name="connsiteY6" fmla="*/ 138328 h 133350"/>
                <a:gd name="connsiteX7" fmla="*/ 128231 w 133350"/>
                <a:gd name="connsiteY7" fmla="*/ 142519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350" h="133350">
                  <a:moveTo>
                    <a:pt x="128231" y="142519"/>
                  </a:moveTo>
                  <a:cubicBezTo>
                    <a:pt x="136122" y="142512"/>
                    <a:pt x="142513" y="136109"/>
                    <a:pt x="142506" y="128219"/>
                  </a:cubicBezTo>
                  <a:cubicBezTo>
                    <a:pt x="142503" y="124437"/>
                    <a:pt x="141000" y="120811"/>
                    <a:pt x="138328" y="118135"/>
                  </a:cubicBezTo>
                  <a:lnTo>
                    <a:pt x="24028" y="3835"/>
                  </a:lnTo>
                  <a:cubicBezTo>
                    <a:pt x="18255" y="-1545"/>
                    <a:pt x="9214" y="-1226"/>
                    <a:pt x="3835" y="4547"/>
                  </a:cubicBezTo>
                  <a:cubicBezTo>
                    <a:pt x="-1278" y="10034"/>
                    <a:pt x="-1278" y="18541"/>
                    <a:pt x="3835" y="24028"/>
                  </a:cubicBezTo>
                  <a:lnTo>
                    <a:pt x="118135" y="138328"/>
                  </a:lnTo>
                  <a:cubicBezTo>
                    <a:pt x="120811" y="141008"/>
                    <a:pt x="124443" y="142515"/>
                    <a:pt x="128231" y="142519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5" name="Полилиния 90">
              <a:extLst>
                <a:ext uri="{FF2B5EF4-FFF2-40B4-BE49-F238E27FC236}">
                  <a16:creationId xmlns:a16="http://schemas.microsoft.com/office/drawing/2014/main" id="{00D2106E-26CF-48F3-ADD7-FC6AFE79FC67}"/>
                </a:ext>
              </a:extLst>
            </p:cNvPr>
            <p:cNvSpPr/>
            <p:nvPr/>
          </p:nvSpPr>
          <p:spPr>
            <a:xfrm>
              <a:off x="9496532" y="2348963"/>
              <a:ext cx="134464" cy="134464"/>
            </a:xfrm>
            <a:custGeom>
              <a:avLst/>
              <a:gdLst>
                <a:gd name="connsiteX0" fmla="*/ 4178 w 133350"/>
                <a:gd name="connsiteY0" fmla="*/ 138328 h 133350"/>
                <a:gd name="connsiteX1" fmla="*/ 24371 w 133350"/>
                <a:gd name="connsiteY1" fmla="*/ 138328 h 133350"/>
                <a:gd name="connsiteX2" fmla="*/ 138671 w 133350"/>
                <a:gd name="connsiteY2" fmla="*/ 24028 h 133350"/>
                <a:gd name="connsiteX3" fmla="*/ 137959 w 133350"/>
                <a:gd name="connsiteY3" fmla="*/ 3835 h 133350"/>
                <a:gd name="connsiteX4" fmla="*/ 118478 w 133350"/>
                <a:gd name="connsiteY4" fmla="*/ 3835 h 133350"/>
                <a:gd name="connsiteX5" fmla="*/ 4178 w 133350"/>
                <a:gd name="connsiteY5" fmla="*/ 118135 h 133350"/>
                <a:gd name="connsiteX6" fmla="*/ 4178 w 133350"/>
                <a:gd name="connsiteY6" fmla="*/ 138328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350" h="133350">
                  <a:moveTo>
                    <a:pt x="4178" y="138328"/>
                  </a:moveTo>
                  <a:cubicBezTo>
                    <a:pt x="9757" y="143899"/>
                    <a:pt x="18793" y="143899"/>
                    <a:pt x="24371" y="138328"/>
                  </a:cubicBezTo>
                  <a:lnTo>
                    <a:pt x="138671" y="24028"/>
                  </a:lnTo>
                  <a:cubicBezTo>
                    <a:pt x="144051" y="18255"/>
                    <a:pt x="143732" y="9214"/>
                    <a:pt x="137959" y="3835"/>
                  </a:cubicBezTo>
                  <a:cubicBezTo>
                    <a:pt x="132472" y="-1278"/>
                    <a:pt x="123965" y="-1278"/>
                    <a:pt x="118478" y="3835"/>
                  </a:cubicBezTo>
                  <a:lnTo>
                    <a:pt x="4178" y="118135"/>
                  </a:lnTo>
                  <a:cubicBezTo>
                    <a:pt x="-1393" y="123713"/>
                    <a:pt x="-1393" y="132749"/>
                    <a:pt x="4178" y="138328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6" name="Полилиния 91">
              <a:extLst>
                <a:ext uri="{FF2B5EF4-FFF2-40B4-BE49-F238E27FC236}">
                  <a16:creationId xmlns:a16="http://schemas.microsoft.com/office/drawing/2014/main" id="{820F6413-3871-4018-9786-42CB4805E89D}"/>
                </a:ext>
              </a:extLst>
            </p:cNvPr>
            <p:cNvSpPr/>
            <p:nvPr/>
          </p:nvSpPr>
          <p:spPr>
            <a:xfrm>
              <a:off x="8987116" y="2867611"/>
              <a:ext cx="144069" cy="144069"/>
            </a:xfrm>
            <a:custGeom>
              <a:avLst/>
              <a:gdLst>
                <a:gd name="connsiteX0" fmla="*/ 118847 w 142875"/>
                <a:gd name="connsiteY0" fmla="*/ 3835 h 142875"/>
                <a:gd name="connsiteX1" fmla="*/ 4547 w 142875"/>
                <a:gd name="connsiteY1" fmla="*/ 118135 h 142875"/>
                <a:gd name="connsiteX2" fmla="*/ 3835 w 142875"/>
                <a:gd name="connsiteY2" fmla="*/ 138328 h 142875"/>
                <a:gd name="connsiteX3" fmla="*/ 24028 w 142875"/>
                <a:gd name="connsiteY3" fmla="*/ 139041 h 142875"/>
                <a:gd name="connsiteX4" fmla="*/ 24740 w 142875"/>
                <a:gd name="connsiteY4" fmla="*/ 138328 h 142875"/>
                <a:gd name="connsiteX5" fmla="*/ 139040 w 142875"/>
                <a:gd name="connsiteY5" fmla="*/ 24028 h 142875"/>
                <a:gd name="connsiteX6" fmla="*/ 138328 w 142875"/>
                <a:gd name="connsiteY6" fmla="*/ 3835 h 142875"/>
                <a:gd name="connsiteX7" fmla="*/ 118847 w 142875"/>
                <a:gd name="connsiteY7" fmla="*/ 383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875" h="142875">
                  <a:moveTo>
                    <a:pt x="118847" y="3835"/>
                  </a:moveTo>
                  <a:lnTo>
                    <a:pt x="4547" y="118135"/>
                  </a:lnTo>
                  <a:cubicBezTo>
                    <a:pt x="-1226" y="123514"/>
                    <a:pt x="-1545" y="132555"/>
                    <a:pt x="3835" y="138328"/>
                  </a:cubicBezTo>
                  <a:cubicBezTo>
                    <a:pt x="9214" y="144101"/>
                    <a:pt x="18255" y="144420"/>
                    <a:pt x="24028" y="139041"/>
                  </a:cubicBezTo>
                  <a:cubicBezTo>
                    <a:pt x="24274" y="138811"/>
                    <a:pt x="24511" y="138574"/>
                    <a:pt x="24740" y="138328"/>
                  </a:cubicBezTo>
                  <a:lnTo>
                    <a:pt x="139040" y="24028"/>
                  </a:lnTo>
                  <a:cubicBezTo>
                    <a:pt x="144420" y="18255"/>
                    <a:pt x="144101" y="9214"/>
                    <a:pt x="138328" y="3835"/>
                  </a:cubicBezTo>
                  <a:cubicBezTo>
                    <a:pt x="132841" y="-1278"/>
                    <a:pt x="124334" y="-1278"/>
                    <a:pt x="118847" y="383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7" name="Полилиния 92">
              <a:extLst>
                <a:ext uri="{FF2B5EF4-FFF2-40B4-BE49-F238E27FC236}">
                  <a16:creationId xmlns:a16="http://schemas.microsoft.com/office/drawing/2014/main" id="{17F57BD1-FAE0-4A3D-94C3-186DF7C38419}"/>
                </a:ext>
              </a:extLst>
            </p:cNvPr>
            <p:cNvSpPr/>
            <p:nvPr/>
          </p:nvSpPr>
          <p:spPr>
            <a:xfrm>
              <a:off x="8997079" y="2780811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8" name="Полилиния 93">
              <a:extLst>
                <a:ext uri="{FF2B5EF4-FFF2-40B4-BE49-F238E27FC236}">
                  <a16:creationId xmlns:a16="http://schemas.microsoft.com/office/drawing/2014/main" id="{CA9E762E-60A1-421D-9A23-AFDF4F119F41}"/>
                </a:ext>
              </a:extLst>
            </p:cNvPr>
            <p:cNvSpPr/>
            <p:nvPr/>
          </p:nvSpPr>
          <p:spPr>
            <a:xfrm>
              <a:off x="8910638" y="2713579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9" name="Полилиния 94">
              <a:extLst>
                <a:ext uri="{FF2B5EF4-FFF2-40B4-BE49-F238E27FC236}">
                  <a16:creationId xmlns:a16="http://schemas.microsoft.com/office/drawing/2014/main" id="{E3C7631A-465B-410B-BA98-2679C91FB62F}"/>
                </a:ext>
              </a:extLst>
            </p:cNvPr>
            <p:cNvSpPr/>
            <p:nvPr/>
          </p:nvSpPr>
          <p:spPr>
            <a:xfrm>
              <a:off x="9679006" y="2588719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0" name="Полилиния 95">
              <a:extLst>
                <a:ext uri="{FF2B5EF4-FFF2-40B4-BE49-F238E27FC236}">
                  <a16:creationId xmlns:a16="http://schemas.microsoft.com/office/drawing/2014/main" id="{9FE9A9FA-0F14-4F39-88F3-041BE8809743}"/>
                </a:ext>
              </a:extLst>
            </p:cNvPr>
            <p:cNvSpPr/>
            <p:nvPr/>
          </p:nvSpPr>
          <p:spPr>
            <a:xfrm>
              <a:off x="9121939" y="2348604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A81D58D6-269E-4715-81AB-1B69983AFD24}"/>
              </a:ext>
            </a:extLst>
          </p:cNvPr>
          <p:cNvGrpSpPr/>
          <p:nvPr/>
        </p:nvGrpSpPr>
        <p:grpSpPr>
          <a:xfrm>
            <a:off x="9638942" y="1015794"/>
            <a:ext cx="328707" cy="276641"/>
            <a:chOff x="8910638" y="2267501"/>
            <a:chExt cx="816391" cy="835600"/>
          </a:xfrm>
          <a:solidFill>
            <a:schemeClr val="accent1"/>
          </a:solidFill>
        </p:grpSpPr>
        <p:sp>
          <p:nvSpPr>
            <p:cNvPr id="128" name="Полилиния 87">
              <a:extLst>
                <a:ext uri="{FF2B5EF4-FFF2-40B4-BE49-F238E27FC236}">
                  <a16:creationId xmlns:a16="http://schemas.microsoft.com/office/drawing/2014/main" id="{DB310B87-3077-429D-A0B7-D867ECF27685}"/>
                </a:ext>
              </a:extLst>
            </p:cNvPr>
            <p:cNvSpPr/>
            <p:nvPr/>
          </p:nvSpPr>
          <p:spPr>
            <a:xfrm>
              <a:off x="9064325" y="2267501"/>
              <a:ext cx="509044" cy="835600"/>
            </a:xfrm>
            <a:custGeom>
              <a:avLst/>
              <a:gdLst>
                <a:gd name="connsiteX0" fmla="*/ 513194 w 504825"/>
                <a:gd name="connsiteY0" fmla="*/ 413044 h 828675"/>
                <a:gd name="connsiteX1" fmla="*/ 500050 w 504825"/>
                <a:gd name="connsiteY1" fmla="*/ 404281 h 828675"/>
                <a:gd name="connsiteX2" fmla="*/ 335553 w 504825"/>
                <a:gd name="connsiteY2" fmla="*/ 404281 h 828675"/>
                <a:gd name="connsiteX3" fmla="*/ 430803 w 504825"/>
                <a:gd name="connsiteY3" fmla="*/ 17375 h 828675"/>
                <a:gd name="connsiteX4" fmla="*/ 419941 w 504825"/>
                <a:gd name="connsiteY4" fmla="*/ 338 h 828675"/>
                <a:gd name="connsiteX5" fmla="*/ 406705 w 504825"/>
                <a:gd name="connsiteY5" fmla="*/ 4231 h 828675"/>
                <a:gd name="connsiteX6" fmla="*/ 4178 w 504825"/>
                <a:gd name="connsiteY6" fmla="*/ 408472 h 828675"/>
                <a:gd name="connsiteX7" fmla="*/ 4191 w 504825"/>
                <a:gd name="connsiteY7" fmla="*/ 428677 h 828675"/>
                <a:gd name="connsiteX8" fmla="*/ 14275 w 504825"/>
                <a:gd name="connsiteY8" fmla="*/ 432856 h 828675"/>
                <a:gd name="connsiteX9" fmla="*/ 178772 w 504825"/>
                <a:gd name="connsiteY9" fmla="*/ 432856 h 828675"/>
                <a:gd name="connsiteX10" fmla="*/ 83522 w 504825"/>
                <a:gd name="connsiteY10" fmla="*/ 819761 h 828675"/>
                <a:gd name="connsiteX11" fmla="*/ 94384 w 504825"/>
                <a:gd name="connsiteY11" fmla="*/ 836799 h 828675"/>
                <a:gd name="connsiteX12" fmla="*/ 107620 w 504825"/>
                <a:gd name="connsiteY12" fmla="*/ 832906 h 828675"/>
                <a:gd name="connsiteX13" fmla="*/ 510146 w 504825"/>
                <a:gd name="connsiteY13" fmla="*/ 428665 h 828675"/>
                <a:gd name="connsiteX14" fmla="*/ 513194 w 504825"/>
                <a:gd name="connsiteY14" fmla="*/ 413044 h 828675"/>
                <a:gd name="connsiteX15" fmla="*/ 123812 w 504825"/>
                <a:gd name="connsiteY15" fmla="*/ 776613 h 828675"/>
                <a:gd name="connsiteX16" fmla="*/ 211061 w 504825"/>
                <a:gd name="connsiteY16" fmla="*/ 421997 h 828675"/>
                <a:gd name="connsiteX17" fmla="*/ 200621 w 504825"/>
                <a:gd name="connsiteY17" fmla="*/ 404698 h 828675"/>
                <a:gd name="connsiteX18" fmla="*/ 197060 w 504825"/>
                <a:gd name="connsiteY18" fmla="*/ 404281 h 828675"/>
                <a:gd name="connsiteX19" fmla="*/ 48660 w 504825"/>
                <a:gd name="connsiteY19" fmla="*/ 404281 h 828675"/>
                <a:gd name="connsiteX20" fmla="*/ 390512 w 504825"/>
                <a:gd name="connsiteY20" fmla="*/ 60523 h 828675"/>
                <a:gd name="connsiteX21" fmla="*/ 303454 w 504825"/>
                <a:gd name="connsiteY21" fmla="*/ 415139 h 828675"/>
                <a:gd name="connsiteX22" fmla="*/ 313895 w 504825"/>
                <a:gd name="connsiteY22" fmla="*/ 432438 h 828675"/>
                <a:gd name="connsiteX23" fmla="*/ 317265 w 504825"/>
                <a:gd name="connsiteY23" fmla="*/ 432856 h 828675"/>
                <a:gd name="connsiteX24" fmla="*/ 465665 w 504825"/>
                <a:gd name="connsiteY24" fmla="*/ 432856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825" h="828675">
                  <a:moveTo>
                    <a:pt x="513194" y="413044"/>
                  </a:moveTo>
                  <a:cubicBezTo>
                    <a:pt x="510973" y="407746"/>
                    <a:pt x="505795" y="404294"/>
                    <a:pt x="500050" y="404281"/>
                  </a:cubicBezTo>
                  <a:lnTo>
                    <a:pt x="335553" y="404281"/>
                  </a:lnTo>
                  <a:lnTo>
                    <a:pt x="430803" y="17375"/>
                  </a:lnTo>
                  <a:cubicBezTo>
                    <a:pt x="432508" y="9671"/>
                    <a:pt x="427645" y="2043"/>
                    <a:pt x="419941" y="338"/>
                  </a:cubicBezTo>
                  <a:cubicBezTo>
                    <a:pt x="415153" y="-722"/>
                    <a:pt x="410157" y="748"/>
                    <a:pt x="406705" y="4231"/>
                  </a:cubicBezTo>
                  <a:lnTo>
                    <a:pt x="4178" y="408472"/>
                  </a:lnTo>
                  <a:cubicBezTo>
                    <a:pt x="-1398" y="414055"/>
                    <a:pt x="-1392" y="423101"/>
                    <a:pt x="4191" y="428677"/>
                  </a:cubicBezTo>
                  <a:cubicBezTo>
                    <a:pt x="6867" y="431350"/>
                    <a:pt x="10493" y="432852"/>
                    <a:pt x="14275" y="432856"/>
                  </a:cubicBezTo>
                  <a:lnTo>
                    <a:pt x="178772" y="432856"/>
                  </a:lnTo>
                  <a:lnTo>
                    <a:pt x="83522" y="819761"/>
                  </a:lnTo>
                  <a:cubicBezTo>
                    <a:pt x="81817" y="827466"/>
                    <a:pt x="86680" y="835093"/>
                    <a:pt x="94384" y="836799"/>
                  </a:cubicBezTo>
                  <a:cubicBezTo>
                    <a:pt x="99172" y="837858"/>
                    <a:pt x="104168" y="836389"/>
                    <a:pt x="107620" y="832906"/>
                  </a:cubicBezTo>
                  <a:lnTo>
                    <a:pt x="510146" y="428665"/>
                  </a:lnTo>
                  <a:cubicBezTo>
                    <a:pt x="514237" y="424558"/>
                    <a:pt x="515441" y="418387"/>
                    <a:pt x="513194" y="413044"/>
                  </a:cubicBezTo>
                  <a:close/>
                  <a:moveTo>
                    <a:pt x="123812" y="776613"/>
                  </a:moveTo>
                  <a:lnTo>
                    <a:pt x="211061" y="421997"/>
                  </a:lnTo>
                  <a:cubicBezTo>
                    <a:pt x="212956" y="414337"/>
                    <a:pt x="208281" y="406592"/>
                    <a:pt x="200621" y="404698"/>
                  </a:cubicBezTo>
                  <a:cubicBezTo>
                    <a:pt x="199456" y="404410"/>
                    <a:pt x="198260" y="404270"/>
                    <a:pt x="197060" y="404281"/>
                  </a:cubicBezTo>
                  <a:lnTo>
                    <a:pt x="48660" y="404281"/>
                  </a:lnTo>
                  <a:lnTo>
                    <a:pt x="390512" y="60523"/>
                  </a:lnTo>
                  <a:lnTo>
                    <a:pt x="303454" y="415139"/>
                  </a:lnTo>
                  <a:cubicBezTo>
                    <a:pt x="301560" y="422799"/>
                    <a:pt x="306235" y="430544"/>
                    <a:pt x="313895" y="432438"/>
                  </a:cubicBezTo>
                  <a:cubicBezTo>
                    <a:pt x="314998" y="432711"/>
                    <a:pt x="316129" y="432851"/>
                    <a:pt x="317265" y="432856"/>
                  </a:cubicBezTo>
                  <a:lnTo>
                    <a:pt x="465665" y="4328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9" name="Полилиния 88">
              <a:extLst>
                <a:ext uri="{FF2B5EF4-FFF2-40B4-BE49-F238E27FC236}">
                  <a16:creationId xmlns:a16="http://schemas.microsoft.com/office/drawing/2014/main" id="{43908395-6AD6-46E6-BA23-75E41B56127D}"/>
                </a:ext>
              </a:extLst>
            </p:cNvPr>
            <p:cNvSpPr/>
            <p:nvPr/>
          </p:nvSpPr>
          <p:spPr>
            <a:xfrm>
              <a:off x="9501680" y="2862810"/>
              <a:ext cx="134464" cy="134464"/>
            </a:xfrm>
            <a:custGeom>
              <a:avLst/>
              <a:gdLst>
                <a:gd name="connsiteX0" fmla="*/ 24028 w 133350"/>
                <a:gd name="connsiteY0" fmla="*/ 3835 h 133350"/>
                <a:gd name="connsiteX1" fmla="*/ 3835 w 133350"/>
                <a:gd name="connsiteY1" fmla="*/ 4547 h 133350"/>
                <a:gd name="connsiteX2" fmla="*/ 3835 w 133350"/>
                <a:gd name="connsiteY2" fmla="*/ 24028 h 133350"/>
                <a:gd name="connsiteX3" fmla="*/ 118135 w 133350"/>
                <a:gd name="connsiteY3" fmla="*/ 138328 h 133350"/>
                <a:gd name="connsiteX4" fmla="*/ 138328 w 133350"/>
                <a:gd name="connsiteY4" fmla="*/ 137615 h 133350"/>
                <a:gd name="connsiteX5" fmla="*/ 138328 w 133350"/>
                <a:gd name="connsiteY5" fmla="*/ 118135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350" h="133350">
                  <a:moveTo>
                    <a:pt x="24028" y="3835"/>
                  </a:moveTo>
                  <a:cubicBezTo>
                    <a:pt x="18255" y="-1545"/>
                    <a:pt x="9214" y="-1226"/>
                    <a:pt x="3835" y="4547"/>
                  </a:cubicBezTo>
                  <a:cubicBezTo>
                    <a:pt x="-1278" y="10034"/>
                    <a:pt x="-1278" y="18541"/>
                    <a:pt x="3835" y="24028"/>
                  </a:cubicBezTo>
                  <a:lnTo>
                    <a:pt x="118135" y="138328"/>
                  </a:lnTo>
                  <a:cubicBezTo>
                    <a:pt x="123908" y="143707"/>
                    <a:pt x="132948" y="143388"/>
                    <a:pt x="138328" y="137615"/>
                  </a:cubicBezTo>
                  <a:cubicBezTo>
                    <a:pt x="143441" y="132128"/>
                    <a:pt x="143441" y="123622"/>
                    <a:pt x="138328" y="11813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0" name="Полилиния 89">
              <a:extLst>
                <a:ext uri="{FF2B5EF4-FFF2-40B4-BE49-F238E27FC236}">
                  <a16:creationId xmlns:a16="http://schemas.microsoft.com/office/drawing/2014/main" id="{AE6C1558-1466-40D7-9322-2B0E9871C4B3}"/>
                </a:ext>
              </a:extLst>
            </p:cNvPr>
            <p:cNvSpPr/>
            <p:nvPr/>
          </p:nvSpPr>
          <p:spPr>
            <a:xfrm>
              <a:off x="8983032" y="2353766"/>
              <a:ext cx="134464" cy="134464"/>
            </a:xfrm>
            <a:custGeom>
              <a:avLst/>
              <a:gdLst>
                <a:gd name="connsiteX0" fmla="*/ 128231 w 133350"/>
                <a:gd name="connsiteY0" fmla="*/ 142519 h 133350"/>
                <a:gd name="connsiteX1" fmla="*/ 142506 w 133350"/>
                <a:gd name="connsiteY1" fmla="*/ 128219 h 133350"/>
                <a:gd name="connsiteX2" fmla="*/ 138328 w 133350"/>
                <a:gd name="connsiteY2" fmla="*/ 118135 h 133350"/>
                <a:gd name="connsiteX3" fmla="*/ 24028 w 133350"/>
                <a:gd name="connsiteY3" fmla="*/ 3835 h 133350"/>
                <a:gd name="connsiteX4" fmla="*/ 3835 w 133350"/>
                <a:gd name="connsiteY4" fmla="*/ 4547 h 133350"/>
                <a:gd name="connsiteX5" fmla="*/ 3835 w 133350"/>
                <a:gd name="connsiteY5" fmla="*/ 24028 h 133350"/>
                <a:gd name="connsiteX6" fmla="*/ 118135 w 133350"/>
                <a:gd name="connsiteY6" fmla="*/ 138328 h 133350"/>
                <a:gd name="connsiteX7" fmla="*/ 128231 w 133350"/>
                <a:gd name="connsiteY7" fmla="*/ 142519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350" h="133350">
                  <a:moveTo>
                    <a:pt x="128231" y="142519"/>
                  </a:moveTo>
                  <a:cubicBezTo>
                    <a:pt x="136122" y="142512"/>
                    <a:pt x="142513" y="136109"/>
                    <a:pt x="142506" y="128219"/>
                  </a:cubicBezTo>
                  <a:cubicBezTo>
                    <a:pt x="142503" y="124437"/>
                    <a:pt x="141000" y="120811"/>
                    <a:pt x="138328" y="118135"/>
                  </a:cubicBezTo>
                  <a:lnTo>
                    <a:pt x="24028" y="3835"/>
                  </a:lnTo>
                  <a:cubicBezTo>
                    <a:pt x="18255" y="-1545"/>
                    <a:pt x="9214" y="-1226"/>
                    <a:pt x="3835" y="4547"/>
                  </a:cubicBezTo>
                  <a:cubicBezTo>
                    <a:pt x="-1278" y="10034"/>
                    <a:pt x="-1278" y="18541"/>
                    <a:pt x="3835" y="24028"/>
                  </a:cubicBezTo>
                  <a:lnTo>
                    <a:pt x="118135" y="138328"/>
                  </a:lnTo>
                  <a:cubicBezTo>
                    <a:pt x="120811" y="141008"/>
                    <a:pt x="124443" y="142515"/>
                    <a:pt x="128231" y="142519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1" name="Полилиния 90">
              <a:extLst>
                <a:ext uri="{FF2B5EF4-FFF2-40B4-BE49-F238E27FC236}">
                  <a16:creationId xmlns:a16="http://schemas.microsoft.com/office/drawing/2014/main" id="{00D2106E-26CF-48F3-ADD7-FC6AFE79FC67}"/>
                </a:ext>
              </a:extLst>
            </p:cNvPr>
            <p:cNvSpPr/>
            <p:nvPr/>
          </p:nvSpPr>
          <p:spPr>
            <a:xfrm>
              <a:off x="9496532" y="2348963"/>
              <a:ext cx="134464" cy="134464"/>
            </a:xfrm>
            <a:custGeom>
              <a:avLst/>
              <a:gdLst>
                <a:gd name="connsiteX0" fmla="*/ 4178 w 133350"/>
                <a:gd name="connsiteY0" fmla="*/ 138328 h 133350"/>
                <a:gd name="connsiteX1" fmla="*/ 24371 w 133350"/>
                <a:gd name="connsiteY1" fmla="*/ 138328 h 133350"/>
                <a:gd name="connsiteX2" fmla="*/ 138671 w 133350"/>
                <a:gd name="connsiteY2" fmla="*/ 24028 h 133350"/>
                <a:gd name="connsiteX3" fmla="*/ 137959 w 133350"/>
                <a:gd name="connsiteY3" fmla="*/ 3835 h 133350"/>
                <a:gd name="connsiteX4" fmla="*/ 118478 w 133350"/>
                <a:gd name="connsiteY4" fmla="*/ 3835 h 133350"/>
                <a:gd name="connsiteX5" fmla="*/ 4178 w 133350"/>
                <a:gd name="connsiteY5" fmla="*/ 118135 h 133350"/>
                <a:gd name="connsiteX6" fmla="*/ 4178 w 133350"/>
                <a:gd name="connsiteY6" fmla="*/ 138328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350" h="133350">
                  <a:moveTo>
                    <a:pt x="4178" y="138328"/>
                  </a:moveTo>
                  <a:cubicBezTo>
                    <a:pt x="9757" y="143899"/>
                    <a:pt x="18793" y="143899"/>
                    <a:pt x="24371" y="138328"/>
                  </a:cubicBezTo>
                  <a:lnTo>
                    <a:pt x="138671" y="24028"/>
                  </a:lnTo>
                  <a:cubicBezTo>
                    <a:pt x="144051" y="18255"/>
                    <a:pt x="143732" y="9214"/>
                    <a:pt x="137959" y="3835"/>
                  </a:cubicBezTo>
                  <a:cubicBezTo>
                    <a:pt x="132472" y="-1278"/>
                    <a:pt x="123965" y="-1278"/>
                    <a:pt x="118478" y="3835"/>
                  </a:cubicBezTo>
                  <a:lnTo>
                    <a:pt x="4178" y="118135"/>
                  </a:lnTo>
                  <a:cubicBezTo>
                    <a:pt x="-1393" y="123713"/>
                    <a:pt x="-1393" y="132749"/>
                    <a:pt x="4178" y="138328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2" name="Полилиния 91">
              <a:extLst>
                <a:ext uri="{FF2B5EF4-FFF2-40B4-BE49-F238E27FC236}">
                  <a16:creationId xmlns:a16="http://schemas.microsoft.com/office/drawing/2014/main" id="{820F6413-3871-4018-9786-42CB4805E89D}"/>
                </a:ext>
              </a:extLst>
            </p:cNvPr>
            <p:cNvSpPr/>
            <p:nvPr/>
          </p:nvSpPr>
          <p:spPr>
            <a:xfrm>
              <a:off x="8987116" y="2867611"/>
              <a:ext cx="144069" cy="144069"/>
            </a:xfrm>
            <a:custGeom>
              <a:avLst/>
              <a:gdLst>
                <a:gd name="connsiteX0" fmla="*/ 118847 w 142875"/>
                <a:gd name="connsiteY0" fmla="*/ 3835 h 142875"/>
                <a:gd name="connsiteX1" fmla="*/ 4547 w 142875"/>
                <a:gd name="connsiteY1" fmla="*/ 118135 h 142875"/>
                <a:gd name="connsiteX2" fmla="*/ 3835 w 142875"/>
                <a:gd name="connsiteY2" fmla="*/ 138328 h 142875"/>
                <a:gd name="connsiteX3" fmla="*/ 24028 w 142875"/>
                <a:gd name="connsiteY3" fmla="*/ 139041 h 142875"/>
                <a:gd name="connsiteX4" fmla="*/ 24740 w 142875"/>
                <a:gd name="connsiteY4" fmla="*/ 138328 h 142875"/>
                <a:gd name="connsiteX5" fmla="*/ 139040 w 142875"/>
                <a:gd name="connsiteY5" fmla="*/ 24028 h 142875"/>
                <a:gd name="connsiteX6" fmla="*/ 138328 w 142875"/>
                <a:gd name="connsiteY6" fmla="*/ 3835 h 142875"/>
                <a:gd name="connsiteX7" fmla="*/ 118847 w 142875"/>
                <a:gd name="connsiteY7" fmla="*/ 383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875" h="142875">
                  <a:moveTo>
                    <a:pt x="118847" y="3835"/>
                  </a:moveTo>
                  <a:lnTo>
                    <a:pt x="4547" y="118135"/>
                  </a:lnTo>
                  <a:cubicBezTo>
                    <a:pt x="-1226" y="123514"/>
                    <a:pt x="-1545" y="132555"/>
                    <a:pt x="3835" y="138328"/>
                  </a:cubicBezTo>
                  <a:cubicBezTo>
                    <a:pt x="9214" y="144101"/>
                    <a:pt x="18255" y="144420"/>
                    <a:pt x="24028" y="139041"/>
                  </a:cubicBezTo>
                  <a:cubicBezTo>
                    <a:pt x="24274" y="138811"/>
                    <a:pt x="24511" y="138574"/>
                    <a:pt x="24740" y="138328"/>
                  </a:cubicBezTo>
                  <a:lnTo>
                    <a:pt x="139040" y="24028"/>
                  </a:lnTo>
                  <a:cubicBezTo>
                    <a:pt x="144420" y="18255"/>
                    <a:pt x="144101" y="9214"/>
                    <a:pt x="138328" y="3835"/>
                  </a:cubicBezTo>
                  <a:cubicBezTo>
                    <a:pt x="132841" y="-1278"/>
                    <a:pt x="124334" y="-1278"/>
                    <a:pt x="118847" y="383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3" name="Полилиния 92">
              <a:extLst>
                <a:ext uri="{FF2B5EF4-FFF2-40B4-BE49-F238E27FC236}">
                  <a16:creationId xmlns:a16="http://schemas.microsoft.com/office/drawing/2014/main" id="{17F57BD1-FAE0-4A3D-94C3-186DF7C38419}"/>
                </a:ext>
              </a:extLst>
            </p:cNvPr>
            <p:cNvSpPr/>
            <p:nvPr/>
          </p:nvSpPr>
          <p:spPr>
            <a:xfrm>
              <a:off x="8997079" y="2780811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4" name="Полилиния 93">
              <a:extLst>
                <a:ext uri="{FF2B5EF4-FFF2-40B4-BE49-F238E27FC236}">
                  <a16:creationId xmlns:a16="http://schemas.microsoft.com/office/drawing/2014/main" id="{CA9E762E-60A1-421D-9A23-AFDF4F119F41}"/>
                </a:ext>
              </a:extLst>
            </p:cNvPr>
            <p:cNvSpPr/>
            <p:nvPr/>
          </p:nvSpPr>
          <p:spPr>
            <a:xfrm>
              <a:off x="8910638" y="2713579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5" name="Полилиния 94">
              <a:extLst>
                <a:ext uri="{FF2B5EF4-FFF2-40B4-BE49-F238E27FC236}">
                  <a16:creationId xmlns:a16="http://schemas.microsoft.com/office/drawing/2014/main" id="{E3C7631A-465B-410B-BA98-2679C91FB62F}"/>
                </a:ext>
              </a:extLst>
            </p:cNvPr>
            <p:cNvSpPr/>
            <p:nvPr/>
          </p:nvSpPr>
          <p:spPr>
            <a:xfrm>
              <a:off x="9679006" y="2588719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6" name="Полилиния 95">
              <a:extLst>
                <a:ext uri="{FF2B5EF4-FFF2-40B4-BE49-F238E27FC236}">
                  <a16:creationId xmlns:a16="http://schemas.microsoft.com/office/drawing/2014/main" id="{9FE9A9FA-0F14-4F39-88F3-041BE8809743}"/>
                </a:ext>
              </a:extLst>
            </p:cNvPr>
            <p:cNvSpPr/>
            <p:nvPr/>
          </p:nvSpPr>
          <p:spPr>
            <a:xfrm>
              <a:off x="9121939" y="2348604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137" name="Прямоугольник 136"/>
          <p:cNvSpPr/>
          <p:nvPr/>
        </p:nvSpPr>
        <p:spPr>
          <a:xfrm>
            <a:off x="4089860" y="3041799"/>
            <a:ext cx="299036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Если приложение к договору с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ресурсоснабжающей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 организацией размещено на ее сайте, о чем указано в договоре,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представление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такого приложения не требуется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. Также допускается представление заполненных форм документов, установленных приложениями к договору)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Bahnschrift Condensed" panose="020B0502040204020203" pitchFamily="34" charset="0"/>
            </a:endParaRPr>
          </a:p>
        </p:txBody>
      </p:sp>
      <p:grpSp>
        <p:nvGrpSpPr>
          <p:cNvPr id="141" name="Группа 140">
            <a:extLst>
              <a:ext uri="{FF2B5EF4-FFF2-40B4-BE49-F238E27FC236}">
                <a16:creationId xmlns:a16="http://schemas.microsoft.com/office/drawing/2014/main" id="{A81D58D6-269E-4715-81AB-1B69983AFD24}"/>
              </a:ext>
            </a:extLst>
          </p:cNvPr>
          <p:cNvGrpSpPr/>
          <p:nvPr/>
        </p:nvGrpSpPr>
        <p:grpSpPr>
          <a:xfrm>
            <a:off x="4075003" y="2813643"/>
            <a:ext cx="328707" cy="276641"/>
            <a:chOff x="8910638" y="2267501"/>
            <a:chExt cx="816391" cy="835600"/>
          </a:xfrm>
          <a:solidFill>
            <a:schemeClr val="accent1"/>
          </a:solidFill>
        </p:grpSpPr>
        <p:sp>
          <p:nvSpPr>
            <p:cNvPr id="142" name="Полилиния 87">
              <a:extLst>
                <a:ext uri="{FF2B5EF4-FFF2-40B4-BE49-F238E27FC236}">
                  <a16:creationId xmlns:a16="http://schemas.microsoft.com/office/drawing/2014/main" id="{DB310B87-3077-429D-A0B7-D867ECF27685}"/>
                </a:ext>
              </a:extLst>
            </p:cNvPr>
            <p:cNvSpPr/>
            <p:nvPr/>
          </p:nvSpPr>
          <p:spPr>
            <a:xfrm>
              <a:off x="9064325" y="2267501"/>
              <a:ext cx="509044" cy="835600"/>
            </a:xfrm>
            <a:custGeom>
              <a:avLst/>
              <a:gdLst>
                <a:gd name="connsiteX0" fmla="*/ 513194 w 504825"/>
                <a:gd name="connsiteY0" fmla="*/ 413044 h 828675"/>
                <a:gd name="connsiteX1" fmla="*/ 500050 w 504825"/>
                <a:gd name="connsiteY1" fmla="*/ 404281 h 828675"/>
                <a:gd name="connsiteX2" fmla="*/ 335553 w 504825"/>
                <a:gd name="connsiteY2" fmla="*/ 404281 h 828675"/>
                <a:gd name="connsiteX3" fmla="*/ 430803 w 504825"/>
                <a:gd name="connsiteY3" fmla="*/ 17375 h 828675"/>
                <a:gd name="connsiteX4" fmla="*/ 419941 w 504825"/>
                <a:gd name="connsiteY4" fmla="*/ 338 h 828675"/>
                <a:gd name="connsiteX5" fmla="*/ 406705 w 504825"/>
                <a:gd name="connsiteY5" fmla="*/ 4231 h 828675"/>
                <a:gd name="connsiteX6" fmla="*/ 4178 w 504825"/>
                <a:gd name="connsiteY6" fmla="*/ 408472 h 828675"/>
                <a:gd name="connsiteX7" fmla="*/ 4191 w 504825"/>
                <a:gd name="connsiteY7" fmla="*/ 428677 h 828675"/>
                <a:gd name="connsiteX8" fmla="*/ 14275 w 504825"/>
                <a:gd name="connsiteY8" fmla="*/ 432856 h 828675"/>
                <a:gd name="connsiteX9" fmla="*/ 178772 w 504825"/>
                <a:gd name="connsiteY9" fmla="*/ 432856 h 828675"/>
                <a:gd name="connsiteX10" fmla="*/ 83522 w 504825"/>
                <a:gd name="connsiteY10" fmla="*/ 819761 h 828675"/>
                <a:gd name="connsiteX11" fmla="*/ 94384 w 504825"/>
                <a:gd name="connsiteY11" fmla="*/ 836799 h 828675"/>
                <a:gd name="connsiteX12" fmla="*/ 107620 w 504825"/>
                <a:gd name="connsiteY12" fmla="*/ 832906 h 828675"/>
                <a:gd name="connsiteX13" fmla="*/ 510146 w 504825"/>
                <a:gd name="connsiteY13" fmla="*/ 428665 h 828675"/>
                <a:gd name="connsiteX14" fmla="*/ 513194 w 504825"/>
                <a:gd name="connsiteY14" fmla="*/ 413044 h 828675"/>
                <a:gd name="connsiteX15" fmla="*/ 123812 w 504825"/>
                <a:gd name="connsiteY15" fmla="*/ 776613 h 828675"/>
                <a:gd name="connsiteX16" fmla="*/ 211061 w 504825"/>
                <a:gd name="connsiteY16" fmla="*/ 421997 h 828675"/>
                <a:gd name="connsiteX17" fmla="*/ 200621 w 504825"/>
                <a:gd name="connsiteY17" fmla="*/ 404698 h 828675"/>
                <a:gd name="connsiteX18" fmla="*/ 197060 w 504825"/>
                <a:gd name="connsiteY18" fmla="*/ 404281 h 828675"/>
                <a:gd name="connsiteX19" fmla="*/ 48660 w 504825"/>
                <a:gd name="connsiteY19" fmla="*/ 404281 h 828675"/>
                <a:gd name="connsiteX20" fmla="*/ 390512 w 504825"/>
                <a:gd name="connsiteY20" fmla="*/ 60523 h 828675"/>
                <a:gd name="connsiteX21" fmla="*/ 303454 w 504825"/>
                <a:gd name="connsiteY21" fmla="*/ 415139 h 828675"/>
                <a:gd name="connsiteX22" fmla="*/ 313895 w 504825"/>
                <a:gd name="connsiteY22" fmla="*/ 432438 h 828675"/>
                <a:gd name="connsiteX23" fmla="*/ 317265 w 504825"/>
                <a:gd name="connsiteY23" fmla="*/ 432856 h 828675"/>
                <a:gd name="connsiteX24" fmla="*/ 465665 w 504825"/>
                <a:gd name="connsiteY24" fmla="*/ 432856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825" h="828675">
                  <a:moveTo>
                    <a:pt x="513194" y="413044"/>
                  </a:moveTo>
                  <a:cubicBezTo>
                    <a:pt x="510973" y="407746"/>
                    <a:pt x="505795" y="404294"/>
                    <a:pt x="500050" y="404281"/>
                  </a:cubicBezTo>
                  <a:lnTo>
                    <a:pt x="335553" y="404281"/>
                  </a:lnTo>
                  <a:lnTo>
                    <a:pt x="430803" y="17375"/>
                  </a:lnTo>
                  <a:cubicBezTo>
                    <a:pt x="432508" y="9671"/>
                    <a:pt x="427645" y="2043"/>
                    <a:pt x="419941" y="338"/>
                  </a:cubicBezTo>
                  <a:cubicBezTo>
                    <a:pt x="415153" y="-722"/>
                    <a:pt x="410157" y="748"/>
                    <a:pt x="406705" y="4231"/>
                  </a:cubicBezTo>
                  <a:lnTo>
                    <a:pt x="4178" y="408472"/>
                  </a:lnTo>
                  <a:cubicBezTo>
                    <a:pt x="-1398" y="414055"/>
                    <a:pt x="-1392" y="423101"/>
                    <a:pt x="4191" y="428677"/>
                  </a:cubicBezTo>
                  <a:cubicBezTo>
                    <a:pt x="6867" y="431350"/>
                    <a:pt x="10493" y="432852"/>
                    <a:pt x="14275" y="432856"/>
                  </a:cubicBezTo>
                  <a:lnTo>
                    <a:pt x="178772" y="432856"/>
                  </a:lnTo>
                  <a:lnTo>
                    <a:pt x="83522" y="819761"/>
                  </a:lnTo>
                  <a:cubicBezTo>
                    <a:pt x="81817" y="827466"/>
                    <a:pt x="86680" y="835093"/>
                    <a:pt x="94384" y="836799"/>
                  </a:cubicBezTo>
                  <a:cubicBezTo>
                    <a:pt x="99172" y="837858"/>
                    <a:pt x="104168" y="836389"/>
                    <a:pt x="107620" y="832906"/>
                  </a:cubicBezTo>
                  <a:lnTo>
                    <a:pt x="510146" y="428665"/>
                  </a:lnTo>
                  <a:cubicBezTo>
                    <a:pt x="514237" y="424558"/>
                    <a:pt x="515441" y="418387"/>
                    <a:pt x="513194" y="413044"/>
                  </a:cubicBezTo>
                  <a:close/>
                  <a:moveTo>
                    <a:pt x="123812" y="776613"/>
                  </a:moveTo>
                  <a:lnTo>
                    <a:pt x="211061" y="421997"/>
                  </a:lnTo>
                  <a:cubicBezTo>
                    <a:pt x="212956" y="414337"/>
                    <a:pt x="208281" y="406592"/>
                    <a:pt x="200621" y="404698"/>
                  </a:cubicBezTo>
                  <a:cubicBezTo>
                    <a:pt x="199456" y="404410"/>
                    <a:pt x="198260" y="404270"/>
                    <a:pt x="197060" y="404281"/>
                  </a:cubicBezTo>
                  <a:lnTo>
                    <a:pt x="48660" y="404281"/>
                  </a:lnTo>
                  <a:lnTo>
                    <a:pt x="390512" y="60523"/>
                  </a:lnTo>
                  <a:lnTo>
                    <a:pt x="303454" y="415139"/>
                  </a:lnTo>
                  <a:cubicBezTo>
                    <a:pt x="301560" y="422799"/>
                    <a:pt x="306235" y="430544"/>
                    <a:pt x="313895" y="432438"/>
                  </a:cubicBezTo>
                  <a:cubicBezTo>
                    <a:pt x="314998" y="432711"/>
                    <a:pt x="316129" y="432851"/>
                    <a:pt x="317265" y="432856"/>
                  </a:cubicBezTo>
                  <a:lnTo>
                    <a:pt x="465665" y="4328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3" name="Полилиния 88">
              <a:extLst>
                <a:ext uri="{FF2B5EF4-FFF2-40B4-BE49-F238E27FC236}">
                  <a16:creationId xmlns:a16="http://schemas.microsoft.com/office/drawing/2014/main" id="{43908395-6AD6-46E6-BA23-75E41B56127D}"/>
                </a:ext>
              </a:extLst>
            </p:cNvPr>
            <p:cNvSpPr/>
            <p:nvPr/>
          </p:nvSpPr>
          <p:spPr>
            <a:xfrm>
              <a:off x="9501680" y="2862810"/>
              <a:ext cx="134464" cy="134464"/>
            </a:xfrm>
            <a:custGeom>
              <a:avLst/>
              <a:gdLst>
                <a:gd name="connsiteX0" fmla="*/ 24028 w 133350"/>
                <a:gd name="connsiteY0" fmla="*/ 3835 h 133350"/>
                <a:gd name="connsiteX1" fmla="*/ 3835 w 133350"/>
                <a:gd name="connsiteY1" fmla="*/ 4547 h 133350"/>
                <a:gd name="connsiteX2" fmla="*/ 3835 w 133350"/>
                <a:gd name="connsiteY2" fmla="*/ 24028 h 133350"/>
                <a:gd name="connsiteX3" fmla="*/ 118135 w 133350"/>
                <a:gd name="connsiteY3" fmla="*/ 138328 h 133350"/>
                <a:gd name="connsiteX4" fmla="*/ 138328 w 133350"/>
                <a:gd name="connsiteY4" fmla="*/ 137615 h 133350"/>
                <a:gd name="connsiteX5" fmla="*/ 138328 w 133350"/>
                <a:gd name="connsiteY5" fmla="*/ 118135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350" h="133350">
                  <a:moveTo>
                    <a:pt x="24028" y="3835"/>
                  </a:moveTo>
                  <a:cubicBezTo>
                    <a:pt x="18255" y="-1545"/>
                    <a:pt x="9214" y="-1226"/>
                    <a:pt x="3835" y="4547"/>
                  </a:cubicBezTo>
                  <a:cubicBezTo>
                    <a:pt x="-1278" y="10034"/>
                    <a:pt x="-1278" y="18541"/>
                    <a:pt x="3835" y="24028"/>
                  </a:cubicBezTo>
                  <a:lnTo>
                    <a:pt x="118135" y="138328"/>
                  </a:lnTo>
                  <a:cubicBezTo>
                    <a:pt x="123908" y="143707"/>
                    <a:pt x="132948" y="143388"/>
                    <a:pt x="138328" y="137615"/>
                  </a:cubicBezTo>
                  <a:cubicBezTo>
                    <a:pt x="143441" y="132128"/>
                    <a:pt x="143441" y="123622"/>
                    <a:pt x="138328" y="11813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4" name="Полилиния 89">
              <a:extLst>
                <a:ext uri="{FF2B5EF4-FFF2-40B4-BE49-F238E27FC236}">
                  <a16:creationId xmlns:a16="http://schemas.microsoft.com/office/drawing/2014/main" id="{AE6C1558-1466-40D7-9322-2B0E9871C4B3}"/>
                </a:ext>
              </a:extLst>
            </p:cNvPr>
            <p:cNvSpPr/>
            <p:nvPr/>
          </p:nvSpPr>
          <p:spPr>
            <a:xfrm>
              <a:off x="8983032" y="2353766"/>
              <a:ext cx="134464" cy="134464"/>
            </a:xfrm>
            <a:custGeom>
              <a:avLst/>
              <a:gdLst>
                <a:gd name="connsiteX0" fmla="*/ 128231 w 133350"/>
                <a:gd name="connsiteY0" fmla="*/ 142519 h 133350"/>
                <a:gd name="connsiteX1" fmla="*/ 142506 w 133350"/>
                <a:gd name="connsiteY1" fmla="*/ 128219 h 133350"/>
                <a:gd name="connsiteX2" fmla="*/ 138328 w 133350"/>
                <a:gd name="connsiteY2" fmla="*/ 118135 h 133350"/>
                <a:gd name="connsiteX3" fmla="*/ 24028 w 133350"/>
                <a:gd name="connsiteY3" fmla="*/ 3835 h 133350"/>
                <a:gd name="connsiteX4" fmla="*/ 3835 w 133350"/>
                <a:gd name="connsiteY4" fmla="*/ 4547 h 133350"/>
                <a:gd name="connsiteX5" fmla="*/ 3835 w 133350"/>
                <a:gd name="connsiteY5" fmla="*/ 24028 h 133350"/>
                <a:gd name="connsiteX6" fmla="*/ 118135 w 133350"/>
                <a:gd name="connsiteY6" fmla="*/ 138328 h 133350"/>
                <a:gd name="connsiteX7" fmla="*/ 128231 w 133350"/>
                <a:gd name="connsiteY7" fmla="*/ 142519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350" h="133350">
                  <a:moveTo>
                    <a:pt x="128231" y="142519"/>
                  </a:moveTo>
                  <a:cubicBezTo>
                    <a:pt x="136122" y="142512"/>
                    <a:pt x="142513" y="136109"/>
                    <a:pt x="142506" y="128219"/>
                  </a:cubicBezTo>
                  <a:cubicBezTo>
                    <a:pt x="142503" y="124437"/>
                    <a:pt x="141000" y="120811"/>
                    <a:pt x="138328" y="118135"/>
                  </a:cubicBezTo>
                  <a:lnTo>
                    <a:pt x="24028" y="3835"/>
                  </a:lnTo>
                  <a:cubicBezTo>
                    <a:pt x="18255" y="-1545"/>
                    <a:pt x="9214" y="-1226"/>
                    <a:pt x="3835" y="4547"/>
                  </a:cubicBezTo>
                  <a:cubicBezTo>
                    <a:pt x="-1278" y="10034"/>
                    <a:pt x="-1278" y="18541"/>
                    <a:pt x="3835" y="24028"/>
                  </a:cubicBezTo>
                  <a:lnTo>
                    <a:pt x="118135" y="138328"/>
                  </a:lnTo>
                  <a:cubicBezTo>
                    <a:pt x="120811" y="141008"/>
                    <a:pt x="124443" y="142515"/>
                    <a:pt x="128231" y="142519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5" name="Полилиния 90">
              <a:extLst>
                <a:ext uri="{FF2B5EF4-FFF2-40B4-BE49-F238E27FC236}">
                  <a16:creationId xmlns:a16="http://schemas.microsoft.com/office/drawing/2014/main" id="{00D2106E-26CF-48F3-ADD7-FC6AFE79FC67}"/>
                </a:ext>
              </a:extLst>
            </p:cNvPr>
            <p:cNvSpPr/>
            <p:nvPr/>
          </p:nvSpPr>
          <p:spPr>
            <a:xfrm>
              <a:off x="9496532" y="2348963"/>
              <a:ext cx="134464" cy="134464"/>
            </a:xfrm>
            <a:custGeom>
              <a:avLst/>
              <a:gdLst>
                <a:gd name="connsiteX0" fmla="*/ 4178 w 133350"/>
                <a:gd name="connsiteY0" fmla="*/ 138328 h 133350"/>
                <a:gd name="connsiteX1" fmla="*/ 24371 w 133350"/>
                <a:gd name="connsiteY1" fmla="*/ 138328 h 133350"/>
                <a:gd name="connsiteX2" fmla="*/ 138671 w 133350"/>
                <a:gd name="connsiteY2" fmla="*/ 24028 h 133350"/>
                <a:gd name="connsiteX3" fmla="*/ 137959 w 133350"/>
                <a:gd name="connsiteY3" fmla="*/ 3835 h 133350"/>
                <a:gd name="connsiteX4" fmla="*/ 118478 w 133350"/>
                <a:gd name="connsiteY4" fmla="*/ 3835 h 133350"/>
                <a:gd name="connsiteX5" fmla="*/ 4178 w 133350"/>
                <a:gd name="connsiteY5" fmla="*/ 118135 h 133350"/>
                <a:gd name="connsiteX6" fmla="*/ 4178 w 133350"/>
                <a:gd name="connsiteY6" fmla="*/ 138328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350" h="133350">
                  <a:moveTo>
                    <a:pt x="4178" y="138328"/>
                  </a:moveTo>
                  <a:cubicBezTo>
                    <a:pt x="9757" y="143899"/>
                    <a:pt x="18793" y="143899"/>
                    <a:pt x="24371" y="138328"/>
                  </a:cubicBezTo>
                  <a:lnTo>
                    <a:pt x="138671" y="24028"/>
                  </a:lnTo>
                  <a:cubicBezTo>
                    <a:pt x="144051" y="18255"/>
                    <a:pt x="143732" y="9214"/>
                    <a:pt x="137959" y="3835"/>
                  </a:cubicBezTo>
                  <a:cubicBezTo>
                    <a:pt x="132472" y="-1278"/>
                    <a:pt x="123965" y="-1278"/>
                    <a:pt x="118478" y="3835"/>
                  </a:cubicBezTo>
                  <a:lnTo>
                    <a:pt x="4178" y="118135"/>
                  </a:lnTo>
                  <a:cubicBezTo>
                    <a:pt x="-1393" y="123713"/>
                    <a:pt x="-1393" y="132749"/>
                    <a:pt x="4178" y="138328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6" name="Полилиния 91">
              <a:extLst>
                <a:ext uri="{FF2B5EF4-FFF2-40B4-BE49-F238E27FC236}">
                  <a16:creationId xmlns:a16="http://schemas.microsoft.com/office/drawing/2014/main" id="{820F6413-3871-4018-9786-42CB4805E89D}"/>
                </a:ext>
              </a:extLst>
            </p:cNvPr>
            <p:cNvSpPr/>
            <p:nvPr/>
          </p:nvSpPr>
          <p:spPr>
            <a:xfrm>
              <a:off x="8987116" y="2867611"/>
              <a:ext cx="144069" cy="144069"/>
            </a:xfrm>
            <a:custGeom>
              <a:avLst/>
              <a:gdLst>
                <a:gd name="connsiteX0" fmla="*/ 118847 w 142875"/>
                <a:gd name="connsiteY0" fmla="*/ 3835 h 142875"/>
                <a:gd name="connsiteX1" fmla="*/ 4547 w 142875"/>
                <a:gd name="connsiteY1" fmla="*/ 118135 h 142875"/>
                <a:gd name="connsiteX2" fmla="*/ 3835 w 142875"/>
                <a:gd name="connsiteY2" fmla="*/ 138328 h 142875"/>
                <a:gd name="connsiteX3" fmla="*/ 24028 w 142875"/>
                <a:gd name="connsiteY3" fmla="*/ 139041 h 142875"/>
                <a:gd name="connsiteX4" fmla="*/ 24740 w 142875"/>
                <a:gd name="connsiteY4" fmla="*/ 138328 h 142875"/>
                <a:gd name="connsiteX5" fmla="*/ 139040 w 142875"/>
                <a:gd name="connsiteY5" fmla="*/ 24028 h 142875"/>
                <a:gd name="connsiteX6" fmla="*/ 138328 w 142875"/>
                <a:gd name="connsiteY6" fmla="*/ 3835 h 142875"/>
                <a:gd name="connsiteX7" fmla="*/ 118847 w 142875"/>
                <a:gd name="connsiteY7" fmla="*/ 383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875" h="142875">
                  <a:moveTo>
                    <a:pt x="118847" y="3835"/>
                  </a:moveTo>
                  <a:lnTo>
                    <a:pt x="4547" y="118135"/>
                  </a:lnTo>
                  <a:cubicBezTo>
                    <a:pt x="-1226" y="123514"/>
                    <a:pt x="-1545" y="132555"/>
                    <a:pt x="3835" y="138328"/>
                  </a:cubicBezTo>
                  <a:cubicBezTo>
                    <a:pt x="9214" y="144101"/>
                    <a:pt x="18255" y="144420"/>
                    <a:pt x="24028" y="139041"/>
                  </a:cubicBezTo>
                  <a:cubicBezTo>
                    <a:pt x="24274" y="138811"/>
                    <a:pt x="24511" y="138574"/>
                    <a:pt x="24740" y="138328"/>
                  </a:cubicBezTo>
                  <a:lnTo>
                    <a:pt x="139040" y="24028"/>
                  </a:lnTo>
                  <a:cubicBezTo>
                    <a:pt x="144420" y="18255"/>
                    <a:pt x="144101" y="9214"/>
                    <a:pt x="138328" y="3835"/>
                  </a:cubicBezTo>
                  <a:cubicBezTo>
                    <a:pt x="132841" y="-1278"/>
                    <a:pt x="124334" y="-1278"/>
                    <a:pt x="118847" y="383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7" name="Полилиния 92">
              <a:extLst>
                <a:ext uri="{FF2B5EF4-FFF2-40B4-BE49-F238E27FC236}">
                  <a16:creationId xmlns:a16="http://schemas.microsoft.com/office/drawing/2014/main" id="{17F57BD1-FAE0-4A3D-94C3-186DF7C38419}"/>
                </a:ext>
              </a:extLst>
            </p:cNvPr>
            <p:cNvSpPr/>
            <p:nvPr/>
          </p:nvSpPr>
          <p:spPr>
            <a:xfrm>
              <a:off x="8997079" y="2780811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8" name="Полилиния 93">
              <a:extLst>
                <a:ext uri="{FF2B5EF4-FFF2-40B4-BE49-F238E27FC236}">
                  <a16:creationId xmlns:a16="http://schemas.microsoft.com/office/drawing/2014/main" id="{CA9E762E-60A1-421D-9A23-AFDF4F119F41}"/>
                </a:ext>
              </a:extLst>
            </p:cNvPr>
            <p:cNvSpPr/>
            <p:nvPr/>
          </p:nvSpPr>
          <p:spPr>
            <a:xfrm>
              <a:off x="8910638" y="2713579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9" name="Полилиния 94">
              <a:extLst>
                <a:ext uri="{FF2B5EF4-FFF2-40B4-BE49-F238E27FC236}">
                  <a16:creationId xmlns:a16="http://schemas.microsoft.com/office/drawing/2014/main" id="{E3C7631A-465B-410B-BA98-2679C91FB62F}"/>
                </a:ext>
              </a:extLst>
            </p:cNvPr>
            <p:cNvSpPr/>
            <p:nvPr/>
          </p:nvSpPr>
          <p:spPr>
            <a:xfrm>
              <a:off x="9679006" y="2588719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0" name="Полилиния 95">
              <a:extLst>
                <a:ext uri="{FF2B5EF4-FFF2-40B4-BE49-F238E27FC236}">
                  <a16:creationId xmlns:a16="http://schemas.microsoft.com/office/drawing/2014/main" id="{9FE9A9FA-0F14-4F39-88F3-041BE8809743}"/>
                </a:ext>
              </a:extLst>
            </p:cNvPr>
            <p:cNvSpPr/>
            <p:nvPr/>
          </p:nvSpPr>
          <p:spPr>
            <a:xfrm>
              <a:off x="9121939" y="2348604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151" name="TextBox 150">
            <a:extLst>
              <a:ext uri="{FF2B5EF4-FFF2-40B4-BE49-F238E27FC236}">
                <a16:creationId xmlns:a16="http://schemas.microsoft.com/office/drawing/2014/main" id="{9A334ED7-D785-4756-AF5A-FDB805BAB824}"/>
              </a:ext>
            </a:extLst>
          </p:cNvPr>
          <p:cNvSpPr txBox="1"/>
          <p:nvPr/>
        </p:nvSpPr>
        <p:spPr>
          <a:xfrm>
            <a:off x="1099890" y="3141294"/>
            <a:ext cx="3053899" cy="984885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Если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невозможно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определить площадь помещения, используемую для осуществления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СЗВД,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затраты по такому договору не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подлежат возмещению</a:t>
            </a:r>
          </a:p>
        </p:txBody>
      </p:sp>
      <p:grpSp>
        <p:nvGrpSpPr>
          <p:cNvPr id="152" name="Группа 151">
            <a:extLst>
              <a:ext uri="{FF2B5EF4-FFF2-40B4-BE49-F238E27FC236}">
                <a16:creationId xmlns:a16="http://schemas.microsoft.com/office/drawing/2014/main" id="{A81D58D6-269E-4715-81AB-1B69983AFD24}"/>
              </a:ext>
            </a:extLst>
          </p:cNvPr>
          <p:cNvGrpSpPr/>
          <p:nvPr/>
        </p:nvGrpSpPr>
        <p:grpSpPr>
          <a:xfrm>
            <a:off x="1067569" y="2816809"/>
            <a:ext cx="328707" cy="276641"/>
            <a:chOff x="8910638" y="2267501"/>
            <a:chExt cx="816391" cy="835600"/>
          </a:xfrm>
          <a:solidFill>
            <a:schemeClr val="accent1"/>
          </a:solidFill>
        </p:grpSpPr>
        <p:sp>
          <p:nvSpPr>
            <p:cNvPr id="153" name="Полилиния 87">
              <a:extLst>
                <a:ext uri="{FF2B5EF4-FFF2-40B4-BE49-F238E27FC236}">
                  <a16:creationId xmlns:a16="http://schemas.microsoft.com/office/drawing/2014/main" id="{DB310B87-3077-429D-A0B7-D867ECF27685}"/>
                </a:ext>
              </a:extLst>
            </p:cNvPr>
            <p:cNvSpPr/>
            <p:nvPr/>
          </p:nvSpPr>
          <p:spPr>
            <a:xfrm>
              <a:off x="9064325" y="2267501"/>
              <a:ext cx="509044" cy="835600"/>
            </a:xfrm>
            <a:custGeom>
              <a:avLst/>
              <a:gdLst>
                <a:gd name="connsiteX0" fmla="*/ 513194 w 504825"/>
                <a:gd name="connsiteY0" fmla="*/ 413044 h 828675"/>
                <a:gd name="connsiteX1" fmla="*/ 500050 w 504825"/>
                <a:gd name="connsiteY1" fmla="*/ 404281 h 828675"/>
                <a:gd name="connsiteX2" fmla="*/ 335553 w 504825"/>
                <a:gd name="connsiteY2" fmla="*/ 404281 h 828675"/>
                <a:gd name="connsiteX3" fmla="*/ 430803 w 504825"/>
                <a:gd name="connsiteY3" fmla="*/ 17375 h 828675"/>
                <a:gd name="connsiteX4" fmla="*/ 419941 w 504825"/>
                <a:gd name="connsiteY4" fmla="*/ 338 h 828675"/>
                <a:gd name="connsiteX5" fmla="*/ 406705 w 504825"/>
                <a:gd name="connsiteY5" fmla="*/ 4231 h 828675"/>
                <a:gd name="connsiteX6" fmla="*/ 4178 w 504825"/>
                <a:gd name="connsiteY6" fmla="*/ 408472 h 828675"/>
                <a:gd name="connsiteX7" fmla="*/ 4191 w 504825"/>
                <a:gd name="connsiteY7" fmla="*/ 428677 h 828675"/>
                <a:gd name="connsiteX8" fmla="*/ 14275 w 504825"/>
                <a:gd name="connsiteY8" fmla="*/ 432856 h 828675"/>
                <a:gd name="connsiteX9" fmla="*/ 178772 w 504825"/>
                <a:gd name="connsiteY9" fmla="*/ 432856 h 828675"/>
                <a:gd name="connsiteX10" fmla="*/ 83522 w 504825"/>
                <a:gd name="connsiteY10" fmla="*/ 819761 h 828675"/>
                <a:gd name="connsiteX11" fmla="*/ 94384 w 504825"/>
                <a:gd name="connsiteY11" fmla="*/ 836799 h 828675"/>
                <a:gd name="connsiteX12" fmla="*/ 107620 w 504825"/>
                <a:gd name="connsiteY12" fmla="*/ 832906 h 828675"/>
                <a:gd name="connsiteX13" fmla="*/ 510146 w 504825"/>
                <a:gd name="connsiteY13" fmla="*/ 428665 h 828675"/>
                <a:gd name="connsiteX14" fmla="*/ 513194 w 504825"/>
                <a:gd name="connsiteY14" fmla="*/ 413044 h 828675"/>
                <a:gd name="connsiteX15" fmla="*/ 123812 w 504825"/>
                <a:gd name="connsiteY15" fmla="*/ 776613 h 828675"/>
                <a:gd name="connsiteX16" fmla="*/ 211061 w 504825"/>
                <a:gd name="connsiteY16" fmla="*/ 421997 h 828675"/>
                <a:gd name="connsiteX17" fmla="*/ 200621 w 504825"/>
                <a:gd name="connsiteY17" fmla="*/ 404698 h 828675"/>
                <a:gd name="connsiteX18" fmla="*/ 197060 w 504825"/>
                <a:gd name="connsiteY18" fmla="*/ 404281 h 828675"/>
                <a:gd name="connsiteX19" fmla="*/ 48660 w 504825"/>
                <a:gd name="connsiteY19" fmla="*/ 404281 h 828675"/>
                <a:gd name="connsiteX20" fmla="*/ 390512 w 504825"/>
                <a:gd name="connsiteY20" fmla="*/ 60523 h 828675"/>
                <a:gd name="connsiteX21" fmla="*/ 303454 w 504825"/>
                <a:gd name="connsiteY21" fmla="*/ 415139 h 828675"/>
                <a:gd name="connsiteX22" fmla="*/ 313895 w 504825"/>
                <a:gd name="connsiteY22" fmla="*/ 432438 h 828675"/>
                <a:gd name="connsiteX23" fmla="*/ 317265 w 504825"/>
                <a:gd name="connsiteY23" fmla="*/ 432856 h 828675"/>
                <a:gd name="connsiteX24" fmla="*/ 465665 w 504825"/>
                <a:gd name="connsiteY24" fmla="*/ 432856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825" h="828675">
                  <a:moveTo>
                    <a:pt x="513194" y="413044"/>
                  </a:moveTo>
                  <a:cubicBezTo>
                    <a:pt x="510973" y="407746"/>
                    <a:pt x="505795" y="404294"/>
                    <a:pt x="500050" y="404281"/>
                  </a:cubicBezTo>
                  <a:lnTo>
                    <a:pt x="335553" y="404281"/>
                  </a:lnTo>
                  <a:lnTo>
                    <a:pt x="430803" y="17375"/>
                  </a:lnTo>
                  <a:cubicBezTo>
                    <a:pt x="432508" y="9671"/>
                    <a:pt x="427645" y="2043"/>
                    <a:pt x="419941" y="338"/>
                  </a:cubicBezTo>
                  <a:cubicBezTo>
                    <a:pt x="415153" y="-722"/>
                    <a:pt x="410157" y="748"/>
                    <a:pt x="406705" y="4231"/>
                  </a:cubicBezTo>
                  <a:lnTo>
                    <a:pt x="4178" y="408472"/>
                  </a:lnTo>
                  <a:cubicBezTo>
                    <a:pt x="-1398" y="414055"/>
                    <a:pt x="-1392" y="423101"/>
                    <a:pt x="4191" y="428677"/>
                  </a:cubicBezTo>
                  <a:cubicBezTo>
                    <a:pt x="6867" y="431350"/>
                    <a:pt x="10493" y="432852"/>
                    <a:pt x="14275" y="432856"/>
                  </a:cubicBezTo>
                  <a:lnTo>
                    <a:pt x="178772" y="432856"/>
                  </a:lnTo>
                  <a:lnTo>
                    <a:pt x="83522" y="819761"/>
                  </a:lnTo>
                  <a:cubicBezTo>
                    <a:pt x="81817" y="827466"/>
                    <a:pt x="86680" y="835093"/>
                    <a:pt x="94384" y="836799"/>
                  </a:cubicBezTo>
                  <a:cubicBezTo>
                    <a:pt x="99172" y="837858"/>
                    <a:pt x="104168" y="836389"/>
                    <a:pt x="107620" y="832906"/>
                  </a:cubicBezTo>
                  <a:lnTo>
                    <a:pt x="510146" y="428665"/>
                  </a:lnTo>
                  <a:cubicBezTo>
                    <a:pt x="514237" y="424558"/>
                    <a:pt x="515441" y="418387"/>
                    <a:pt x="513194" y="413044"/>
                  </a:cubicBezTo>
                  <a:close/>
                  <a:moveTo>
                    <a:pt x="123812" y="776613"/>
                  </a:moveTo>
                  <a:lnTo>
                    <a:pt x="211061" y="421997"/>
                  </a:lnTo>
                  <a:cubicBezTo>
                    <a:pt x="212956" y="414337"/>
                    <a:pt x="208281" y="406592"/>
                    <a:pt x="200621" y="404698"/>
                  </a:cubicBezTo>
                  <a:cubicBezTo>
                    <a:pt x="199456" y="404410"/>
                    <a:pt x="198260" y="404270"/>
                    <a:pt x="197060" y="404281"/>
                  </a:cubicBezTo>
                  <a:lnTo>
                    <a:pt x="48660" y="404281"/>
                  </a:lnTo>
                  <a:lnTo>
                    <a:pt x="390512" y="60523"/>
                  </a:lnTo>
                  <a:lnTo>
                    <a:pt x="303454" y="415139"/>
                  </a:lnTo>
                  <a:cubicBezTo>
                    <a:pt x="301560" y="422799"/>
                    <a:pt x="306235" y="430544"/>
                    <a:pt x="313895" y="432438"/>
                  </a:cubicBezTo>
                  <a:cubicBezTo>
                    <a:pt x="314998" y="432711"/>
                    <a:pt x="316129" y="432851"/>
                    <a:pt x="317265" y="432856"/>
                  </a:cubicBezTo>
                  <a:lnTo>
                    <a:pt x="465665" y="4328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4" name="Полилиния 88">
              <a:extLst>
                <a:ext uri="{FF2B5EF4-FFF2-40B4-BE49-F238E27FC236}">
                  <a16:creationId xmlns:a16="http://schemas.microsoft.com/office/drawing/2014/main" id="{43908395-6AD6-46E6-BA23-75E41B56127D}"/>
                </a:ext>
              </a:extLst>
            </p:cNvPr>
            <p:cNvSpPr/>
            <p:nvPr/>
          </p:nvSpPr>
          <p:spPr>
            <a:xfrm>
              <a:off x="9501680" y="2862810"/>
              <a:ext cx="134464" cy="134464"/>
            </a:xfrm>
            <a:custGeom>
              <a:avLst/>
              <a:gdLst>
                <a:gd name="connsiteX0" fmla="*/ 24028 w 133350"/>
                <a:gd name="connsiteY0" fmla="*/ 3835 h 133350"/>
                <a:gd name="connsiteX1" fmla="*/ 3835 w 133350"/>
                <a:gd name="connsiteY1" fmla="*/ 4547 h 133350"/>
                <a:gd name="connsiteX2" fmla="*/ 3835 w 133350"/>
                <a:gd name="connsiteY2" fmla="*/ 24028 h 133350"/>
                <a:gd name="connsiteX3" fmla="*/ 118135 w 133350"/>
                <a:gd name="connsiteY3" fmla="*/ 138328 h 133350"/>
                <a:gd name="connsiteX4" fmla="*/ 138328 w 133350"/>
                <a:gd name="connsiteY4" fmla="*/ 137615 h 133350"/>
                <a:gd name="connsiteX5" fmla="*/ 138328 w 133350"/>
                <a:gd name="connsiteY5" fmla="*/ 118135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350" h="133350">
                  <a:moveTo>
                    <a:pt x="24028" y="3835"/>
                  </a:moveTo>
                  <a:cubicBezTo>
                    <a:pt x="18255" y="-1545"/>
                    <a:pt x="9214" y="-1226"/>
                    <a:pt x="3835" y="4547"/>
                  </a:cubicBezTo>
                  <a:cubicBezTo>
                    <a:pt x="-1278" y="10034"/>
                    <a:pt x="-1278" y="18541"/>
                    <a:pt x="3835" y="24028"/>
                  </a:cubicBezTo>
                  <a:lnTo>
                    <a:pt x="118135" y="138328"/>
                  </a:lnTo>
                  <a:cubicBezTo>
                    <a:pt x="123908" y="143707"/>
                    <a:pt x="132948" y="143388"/>
                    <a:pt x="138328" y="137615"/>
                  </a:cubicBezTo>
                  <a:cubicBezTo>
                    <a:pt x="143441" y="132128"/>
                    <a:pt x="143441" y="123622"/>
                    <a:pt x="138328" y="11813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5" name="Полилиния 89">
              <a:extLst>
                <a:ext uri="{FF2B5EF4-FFF2-40B4-BE49-F238E27FC236}">
                  <a16:creationId xmlns:a16="http://schemas.microsoft.com/office/drawing/2014/main" id="{AE6C1558-1466-40D7-9322-2B0E9871C4B3}"/>
                </a:ext>
              </a:extLst>
            </p:cNvPr>
            <p:cNvSpPr/>
            <p:nvPr/>
          </p:nvSpPr>
          <p:spPr>
            <a:xfrm>
              <a:off x="8983032" y="2353766"/>
              <a:ext cx="134464" cy="134464"/>
            </a:xfrm>
            <a:custGeom>
              <a:avLst/>
              <a:gdLst>
                <a:gd name="connsiteX0" fmla="*/ 128231 w 133350"/>
                <a:gd name="connsiteY0" fmla="*/ 142519 h 133350"/>
                <a:gd name="connsiteX1" fmla="*/ 142506 w 133350"/>
                <a:gd name="connsiteY1" fmla="*/ 128219 h 133350"/>
                <a:gd name="connsiteX2" fmla="*/ 138328 w 133350"/>
                <a:gd name="connsiteY2" fmla="*/ 118135 h 133350"/>
                <a:gd name="connsiteX3" fmla="*/ 24028 w 133350"/>
                <a:gd name="connsiteY3" fmla="*/ 3835 h 133350"/>
                <a:gd name="connsiteX4" fmla="*/ 3835 w 133350"/>
                <a:gd name="connsiteY4" fmla="*/ 4547 h 133350"/>
                <a:gd name="connsiteX5" fmla="*/ 3835 w 133350"/>
                <a:gd name="connsiteY5" fmla="*/ 24028 h 133350"/>
                <a:gd name="connsiteX6" fmla="*/ 118135 w 133350"/>
                <a:gd name="connsiteY6" fmla="*/ 138328 h 133350"/>
                <a:gd name="connsiteX7" fmla="*/ 128231 w 133350"/>
                <a:gd name="connsiteY7" fmla="*/ 142519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350" h="133350">
                  <a:moveTo>
                    <a:pt x="128231" y="142519"/>
                  </a:moveTo>
                  <a:cubicBezTo>
                    <a:pt x="136122" y="142512"/>
                    <a:pt x="142513" y="136109"/>
                    <a:pt x="142506" y="128219"/>
                  </a:cubicBezTo>
                  <a:cubicBezTo>
                    <a:pt x="142503" y="124437"/>
                    <a:pt x="141000" y="120811"/>
                    <a:pt x="138328" y="118135"/>
                  </a:cubicBezTo>
                  <a:lnTo>
                    <a:pt x="24028" y="3835"/>
                  </a:lnTo>
                  <a:cubicBezTo>
                    <a:pt x="18255" y="-1545"/>
                    <a:pt x="9214" y="-1226"/>
                    <a:pt x="3835" y="4547"/>
                  </a:cubicBezTo>
                  <a:cubicBezTo>
                    <a:pt x="-1278" y="10034"/>
                    <a:pt x="-1278" y="18541"/>
                    <a:pt x="3835" y="24028"/>
                  </a:cubicBezTo>
                  <a:lnTo>
                    <a:pt x="118135" y="138328"/>
                  </a:lnTo>
                  <a:cubicBezTo>
                    <a:pt x="120811" y="141008"/>
                    <a:pt x="124443" y="142515"/>
                    <a:pt x="128231" y="142519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6" name="Полилиния 90">
              <a:extLst>
                <a:ext uri="{FF2B5EF4-FFF2-40B4-BE49-F238E27FC236}">
                  <a16:creationId xmlns:a16="http://schemas.microsoft.com/office/drawing/2014/main" id="{00D2106E-26CF-48F3-ADD7-FC6AFE79FC67}"/>
                </a:ext>
              </a:extLst>
            </p:cNvPr>
            <p:cNvSpPr/>
            <p:nvPr/>
          </p:nvSpPr>
          <p:spPr>
            <a:xfrm>
              <a:off x="9496532" y="2348963"/>
              <a:ext cx="134464" cy="134464"/>
            </a:xfrm>
            <a:custGeom>
              <a:avLst/>
              <a:gdLst>
                <a:gd name="connsiteX0" fmla="*/ 4178 w 133350"/>
                <a:gd name="connsiteY0" fmla="*/ 138328 h 133350"/>
                <a:gd name="connsiteX1" fmla="*/ 24371 w 133350"/>
                <a:gd name="connsiteY1" fmla="*/ 138328 h 133350"/>
                <a:gd name="connsiteX2" fmla="*/ 138671 w 133350"/>
                <a:gd name="connsiteY2" fmla="*/ 24028 h 133350"/>
                <a:gd name="connsiteX3" fmla="*/ 137959 w 133350"/>
                <a:gd name="connsiteY3" fmla="*/ 3835 h 133350"/>
                <a:gd name="connsiteX4" fmla="*/ 118478 w 133350"/>
                <a:gd name="connsiteY4" fmla="*/ 3835 h 133350"/>
                <a:gd name="connsiteX5" fmla="*/ 4178 w 133350"/>
                <a:gd name="connsiteY5" fmla="*/ 118135 h 133350"/>
                <a:gd name="connsiteX6" fmla="*/ 4178 w 133350"/>
                <a:gd name="connsiteY6" fmla="*/ 138328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350" h="133350">
                  <a:moveTo>
                    <a:pt x="4178" y="138328"/>
                  </a:moveTo>
                  <a:cubicBezTo>
                    <a:pt x="9757" y="143899"/>
                    <a:pt x="18793" y="143899"/>
                    <a:pt x="24371" y="138328"/>
                  </a:cubicBezTo>
                  <a:lnTo>
                    <a:pt x="138671" y="24028"/>
                  </a:lnTo>
                  <a:cubicBezTo>
                    <a:pt x="144051" y="18255"/>
                    <a:pt x="143732" y="9214"/>
                    <a:pt x="137959" y="3835"/>
                  </a:cubicBezTo>
                  <a:cubicBezTo>
                    <a:pt x="132472" y="-1278"/>
                    <a:pt x="123965" y="-1278"/>
                    <a:pt x="118478" y="3835"/>
                  </a:cubicBezTo>
                  <a:lnTo>
                    <a:pt x="4178" y="118135"/>
                  </a:lnTo>
                  <a:cubicBezTo>
                    <a:pt x="-1393" y="123713"/>
                    <a:pt x="-1393" y="132749"/>
                    <a:pt x="4178" y="138328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7" name="Полилиния 91">
              <a:extLst>
                <a:ext uri="{FF2B5EF4-FFF2-40B4-BE49-F238E27FC236}">
                  <a16:creationId xmlns:a16="http://schemas.microsoft.com/office/drawing/2014/main" id="{820F6413-3871-4018-9786-42CB4805E89D}"/>
                </a:ext>
              </a:extLst>
            </p:cNvPr>
            <p:cNvSpPr/>
            <p:nvPr/>
          </p:nvSpPr>
          <p:spPr>
            <a:xfrm>
              <a:off x="8987116" y="2867611"/>
              <a:ext cx="144069" cy="144069"/>
            </a:xfrm>
            <a:custGeom>
              <a:avLst/>
              <a:gdLst>
                <a:gd name="connsiteX0" fmla="*/ 118847 w 142875"/>
                <a:gd name="connsiteY0" fmla="*/ 3835 h 142875"/>
                <a:gd name="connsiteX1" fmla="*/ 4547 w 142875"/>
                <a:gd name="connsiteY1" fmla="*/ 118135 h 142875"/>
                <a:gd name="connsiteX2" fmla="*/ 3835 w 142875"/>
                <a:gd name="connsiteY2" fmla="*/ 138328 h 142875"/>
                <a:gd name="connsiteX3" fmla="*/ 24028 w 142875"/>
                <a:gd name="connsiteY3" fmla="*/ 139041 h 142875"/>
                <a:gd name="connsiteX4" fmla="*/ 24740 w 142875"/>
                <a:gd name="connsiteY4" fmla="*/ 138328 h 142875"/>
                <a:gd name="connsiteX5" fmla="*/ 139040 w 142875"/>
                <a:gd name="connsiteY5" fmla="*/ 24028 h 142875"/>
                <a:gd name="connsiteX6" fmla="*/ 138328 w 142875"/>
                <a:gd name="connsiteY6" fmla="*/ 3835 h 142875"/>
                <a:gd name="connsiteX7" fmla="*/ 118847 w 142875"/>
                <a:gd name="connsiteY7" fmla="*/ 383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875" h="142875">
                  <a:moveTo>
                    <a:pt x="118847" y="3835"/>
                  </a:moveTo>
                  <a:lnTo>
                    <a:pt x="4547" y="118135"/>
                  </a:lnTo>
                  <a:cubicBezTo>
                    <a:pt x="-1226" y="123514"/>
                    <a:pt x="-1545" y="132555"/>
                    <a:pt x="3835" y="138328"/>
                  </a:cubicBezTo>
                  <a:cubicBezTo>
                    <a:pt x="9214" y="144101"/>
                    <a:pt x="18255" y="144420"/>
                    <a:pt x="24028" y="139041"/>
                  </a:cubicBezTo>
                  <a:cubicBezTo>
                    <a:pt x="24274" y="138811"/>
                    <a:pt x="24511" y="138574"/>
                    <a:pt x="24740" y="138328"/>
                  </a:cubicBezTo>
                  <a:lnTo>
                    <a:pt x="139040" y="24028"/>
                  </a:lnTo>
                  <a:cubicBezTo>
                    <a:pt x="144420" y="18255"/>
                    <a:pt x="144101" y="9214"/>
                    <a:pt x="138328" y="3835"/>
                  </a:cubicBezTo>
                  <a:cubicBezTo>
                    <a:pt x="132841" y="-1278"/>
                    <a:pt x="124334" y="-1278"/>
                    <a:pt x="118847" y="383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8" name="Полилиния 92">
              <a:extLst>
                <a:ext uri="{FF2B5EF4-FFF2-40B4-BE49-F238E27FC236}">
                  <a16:creationId xmlns:a16="http://schemas.microsoft.com/office/drawing/2014/main" id="{17F57BD1-FAE0-4A3D-94C3-186DF7C38419}"/>
                </a:ext>
              </a:extLst>
            </p:cNvPr>
            <p:cNvSpPr/>
            <p:nvPr/>
          </p:nvSpPr>
          <p:spPr>
            <a:xfrm>
              <a:off x="8997079" y="2780811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9" name="Полилиния 93">
              <a:extLst>
                <a:ext uri="{FF2B5EF4-FFF2-40B4-BE49-F238E27FC236}">
                  <a16:creationId xmlns:a16="http://schemas.microsoft.com/office/drawing/2014/main" id="{CA9E762E-60A1-421D-9A23-AFDF4F119F41}"/>
                </a:ext>
              </a:extLst>
            </p:cNvPr>
            <p:cNvSpPr/>
            <p:nvPr/>
          </p:nvSpPr>
          <p:spPr>
            <a:xfrm>
              <a:off x="8910638" y="2713579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0" name="Полилиния 94">
              <a:extLst>
                <a:ext uri="{FF2B5EF4-FFF2-40B4-BE49-F238E27FC236}">
                  <a16:creationId xmlns:a16="http://schemas.microsoft.com/office/drawing/2014/main" id="{E3C7631A-465B-410B-BA98-2679C91FB62F}"/>
                </a:ext>
              </a:extLst>
            </p:cNvPr>
            <p:cNvSpPr/>
            <p:nvPr/>
          </p:nvSpPr>
          <p:spPr>
            <a:xfrm>
              <a:off x="9679006" y="2588719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1" name="Полилиния 95">
              <a:extLst>
                <a:ext uri="{FF2B5EF4-FFF2-40B4-BE49-F238E27FC236}">
                  <a16:creationId xmlns:a16="http://schemas.microsoft.com/office/drawing/2014/main" id="{9FE9A9FA-0F14-4F39-88F3-041BE8809743}"/>
                </a:ext>
              </a:extLst>
            </p:cNvPr>
            <p:cNvSpPr/>
            <p:nvPr/>
          </p:nvSpPr>
          <p:spPr>
            <a:xfrm>
              <a:off x="9121939" y="2348604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A81D58D6-269E-4715-81AB-1B69983AFD24}"/>
              </a:ext>
            </a:extLst>
          </p:cNvPr>
          <p:cNvGrpSpPr/>
          <p:nvPr/>
        </p:nvGrpSpPr>
        <p:grpSpPr>
          <a:xfrm>
            <a:off x="7171396" y="3114572"/>
            <a:ext cx="328707" cy="276641"/>
            <a:chOff x="8910638" y="2267501"/>
            <a:chExt cx="816391" cy="835600"/>
          </a:xfrm>
          <a:solidFill>
            <a:schemeClr val="accent1"/>
          </a:solidFill>
        </p:grpSpPr>
        <p:sp>
          <p:nvSpPr>
            <p:cNvPr id="123" name="Полилиния 87">
              <a:extLst>
                <a:ext uri="{FF2B5EF4-FFF2-40B4-BE49-F238E27FC236}">
                  <a16:creationId xmlns:a16="http://schemas.microsoft.com/office/drawing/2014/main" id="{DB310B87-3077-429D-A0B7-D867ECF27685}"/>
                </a:ext>
              </a:extLst>
            </p:cNvPr>
            <p:cNvSpPr/>
            <p:nvPr/>
          </p:nvSpPr>
          <p:spPr>
            <a:xfrm>
              <a:off x="9064325" y="2267501"/>
              <a:ext cx="509044" cy="835600"/>
            </a:xfrm>
            <a:custGeom>
              <a:avLst/>
              <a:gdLst>
                <a:gd name="connsiteX0" fmla="*/ 513194 w 504825"/>
                <a:gd name="connsiteY0" fmla="*/ 413044 h 828675"/>
                <a:gd name="connsiteX1" fmla="*/ 500050 w 504825"/>
                <a:gd name="connsiteY1" fmla="*/ 404281 h 828675"/>
                <a:gd name="connsiteX2" fmla="*/ 335553 w 504825"/>
                <a:gd name="connsiteY2" fmla="*/ 404281 h 828675"/>
                <a:gd name="connsiteX3" fmla="*/ 430803 w 504825"/>
                <a:gd name="connsiteY3" fmla="*/ 17375 h 828675"/>
                <a:gd name="connsiteX4" fmla="*/ 419941 w 504825"/>
                <a:gd name="connsiteY4" fmla="*/ 338 h 828675"/>
                <a:gd name="connsiteX5" fmla="*/ 406705 w 504825"/>
                <a:gd name="connsiteY5" fmla="*/ 4231 h 828675"/>
                <a:gd name="connsiteX6" fmla="*/ 4178 w 504825"/>
                <a:gd name="connsiteY6" fmla="*/ 408472 h 828675"/>
                <a:gd name="connsiteX7" fmla="*/ 4191 w 504825"/>
                <a:gd name="connsiteY7" fmla="*/ 428677 h 828675"/>
                <a:gd name="connsiteX8" fmla="*/ 14275 w 504825"/>
                <a:gd name="connsiteY8" fmla="*/ 432856 h 828675"/>
                <a:gd name="connsiteX9" fmla="*/ 178772 w 504825"/>
                <a:gd name="connsiteY9" fmla="*/ 432856 h 828675"/>
                <a:gd name="connsiteX10" fmla="*/ 83522 w 504825"/>
                <a:gd name="connsiteY10" fmla="*/ 819761 h 828675"/>
                <a:gd name="connsiteX11" fmla="*/ 94384 w 504825"/>
                <a:gd name="connsiteY11" fmla="*/ 836799 h 828675"/>
                <a:gd name="connsiteX12" fmla="*/ 107620 w 504825"/>
                <a:gd name="connsiteY12" fmla="*/ 832906 h 828675"/>
                <a:gd name="connsiteX13" fmla="*/ 510146 w 504825"/>
                <a:gd name="connsiteY13" fmla="*/ 428665 h 828675"/>
                <a:gd name="connsiteX14" fmla="*/ 513194 w 504825"/>
                <a:gd name="connsiteY14" fmla="*/ 413044 h 828675"/>
                <a:gd name="connsiteX15" fmla="*/ 123812 w 504825"/>
                <a:gd name="connsiteY15" fmla="*/ 776613 h 828675"/>
                <a:gd name="connsiteX16" fmla="*/ 211061 w 504825"/>
                <a:gd name="connsiteY16" fmla="*/ 421997 h 828675"/>
                <a:gd name="connsiteX17" fmla="*/ 200621 w 504825"/>
                <a:gd name="connsiteY17" fmla="*/ 404698 h 828675"/>
                <a:gd name="connsiteX18" fmla="*/ 197060 w 504825"/>
                <a:gd name="connsiteY18" fmla="*/ 404281 h 828675"/>
                <a:gd name="connsiteX19" fmla="*/ 48660 w 504825"/>
                <a:gd name="connsiteY19" fmla="*/ 404281 h 828675"/>
                <a:gd name="connsiteX20" fmla="*/ 390512 w 504825"/>
                <a:gd name="connsiteY20" fmla="*/ 60523 h 828675"/>
                <a:gd name="connsiteX21" fmla="*/ 303454 w 504825"/>
                <a:gd name="connsiteY21" fmla="*/ 415139 h 828675"/>
                <a:gd name="connsiteX22" fmla="*/ 313895 w 504825"/>
                <a:gd name="connsiteY22" fmla="*/ 432438 h 828675"/>
                <a:gd name="connsiteX23" fmla="*/ 317265 w 504825"/>
                <a:gd name="connsiteY23" fmla="*/ 432856 h 828675"/>
                <a:gd name="connsiteX24" fmla="*/ 465665 w 504825"/>
                <a:gd name="connsiteY24" fmla="*/ 432856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825" h="828675">
                  <a:moveTo>
                    <a:pt x="513194" y="413044"/>
                  </a:moveTo>
                  <a:cubicBezTo>
                    <a:pt x="510973" y="407746"/>
                    <a:pt x="505795" y="404294"/>
                    <a:pt x="500050" y="404281"/>
                  </a:cubicBezTo>
                  <a:lnTo>
                    <a:pt x="335553" y="404281"/>
                  </a:lnTo>
                  <a:lnTo>
                    <a:pt x="430803" y="17375"/>
                  </a:lnTo>
                  <a:cubicBezTo>
                    <a:pt x="432508" y="9671"/>
                    <a:pt x="427645" y="2043"/>
                    <a:pt x="419941" y="338"/>
                  </a:cubicBezTo>
                  <a:cubicBezTo>
                    <a:pt x="415153" y="-722"/>
                    <a:pt x="410157" y="748"/>
                    <a:pt x="406705" y="4231"/>
                  </a:cubicBezTo>
                  <a:lnTo>
                    <a:pt x="4178" y="408472"/>
                  </a:lnTo>
                  <a:cubicBezTo>
                    <a:pt x="-1398" y="414055"/>
                    <a:pt x="-1392" y="423101"/>
                    <a:pt x="4191" y="428677"/>
                  </a:cubicBezTo>
                  <a:cubicBezTo>
                    <a:pt x="6867" y="431350"/>
                    <a:pt x="10493" y="432852"/>
                    <a:pt x="14275" y="432856"/>
                  </a:cubicBezTo>
                  <a:lnTo>
                    <a:pt x="178772" y="432856"/>
                  </a:lnTo>
                  <a:lnTo>
                    <a:pt x="83522" y="819761"/>
                  </a:lnTo>
                  <a:cubicBezTo>
                    <a:pt x="81817" y="827466"/>
                    <a:pt x="86680" y="835093"/>
                    <a:pt x="94384" y="836799"/>
                  </a:cubicBezTo>
                  <a:cubicBezTo>
                    <a:pt x="99172" y="837858"/>
                    <a:pt x="104168" y="836389"/>
                    <a:pt x="107620" y="832906"/>
                  </a:cubicBezTo>
                  <a:lnTo>
                    <a:pt x="510146" y="428665"/>
                  </a:lnTo>
                  <a:cubicBezTo>
                    <a:pt x="514237" y="424558"/>
                    <a:pt x="515441" y="418387"/>
                    <a:pt x="513194" y="413044"/>
                  </a:cubicBezTo>
                  <a:close/>
                  <a:moveTo>
                    <a:pt x="123812" y="776613"/>
                  </a:moveTo>
                  <a:lnTo>
                    <a:pt x="211061" y="421997"/>
                  </a:lnTo>
                  <a:cubicBezTo>
                    <a:pt x="212956" y="414337"/>
                    <a:pt x="208281" y="406592"/>
                    <a:pt x="200621" y="404698"/>
                  </a:cubicBezTo>
                  <a:cubicBezTo>
                    <a:pt x="199456" y="404410"/>
                    <a:pt x="198260" y="404270"/>
                    <a:pt x="197060" y="404281"/>
                  </a:cubicBezTo>
                  <a:lnTo>
                    <a:pt x="48660" y="404281"/>
                  </a:lnTo>
                  <a:lnTo>
                    <a:pt x="390512" y="60523"/>
                  </a:lnTo>
                  <a:lnTo>
                    <a:pt x="303454" y="415139"/>
                  </a:lnTo>
                  <a:cubicBezTo>
                    <a:pt x="301560" y="422799"/>
                    <a:pt x="306235" y="430544"/>
                    <a:pt x="313895" y="432438"/>
                  </a:cubicBezTo>
                  <a:cubicBezTo>
                    <a:pt x="314998" y="432711"/>
                    <a:pt x="316129" y="432851"/>
                    <a:pt x="317265" y="432856"/>
                  </a:cubicBezTo>
                  <a:lnTo>
                    <a:pt x="465665" y="4328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4" name="Полилиния 88">
              <a:extLst>
                <a:ext uri="{FF2B5EF4-FFF2-40B4-BE49-F238E27FC236}">
                  <a16:creationId xmlns:a16="http://schemas.microsoft.com/office/drawing/2014/main" id="{43908395-6AD6-46E6-BA23-75E41B56127D}"/>
                </a:ext>
              </a:extLst>
            </p:cNvPr>
            <p:cNvSpPr/>
            <p:nvPr/>
          </p:nvSpPr>
          <p:spPr>
            <a:xfrm>
              <a:off x="9501680" y="2862810"/>
              <a:ext cx="134464" cy="134464"/>
            </a:xfrm>
            <a:custGeom>
              <a:avLst/>
              <a:gdLst>
                <a:gd name="connsiteX0" fmla="*/ 24028 w 133350"/>
                <a:gd name="connsiteY0" fmla="*/ 3835 h 133350"/>
                <a:gd name="connsiteX1" fmla="*/ 3835 w 133350"/>
                <a:gd name="connsiteY1" fmla="*/ 4547 h 133350"/>
                <a:gd name="connsiteX2" fmla="*/ 3835 w 133350"/>
                <a:gd name="connsiteY2" fmla="*/ 24028 h 133350"/>
                <a:gd name="connsiteX3" fmla="*/ 118135 w 133350"/>
                <a:gd name="connsiteY3" fmla="*/ 138328 h 133350"/>
                <a:gd name="connsiteX4" fmla="*/ 138328 w 133350"/>
                <a:gd name="connsiteY4" fmla="*/ 137615 h 133350"/>
                <a:gd name="connsiteX5" fmla="*/ 138328 w 133350"/>
                <a:gd name="connsiteY5" fmla="*/ 118135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350" h="133350">
                  <a:moveTo>
                    <a:pt x="24028" y="3835"/>
                  </a:moveTo>
                  <a:cubicBezTo>
                    <a:pt x="18255" y="-1545"/>
                    <a:pt x="9214" y="-1226"/>
                    <a:pt x="3835" y="4547"/>
                  </a:cubicBezTo>
                  <a:cubicBezTo>
                    <a:pt x="-1278" y="10034"/>
                    <a:pt x="-1278" y="18541"/>
                    <a:pt x="3835" y="24028"/>
                  </a:cubicBezTo>
                  <a:lnTo>
                    <a:pt x="118135" y="138328"/>
                  </a:lnTo>
                  <a:cubicBezTo>
                    <a:pt x="123908" y="143707"/>
                    <a:pt x="132948" y="143388"/>
                    <a:pt x="138328" y="137615"/>
                  </a:cubicBezTo>
                  <a:cubicBezTo>
                    <a:pt x="143441" y="132128"/>
                    <a:pt x="143441" y="123622"/>
                    <a:pt x="138328" y="11813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5" name="Полилиния 89">
              <a:extLst>
                <a:ext uri="{FF2B5EF4-FFF2-40B4-BE49-F238E27FC236}">
                  <a16:creationId xmlns:a16="http://schemas.microsoft.com/office/drawing/2014/main" id="{AE6C1558-1466-40D7-9322-2B0E9871C4B3}"/>
                </a:ext>
              </a:extLst>
            </p:cNvPr>
            <p:cNvSpPr/>
            <p:nvPr/>
          </p:nvSpPr>
          <p:spPr>
            <a:xfrm>
              <a:off x="8983032" y="2353766"/>
              <a:ext cx="134464" cy="134464"/>
            </a:xfrm>
            <a:custGeom>
              <a:avLst/>
              <a:gdLst>
                <a:gd name="connsiteX0" fmla="*/ 128231 w 133350"/>
                <a:gd name="connsiteY0" fmla="*/ 142519 h 133350"/>
                <a:gd name="connsiteX1" fmla="*/ 142506 w 133350"/>
                <a:gd name="connsiteY1" fmla="*/ 128219 h 133350"/>
                <a:gd name="connsiteX2" fmla="*/ 138328 w 133350"/>
                <a:gd name="connsiteY2" fmla="*/ 118135 h 133350"/>
                <a:gd name="connsiteX3" fmla="*/ 24028 w 133350"/>
                <a:gd name="connsiteY3" fmla="*/ 3835 h 133350"/>
                <a:gd name="connsiteX4" fmla="*/ 3835 w 133350"/>
                <a:gd name="connsiteY4" fmla="*/ 4547 h 133350"/>
                <a:gd name="connsiteX5" fmla="*/ 3835 w 133350"/>
                <a:gd name="connsiteY5" fmla="*/ 24028 h 133350"/>
                <a:gd name="connsiteX6" fmla="*/ 118135 w 133350"/>
                <a:gd name="connsiteY6" fmla="*/ 138328 h 133350"/>
                <a:gd name="connsiteX7" fmla="*/ 128231 w 133350"/>
                <a:gd name="connsiteY7" fmla="*/ 142519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350" h="133350">
                  <a:moveTo>
                    <a:pt x="128231" y="142519"/>
                  </a:moveTo>
                  <a:cubicBezTo>
                    <a:pt x="136122" y="142512"/>
                    <a:pt x="142513" y="136109"/>
                    <a:pt x="142506" y="128219"/>
                  </a:cubicBezTo>
                  <a:cubicBezTo>
                    <a:pt x="142503" y="124437"/>
                    <a:pt x="141000" y="120811"/>
                    <a:pt x="138328" y="118135"/>
                  </a:cubicBezTo>
                  <a:lnTo>
                    <a:pt x="24028" y="3835"/>
                  </a:lnTo>
                  <a:cubicBezTo>
                    <a:pt x="18255" y="-1545"/>
                    <a:pt x="9214" y="-1226"/>
                    <a:pt x="3835" y="4547"/>
                  </a:cubicBezTo>
                  <a:cubicBezTo>
                    <a:pt x="-1278" y="10034"/>
                    <a:pt x="-1278" y="18541"/>
                    <a:pt x="3835" y="24028"/>
                  </a:cubicBezTo>
                  <a:lnTo>
                    <a:pt x="118135" y="138328"/>
                  </a:lnTo>
                  <a:cubicBezTo>
                    <a:pt x="120811" y="141008"/>
                    <a:pt x="124443" y="142515"/>
                    <a:pt x="128231" y="142519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6" name="Полилиния 90">
              <a:extLst>
                <a:ext uri="{FF2B5EF4-FFF2-40B4-BE49-F238E27FC236}">
                  <a16:creationId xmlns:a16="http://schemas.microsoft.com/office/drawing/2014/main" id="{00D2106E-26CF-48F3-ADD7-FC6AFE79FC67}"/>
                </a:ext>
              </a:extLst>
            </p:cNvPr>
            <p:cNvSpPr/>
            <p:nvPr/>
          </p:nvSpPr>
          <p:spPr>
            <a:xfrm>
              <a:off x="9496532" y="2348963"/>
              <a:ext cx="134464" cy="134464"/>
            </a:xfrm>
            <a:custGeom>
              <a:avLst/>
              <a:gdLst>
                <a:gd name="connsiteX0" fmla="*/ 4178 w 133350"/>
                <a:gd name="connsiteY0" fmla="*/ 138328 h 133350"/>
                <a:gd name="connsiteX1" fmla="*/ 24371 w 133350"/>
                <a:gd name="connsiteY1" fmla="*/ 138328 h 133350"/>
                <a:gd name="connsiteX2" fmla="*/ 138671 w 133350"/>
                <a:gd name="connsiteY2" fmla="*/ 24028 h 133350"/>
                <a:gd name="connsiteX3" fmla="*/ 137959 w 133350"/>
                <a:gd name="connsiteY3" fmla="*/ 3835 h 133350"/>
                <a:gd name="connsiteX4" fmla="*/ 118478 w 133350"/>
                <a:gd name="connsiteY4" fmla="*/ 3835 h 133350"/>
                <a:gd name="connsiteX5" fmla="*/ 4178 w 133350"/>
                <a:gd name="connsiteY5" fmla="*/ 118135 h 133350"/>
                <a:gd name="connsiteX6" fmla="*/ 4178 w 133350"/>
                <a:gd name="connsiteY6" fmla="*/ 138328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350" h="133350">
                  <a:moveTo>
                    <a:pt x="4178" y="138328"/>
                  </a:moveTo>
                  <a:cubicBezTo>
                    <a:pt x="9757" y="143899"/>
                    <a:pt x="18793" y="143899"/>
                    <a:pt x="24371" y="138328"/>
                  </a:cubicBezTo>
                  <a:lnTo>
                    <a:pt x="138671" y="24028"/>
                  </a:lnTo>
                  <a:cubicBezTo>
                    <a:pt x="144051" y="18255"/>
                    <a:pt x="143732" y="9214"/>
                    <a:pt x="137959" y="3835"/>
                  </a:cubicBezTo>
                  <a:cubicBezTo>
                    <a:pt x="132472" y="-1278"/>
                    <a:pt x="123965" y="-1278"/>
                    <a:pt x="118478" y="3835"/>
                  </a:cubicBezTo>
                  <a:lnTo>
                    <a:pt x="4178" y="118135"/>
                  </a:lnTo>
                  <a:cubicBezTo>
                    <a:pt x="-1393" y="123713"/>
                    <a:pt x="-1393" y="132749"/>
                    <a:pt x="4178" y="138328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2" name="Полилиния 91">
              <a:extLst>
                <a:ext uri="{FF2B5EF4-FFF2-40B4-BE49-F238E27FC236}">
                  <a16:creationId xmlns:a16="http://schemas.microsoft.com/office/drawing/2014/main" id="{820F6413-3871-4018-9786-42CB4805E89D}"/>
                </a:ext>
              </a:extLst>
            </p:cNvPr>
            <p:cNvSpPr/>
            <p:nvPr/>
          </p:nvSpPr>
          <p:spPr>
            <a:xfrm>
              <a:off x="8987116" y="2867611"/>
              <a:ext cx="144069" cy="144069"/>
            </a:xfrm>
            <a:custGeom>
              <a:avLst/>
              <a:gdLst>
                <a:gd name="connsiteX0" fmla="*/ 118847 w 142875"/>
                <a:gd name="connsiteY0" fmla="*/ 3835 h 142875"/>
                <a:gd name="connsiteX1" fmla="*/ 4547 w 142875"/>
                <a:gd name="connsiteY1" fmla="*/ 118135 h 142875"/>
                <a:gd name="connsiteX2" fmla="*/ 3835 w 142875"/>
                <a:gd name="connsiteY2" fmla="*/ 138328 h 142875"/>
                <a:gd name="connsiteX3" fmla="*/ 24028 w 142875"/>
                <a:gd name="connsiteY3" fmla="*/ 139041 h 142875"/>
                <a:gd name="connsiteX4" fmla="*/ 24740 w 142875"/>
                <a:gd name="connsiteY4" fmla="*/ 138328 h 142875"/>
                <a:gd name="connsiteX5" fmla="*/ 139040 w 142875"/>
                <a:gd name="connsiteY5" fmla="*/ 24028 h 142875"/>
                <a:gd name="connsiteX6" fmla="*/ 138328 w 142875"/>
                <a:gd name="connsiteY6" fmla="*/ 3835 h 142875"/>
                <a:gd name="connsiteX7" fmla="*/ 118847 w 142875"/>
                <a:gd name="connsiteY7" fmla="*/ 383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875" h="142875">
                  <a:moveTo>
                    <a:pt x="118847" y="3835"/>
                  </a:moveTo>
                  <a:lnTo>
                    <a:pt x="4547" y="118135"/>
                  </a:lnTo>
                  <a:cubicBezTo>
                    <a:pt x="-1226" y="123514"/>
                    <a:pt x="-1545" y="132555"/>
                    <a:pt x="3835" y="138328"/>
                  </a:cubicBezTo>
                  <a:cubicBezTo>
                    <a:pt x="9214" y="144101"/>
                    <a:pt x="18255" y="144420"/>
                    <a:pt x="24028" y="139041"/>
                  </a:cubicBezTo>
                  <a:cubicBezTo>
                    <a:pt x="24274" y="138811"/>
                    <a:pt x="24511" y="138574"/>
                    <a:pt x="24740" y="138328"/>
                  </a:cubicBezTo>
                  <a:lnTo>
                    <a:pt x="139040" y="24028"/>
                  </a:lnTo>
                  <a:cubicBezTo>
                    <a:pt x="144420" y="18255"/>
                    <a:pt x="144101" y="9214"/>
                    <a:pt x="138328" y="3835"/>
                  </a:cubicBezTo>
                  <a:cubicBezTo>
                    <a:pt x="132841" y="-1278"/>
                    <a:pt x="124334" y="-1278"/>
                    <a:pt x="118847" y="383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3" name="Полилиния 92">
              <a:extLst>
                <a:ext uri="{FF2B5EF4-FFF2-40B4-BE49-F238E27FC236}">
                  <a16:creationId xmlns:a16="http://schemas.microsoft.com/office/drawing/2014/main" id="{17F57BD1-FAE0-4A3D-94C3-186DF7C38419}"/>
                </a:ext>
              </a:extLst>
            </p:cNvPr>
            <p:cNvSpPr/>
            <p:nvPr/>
          </p:nvSpPr>
          <p:spPr>
            <a:xfrm>
              <a:off x="8997079" y="2780811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4" name="Полилиния 93">
              <a:extLst>
                <a:ext uri="{FF2B5EF4-FFF2-40B4-BE49-F238E27FC236}">
                  <a16:creationId xmlns:a16="http://schemas.microsoft.com/office/drawing/2014/main" id="{CA9E762E-60A1-421D-9A23-AFDF4F119F41}"/>
                </a:ext>
              </a:extLst>
            </p:cNvPr>
            <p:cNvSpPr/>
            <p:nvPr/>
          </p:nvSpPr>
          <p:spPr>
            <a:xfrm>
              <a:off x="8910638" y="2713579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5" name="Полилиния 94">
              <a:extLst>
                <a:ext uri="{FF2B5EF4-FFF2-40B4-BE49-F238E27FC236}">
                  <a16:creationId xmlns:a16="http://schemas.microsoft.com/office/drawing/2014/main" id="{E3C7631A-465B-410B-BA98-2679C91FB62F}"/>
                </a:ext>
              </a:extLst>
            </p:cNvPr>
            <p:cNvSpPr/>
            <p:nvPr/>
          </p:nvSpPr>
          <p:spPr>
            <a:xfrm>
              <a:off x="9679006" y="2588719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6" name="Полилиния 95">
              <a:extLst>
                <a:ext uri="{FF2B5EF4-FFF2-40B4-BE49-F238E27FC236}">
                  <a16:creationId xmlns:a16="http://schemas.microsoft.com/office/drawing/2014/main" id="{9FE9A9FA-0F14-4F39-88F3-041BE8809743}"/>
                </a:ext>
              </a:extLst>
            </p:cNvPr>
            <p:cNvSpPr/>
            <p:nvPr/>
          </p:nvSpPr>
          <p:spPr>
            <a:xfrm>
              <a:off x="9121939" y="2348604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67" name="Группа 166">
            <a:extLst>
              <a:ext uri="{FF2B5EF4-FFF2-40B4-BE49-F238E27FC236}">
                <a16:creationId xmlns:a16="http://schemas.microsoft.com/office/drawing/2014/main" id="{A81D58D6-269E-4715-81AB-1B69983AFD24}"/>
              </a:ext>
            </a:extLst>
          </p:cNvPr>
          <p:cNvGrpSpPr/>
          <p:nvPr/>
        </p:nvGrpSpPr>
        <p:grpSpPr>
          <a:xfrm>
            <a:off x="7152060" y="4623181"/>
            <a:ext cx="328707" cy="276641"/>
            <a:chOff x="8910638" y="2267501"/>
            <a:chExt cx="816391" cy="835600"/>
          </a:xfrm>
          <a:solidFill>
            <a:schemeClr val="accent1"/>
          </a:solidFill>
        </p:grpSpPr>
        <p:sp>
          <p:nvSpPr>
            <p:cNvPr id="168" name="Полилиния 87">
              <a:extLst>
                <a:ext uri="{FF2B5EF4-FFF2-40B4-BE49-F238E27FC236}">
                  <a16:creationId xmlns:a16="http://schemas.microsoft.com/office/drawing/2014/main" id="{DB310B87-3077-429D-A0B7-D867ECF27685}"/>
                </a:ext>
              </a:extLst>
            </p:cNvPr>
            <p:cNvSpPr/>
            <p:nvPr/>
          </p:nvSpPr>
          <p:spPr>
            <a:xfrm>
              <a:off x="9064325" y="2267501"/>
              <a:ext cx="509044" cy="835600"/>
            </a:xfrm>
            <a:custGeom>
              <a:avLst/>
              <a:gdLst>
                <a:gd name="connsiteX0" fmla="*/ 513194 w 504825"/>
                <a:gd name="connsiteY0" fmla="*/ 413044 h 828675"/>
                <a:gd name="connsiteX1" fmla="*/ 500050 w 504825"/>
                <a:gd name="connsiteY1" fmla="*/ 404281 h 828675"/>
                <a:gd name="connsiteX2" fmla="*/ 335553 w 504825"/>
                <a:gd name="connsiteY2" fmla="*/ 404281 h 828675"/>
                <a:gd name="connsiteX3" fmla="*/ 430803 w 504825"/>
                <a:gd name="connsiteY3" fmla="*/ 17375 h 828675"/>
                <a:gd name="connsiteX4" fmla="*/ 419941 w 504825"/>
                <a:gd name="connsiteY4" fmla="*/ 338 h 828675"/>
                <a:gd name="connsiteX5" fmla="*/ 406705 w 504825"/>
                <a:gd name="connsiteY5" fmla="*/ 4231 h 828675"/>
                <a:gd name="connsiteX6" fmla="*/ 4178 w 504825"/>
                <a:gd name="connsiteY6" fmla="*/ 408472 h 828675"/>
                <a:gd name="connsiteX7" fmla="*/ 4191 w 504825"/>
                <a:gd name="connsiteY7" fmla="*/ 428677 h 828675"/>
                <a:gd name="connsiteX8" fmla="*/ 14275 w 504825"/>
                <a:gd name="connsiteY8" fmla="*/ 432856 h 828675"/>
                <a:gd name="connsiteX9" fmla="*/ 178772 w 504825"/>
                <a:gd name="connsiteY9" fmla="*/ 432856 h 828675"/>
                <a:gd name="connsiteX10" fmla="*/ 83522 w 504825"/>
                <a:gd name="connsiteY10" fmla="*/ 819761 h 828675"/>
                <a:gd name="connsiteX11" fmla="*/ 94384 w 504825"/>
                <a:gd name="connsiteY11" fmla="*/ 836799 h 828675"/>
                <a:gd name="connsiteX12" fmla="*/ 107620 w 504825"/>
                <a:gd name="connsiteY12" fmla="*/ 832906 h 828675"/>
                <a:gd name="connsiteX13" fmla="*/ 510146 w 504825"/>
                <a:gd name="connsiteY13" fmla="*/ 428665 h 828675"/>
                <a:gd name="connsiteX14" fmla="*/ 513194 w 504825"/>
                <a:gd name="connsiteY14" fmla="*/ 413044 h 828675"/>
                <a:gd name="connsiteX15" fmla="*/ 123812 w 504825"/>
                <a:gd name="connsiteY15" fmla="*/ 776613 h 828675"/>
                <a:gd name="connsiteX16" fmla="*/ 211061 w 504825"/>
                <a:gd name="connsiteY16" fmla="*/ 421997 h 828675"/>
                <a:gd name="connsiteX17" fmla="*/ 200621 w 504825"/>
                <a:gd name="connsiteY17" fmla="*/ 404698 h 828675"/>
                <a:gd name="connsiteX18" fmla="*/ 197060 w 504825"/>
                <a:gd name="connsiteY18" fmla="*/ 404281 h 828675"/>
                <a:gd name="connsiteX19" fmla="*/ 48660 w 504825"/>
                <a:gd name="connsiteY19" fmla="*/ 404281 h 828675"/>
                <a:gd name="connsiteX20" fmla="*/ 390512 w 504825"/>
                <a:gd name="connsiteY20" fmla="*/ 60523 h 828675"/>
                <a:gd name="connsiteX21" fmla="*/ 303454 w 504825"/>
                <a:gd name="connsiteY21" fmla="*/ 415139 h 828675"/>
                <a:gd name="connsiteX22" fmla="*/ 313895 w 504825"/>
                <a:gd name="connsiteY22" fmla="*/ 432438 h 828675"/>
                <a:gd name="connsiteX23" fmla="*/ 317265 w 504825"/>
                <a:gd name="connsiteY23" fmla="*/ 432856 h 828675"/>
                <a:gd name="connsiteX24" fmla="*/ 465665 w 504825"/>
                <a:gd name="connsiteY24" fmla="*/ 432856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825" h="828675">
                  <a:moveTo>
                    <a:pt x="513194" y="413044"/>
                  </a:moveTo>
                  <a:cubicBezTo>
                    <a:pt x="510973" y="407746"/>
                    <a:pt x="505795" y="404294"/>
                    <a:pt x="500050" y="404281"/>
                  </a:cubicBezTo>
                  <a:lnTo>
                    <a:pt x="335553" y="404281"/>
                  </a:lnTo>
                  <a:lnTo>
                    <a:pt x="430803" y="17375"/>
                  </a:lnTo>
                  <a:cubicBezTo>
                    <a:pt x="432508" y="9671"/>
                    <a:pt x="427645" y="2043"/>
                    <a:pt x="419941" y="338"/>
                  </a:cubicBezTo>
                  <a:cubicBezTo>
                    <a:pt x="415153" y="-722"/>
                    <a:pt x="410157" y="748"/>
                    <a:pt x="406705" y="4231"/>
                  </a:cubicBezTo>
                  <a:lnTo>
                    <a:pt x="4178" y="408472"/>
                  </a:lnTo>
                  <a:cubicBezTo>
                    <a:pt x="-1398" y="414055"/>
                    <a:pt x="-1392" y="423101"/>
                    <a:pt x="4191" y="428677"/>
                  </a:cubicBezTo>
                  <a:cubicBezTo>
                    <a:pt x="6867" y="431350"/>
                    <a:pt x="10493" y="432852"/>
                    <a:pt x="14275" y="432856"/>
                  </a:cubicBezTo>
                  <a:lnTo>
                    <a:pt x="178772" y="432856"/>
                  </a:lnTo>
                  <a:lnTo>
                    <a:pt x="83522" y="819761"/>
                  </a:lnTo>
                  <a:cubicBezTo>
                    <a:pt x="81817" y="827466"/>
                    <a:pt x="86680" y="835093"/>
                    <a:pt x="94384" y="836799"/>
                  </a:cubicBezTo>
                  <a:cubicBezTo>
                    <a:pt x="99172" y="837858"/>
                    <a:pt x="104168" y="836389"/>
                    <a:pt x="107620" y="832906"/>
                  </a:cubicBezTo>
                  <a:lnTo>
                    <a:pt x="510146" y="428665"/>
                  </a:lnTo>
                  <a:cubicBezTo>
                    <a:pt x="514237" y="424558"/>
                    <a:pt x="515441" y="418387"/>
                    <a:pt x="513194" y="413044"/>
                  </a:cubicBezTo>
                  <a:close/>
                  <a:moveTo>
                    <a:pt x="123812" y="776613"/>
                  </a:moveTo>
                  <a:lnTo>
                    <a:pt x="211061" y="421997"/>
                  </a:lnTo>
                  <a:cubicBezTo>
                    <a:pt x="212956" y="414337"/>
                    <a:pt x="208281" y="406592"/>
                    <a:pt x="200621" y="404698"/>
                  </a:cubicBezTo>
                  <a:cubicBezTo>
                    <a:pt x="199456" y="404410"/>
                    <a:pt x="198260" y="404270"/>
                    <a:pt x="197060" y="404281"/>
                  </a:cubicBezTo>
                  <a:lnTo>
                    <a:pt x="48660" y="404281"/>
                  </a:lnTo>
                  <a:lnTo>
                    <a:pt x="390512" y="60523"/>
                  </a:lnTo>
                  <a:lnTo>
                    <a:pt x="303454" y="415139"/>
                  </a:lnTo>
                  <a:cubicBezTo>
                    <a:pt x="301560" y="422799"/>
                    <a:pt x="306235" y="430544"/>
                    <a:pt x="313895" y="432438"/>
                  </a:cubicBezTo>
                  <a:cubicBezTo>
                    <a:pt x="314998" y="432711"/>
                    <a:pt x="316129" y="432851"/>
                    <a:pt x="317265" y="432856"/>
                  </a:cubicBezTo>
                  <a:lnTo>
                    <a:pt x="465665" y="4328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9" name="Полилиния 88">
              <a:extLst>
                <a:ext uri="{FF2B5EF4-FFF2-40B4-BE49-F238E27FC236}">
                  <a16:creationId xmlns:a16="http://schemas.microsoft.com/office/drawing/2014/main" id="{43908395-6AD6-46E6-BA23-75E41B56127D}"/>
                </a:ext>
              </a:extLst>
            </p:cNvPr>
            <p:cNvSpPr/>
            <p:nvPr/>
          </p:nvSpPr>
          <p:spPr>
            <a:xfrm>
              <a:off x="9501680" y="2862810"/>
              <a:ext cx="134464" cy="134464"/>
            </a:xfrm>
            <a:custGeom>
              <a:avLst/>
              <a:gdLst>
                <a:gd name="connsiteX0" fmla="*/ 24028 w 133350"/>
                <a:gd name="connsiteY0" fmla="*/ 3835 h 133350"/>
                <a:gd name="connsiteX1" fmla="*/ 3835 w 133350"/>
                <a:gd name="connsiteY1" fmla="*/ 4547 h 133350"/>
                <a:gd name="connsiteX2" fmla="*/ 3835 w 133350"/>
                <a:gd name="connsiteY2" fmla="*/ 24028 h 133350"/>
                <a:gd name="connsiteX3" fmla="*/ 118135 w 133350"/>
                <a:gd name="connsiteY3" fmla="*/ 138328 h 133350"/>
                <a:gd name="connsiteX4" fmla="*/ 138328 w 133350"/>
                <a:gd name="connsiteY4" fmla="*/ 137615 h 133350"/>
                <a:gd name="connsiteX5" fmla="*/ 138328 w 133350"/>
                <a:gd name="connsiteY5" fmla="*/ 118135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350" h="133350">
                  <a:moveTo>
                    <a:pt x="24028" y="3835"/>
                  </a:moveTo>
                  <a:cubicBezTo>
                    <a:pt x="18255" y="-1545"/>
                    <a:pt x="9214" y="-1226"/>
                    <a:pt x="3835" y="4547"/>
                  </a:cubicBezTo>
                  <a:cubicBezTo>
                    <a:pt x="-1278" y="10034"/>
                    <a:pt x="-1278" y="18541"/>
                    <a:pt x="3835" y="24028"/>
                  </a:cubicBezTo>
                  <a:lnTo>
                    <a:pt x="118135" y="138328"/>
                  </a:lnTo>
                  <a:cubicBezTo>
                    <a:pt x="123908" y="143707"/>
                    <a:pt x="132948" y="143388"/>
                    <a:pt x="138328" y="137615"/>
                  </a:cubicBezTo>
                  <a:cubicBezTo>
                    <a:pt x="143441" y="132128"/>
                    <a:pt x="143441" y="123622"/>
                    <a:pt x="138328" y="11813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0" name="Полилиния 89">
              <a:extLst>
                <a:ext uri="{FF2B5EF4-FFF2-40B4-BE49-F238E27FC236}">
                  <a16:creationId xmlns:a16="http://schemas.microsoft.com/office/drawing/2014/main" id="{AE6C1558-1466-40D7-9322-2B0E9871C4B3}"/>
                </a:ext>
              </a:extLst>
            </p:cNvPr>
            <p:cNvSpPr/>
            <p:nvPr/>
          </p:nvSpPr>
          <p:spPr>
            <a:xfrm>
              <a:off x="8983032" y="2353766"/>
              <a:ext cx="134464" cy="134464"/>
            </a:xfrm>
            <a:custGeom>
              <a:avLst/>
              <a:gdLst>
                <a:gd name="connsiteX0" fmla="*/ 128231 w 133350"/>
                <a:gd name="connsiteY0" fmla="*/ 142519 h 133350"/>
                <a:gd name="connsiteX1" fmla="*/ 142506 w 133350"/>
                <a:gd name="connsiteY1" fmla="*/ 128219 h 133350"/>
                <a:gd name="connsiteX2" fmla="*/ 138328 w 133350"/>
                <a:gd name="connsiteY2" fmla="*/ 118135 h 133350"/>
                <a:gd name="connsiteX3" fmla="*/ 24028 w 133350"/>
                <a:gd name="connsiteY3" fmla="*/ 3835 h 133350"/>
                <a:gd name="connsiteX4" fmla="*/ 3835 w 133350"/>
                <a:gd name="connsiteY4" fmla="*/ 4547 h 133350"/>
                <a:gd name="connsiteX5" fmla="*/ 3835 w 133350"/>
                <a:gd name="connsiteY5" fmla="*/ 24028 h 133350"/>
                <a:gd name="connsiteX6" fmla="*/ 118135 w 133350"/>
                <a:gd name="connsiteY6" fmla="*/ 138328 h 133350"/>
                <a:gd name="connsiteX7" fmla="*/ 128231 w 133350"/>
                <a:gd name="connsiteY7" fmla="*/ 142519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350" h="133350">
                  <a:moveTo>
                    <a:pt x="128231" y="142519"/>
                  </a:moveTo>
                  <a:cubicBezTo>
                    <a:pt x="136122" y="142512"/>
                    <a:pt x="142513" y="136109"/>
                    <a:pt x="142506" y="128219"/>
                  </a:cubicBezTo>
                  <a:cubicBezTo>
                    <a:pt x="142503" y="124437"/>
                    <a:pt x="141000" y="120811"/>
                    <a:pt x="138328" y="118135"/>
                  </a:cubicBezTo>
                  <a:lnTo>
                    <a:pt x="24028" y="3835"/>
                  </a:lnTo>
                  <a:cubicBezTo>
                    <a:pt x="18255" y="-1545"/>
                    <a:pt x="9214" y="-1226"/>
                    <a:pt x="3835" y="4547"/>
                  </a:cubicBezTo>
                  <a:cubicBezTo>
                    <a:pt x="-1278" y="10034"/>
                    <a:pt x="-1278" y="18541"/>
                    <a:pt x="3835" y="24028"/>
                  </a:cubicBezTo>
                  <a:lnTo>
                    <a:pt x="118135" y="138328"/>
                  </a:lnTo>
                  <a:cubicBezTo>
                    <a:pt x="120811" y="141008"/>
                    <a:pt x="124443" y="142515"/>
                    <a:pt x="128231" y="142519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1" name="Полилиния 90">
              <a:extLst>
                <a:ext uri="{FF2B5EF4-FFF2-40B4-BE49-F238E27FC236}">
                  <a16:creationId xmlns:a16="http://schemas.microsoft.com/office/drawing/2014/main" id="{00D2106E-26CF-48F3-ADD7-FC6AFE79FC67}"/>
                </a:ext>
              </a:extLst>
            </p:cNvPr>
            <p:cNvSpPr/>
            <p:nvPr/>
          </p:nvSpPr>
          <p:spPr>
            <a:xfrm>
              <a:off x="9496532" y="2348963"/>
              <a:ext cx="134464" cy="134464"/>
            </a:xfrm>
            <a:custGeom>
              <a:avLst/>
              <a:gdLst>
                <a:gd name="connsiteX0" fmla="*/ 4178 w 133350"/>
                <a:gd name="connsiteY0" fmla="*/ 138328 h 133350"/>
                <a:gd name="connsiteX1" fmla="*/ 24371 w 133350"/>
                <a:gd name="connsiteY1" fmla="*/ 138328 h 133350"/>
                <a:gd name="connsiteX2" fmla="*/ 138671 w 133350"/>
                <a:gd name="connsiteY2" fmla="*/ 24028 h 133350"/>
                <a:gd name="connsiteX3" fmla="*/ 137959 w 133350"/>
                <a:gd name="connsiteY3" fmla="*/ 3835 h 133350"/>
                <a:gd name="connsiteX4" fmla="*/ 118478 w 133350"/>
                <a:gd name="connsiteY4" fmla="*/ 3835 h 133350"/>
                <a:gd name="connsiteX5" fmla="*/ 4178 w 133350"/>
                <a:gd name="connsiteY5" fmla="*/ 118135 h 133350"/>
                <a:gd name="connsiteX6" fmla="*/ 4178 w 133350"/>
                <a:gd name="connsiteY6" fmla="*/ 138328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350" h="133350">
                  <a:moveTo>
                    <a:pt x="4178" y="138328"/>
                  </a:moveTo>
                  <a:cubicBezTo>
                    <a:pt x="9757" y="143899"/>
                    <a:pt x="18793" y="143899"/>
                    <a:pt x="24371" y="138328"/>
                  </a:cubicBezTo>
                  <a:lnTo>
                    <a:pt x="138671" y="24028"/>
                  </a:lnTo>
                  <a:cubicBezTo>
                    <a:pt x="144051" y="18255"/>
                    <a:pt x="143732" y="9214"/>
                    <a:pt x="137959" y="3835"/>
                  </a:cubicBezTo>
                  <a:cubicBezTo>
                    <a:pt x="132472" y="-1278"/>
                    <a:pt x="123965" y="-1278"/>
                    <a:pt x="118478" y="3835"/>
                  </a:cubicBezTo>
                  <a:lnTo>
                    <a:pt x="4178" y="118135"/>
                  </a:lnTo>
                  <a:cubicBezTo>
                    <a:pt x="-1393" y="123713"/>
                    <a:pt x="-1393" y="132749"/>
                    <a:pt x="4178" y="138328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2" name="Полилиния 91">
              <a:extLst>
                <a:ext uri="{FF2B5EF4-FFF2-40B4-BE49-F238E27FC236}">
                  <a16:creationId xmlns:a16="http://schemas.microsoft.com/office/drawing/2014/main" id="{820F6413-3871-4018-9786-42CB4805E89D}"/>
                </a:ext>
              </a:extLst>
            </p:cNvPr>
            <p:cNvSpPr/>
            <p:nvPr/>
          </p:nvSpPr>
          <p:spPr>
            <a:xfrm>
              <a:off x="8987116" y="2867611"/>
              <a:ext cx="144069" cy="144069"/>
            </a:xfrm>
            <a:custGeom>
              <a:avLst/>
              <a:gdLst>
                <a:gd name="connsiteX0" fmla="*/ 118847 w 142875"/>
                <a:gd name="connsiteY0" fmla="*/ 3835 h 142875"/>
                <a:gd name="connsiteX1" fmla="*/ 4547 w 142875"/>
                <a:gd name="connsiteY1" fmla="*/ 118135 h 142875"/>
                <a:gd name="connsiteX2" fmla="*/ 3835 w 142875"/>
                <a:gd name="connsiteY2" fmla="*/ 138328 h 142875"/>
                <a:gd name="connsiteX3" fmla="*/ 24028 w 142875"/>
                <a:gd name="connsiteY3" fmla="*/ 139041 h 142875"/>
                <a:gd name="connsiteX4" fmla="*/ 24740 w 142875"/>
                <a:gd name="connsiteY4" fmla="*/ 138328 h 142875"/>
                <a:gd name="connsiteX5" fmla="*/ 139040 w 142875"/>
                <a:gd name="connsiteY5" fmla="*/ 24028 h 142875"/>
                <a:gd name="connsiteX6" fmla="*/ 138328 w 142875"/>
                <a:gd name="connsiteY6" fmla="*/ 3835 h 142875"/>
                <a:gd name="connsiteX7" fmla="*/ 118847 w 142875"/>
                <a:gd name="connsiteY7" fmla="*/ 383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875" h="142875">
                  <a:moveTo>
                    <a:pt x="118847" y="3835"/>
                  </a:moveTo>
                  <a:lnTo>
                    <a:pt x="4547" y="118135"/>
                  </a:lnTo>
                  <a:cubicBezTo>
                    <a:pt x="-1226" y="123514"/>
                    <a:pt x="-1545" y="132555"/>
                    <a:pt x="3835" y="138328"/>
                  </a:cubicBezTo>
                  <a:cubicBezTo>
                    <a:pt x="9214" y="144101"/>
                    <a:pt x="18255" y="144420"/>
                    <a:pt x="24028" y="139041"/>
                  </a:cubicBezTo>
                  <a:cubicBezTo>
                    <a:pt x="24274" y="138811"/>
                    <a:pt x="24511" y="138574"/>
                    <a:pt x="24740" y="138328"/>
                  </a:cubicBezTo>
                  <a:lnTo>
                    <a:pt x="139040" y="24028"/>
                  </a:lnTo>
                  <a:cubicBezTo>
                    <a:pt x="144420" y="18255"/>
                    <a:pt x="144101" y="9214"/>
                    <a:pt x="138328" y="3835"/>
                  </a:cubicBezTo>
                  <a:cubicBezTo>
                    <a:pt x="132841" y="-1278"/>
                    <a:pt x="124334" y="-1278"/>
                    <a:pt x="118847" y="383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3" name="Полилиния 92">
              <a:extLst>
                <a:ext uri="{FF2B5EF4-FFF2-40B4-BE49-F238E27FC236}">
                  <a16:creationId xmlns:a16="http://schemas.microsoft.com/office/drawing/2014/main" id="{17F57BD1-FAE0-4A3D-94C3-186DF7C38419}"/>
                </a:ext>
              </a:extLst>
            </p:cNvPr>
            <p:cNvSpPr/>
            <p:nvPr/>
          </p:nvSpPr>
          <p:spPr>
            <a:xfrm>
              <a:off x="8997079" y="2780811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4" name="Полилиния 93">
              <a:extLst>
                <a:ext uri="{FF2B5EF4-FFF2-40B4-BE49-F238E27FC236}">
                  <a16:creationId xmlns:a16="http://schemas.microsoft.com/office/drawing/2014/main" id="{CA9E762E-60A1-421D-9A23-AFDF4F119F41}"/>
                </a:ext>
              </a:extLst>
            </p:cNvPr>
            <p:cNvSpPr/>
            <p:nvPr/>
          </p:nvSpPr>
          <p:spPr>
            <a:xfrm>
              <a:off x="8910638" y="2713579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5" name="Полилиния 94">
              <a:extLst>
                <a:ext uri="{FF2B5EF4-FFF2-40B4-BE49-F238E27FC236}">
                  <a16:creationId xmlns:a16="http://schemas.microsoft.com/office/drawing/2014/main" id="{E3C7631A-465B-410B-BA98-2679C91FB62F}"/>
                </a:ext>
              </a:extLst>
            </p:cNvPr>
            <p:cNvSpPr/>
            <p:nvPr/>
          </p:nvSpPr>
          <p:spPr>
            <a:xfrm>
              <a:off x="9679006" y="2588719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6" name="Полилиния 95">
              <a:extLst>
                <a:ext uri="{FF2B5EF4-FFF2-40B4-BE49-F238E27FC236}">
                  <a16:creationId xmlns:a16="http://schemas.microsoft.com/office/drawing/2014/main" id="{9FE9A9FA-0F14-4F39-88F3-041BE8809743}"/>
                </a:ext>
              </a:extLst>
            </p:cNvPr>
            <p:cNvSpPr/>
            <p:nvPr/>
          </p:nvSpPr>
          <p:spPr>
            <a:xfrm>
              <a:off x="9121939" y="2348604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43622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510395" y="1415441"/>
            <a:ext cx="6767227" cy="243195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043825" y="2124729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26809" y="154934"/>
            <a:ext cx="469779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altLang="ru-RU" sz="2200" dirty="0" smtClean="0">
                <a:latin typeface="Bahnschrift Condensed" panose="020B0502040204020203" pitchFamily="34" charset="0"/>
              </a:rPr>
              <a:t>Документы </a:t>
            </a:r>
            <a:r>
              <a:rPr lang="ru-RU" altLang="ru-RU" sz="2200" dirty="0">
                <a:latin typeface="Bahnschrift Condensed" panose="020B0502040204020203" pitchFamily="34" charset="0"/>
              </a:rPr>
              <a:t>оформлены НЕ на участника отбора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98406" y="6374922"/>
            <a:ext cx="311989" cy="365125"/>
          </a:xfrm>
        </p:spPr>
        <p:txBody>
          <a:bodyPr/>
          <a:lstStyle/>
          <a:p>
            <a:fld id="{CC173F88-3387-453B-9303-AC0210B95CB8}" type="slidenum">
              <a:rPr lang="ru-RU" sz="2000" smtClean="0">
                <a:latin typeface="Bahnschrift Light Condensed" panose="020B0502040204020203" pitchFamily="34" charset="0"/>
              </a:rPr>
              <a:pPr/>
              <a:t>5</a:t>
            </a:fld>
            <a:endParaRPr lang="ru-RU" sz="2000" dirty="0">
              <a:latin typeface="Bahnschrift Light Condensed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7508" r="3454" b="60562"/>
          <a:stretch/>
        </p:blipFill>
        <p:spPr>
          <a:xfrm>
            <a:off x="465528" y="1440016"/>
            <a:ext cx="6628770" cy="245510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01376" y="1983535"/>
            <a:ext cx="7171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alt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26809" y="2343086"/>
            <a:ext cx="21555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altLang="ru-RU" sz="1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«Общество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770932" y="2518831"/>
            <a:ext cx="21555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alt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Петрова А.А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01416" y="2844449"/>
            <a:ext cx="25814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alt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 Иван Иванович</a:t>
            </a:r>
            <a:endParaRPr lang="ru-RU" alt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Download Red Cross Mark Png Image HQ PNG Image | FreePNGIm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214" y="2877788"/>
            <a:ext cx="779666" cy="891046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4864311" y="3942835"/>
            <a:ext cx="6767227" cy="243195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397741" y="4652123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7508" r="3454" b="60562"/>
          <a:stretch/>
        </p:blipFill>
        <p:spPr>
          <a:xfrm>
            <a:off x="4933539" y="3978409"/>
            <a:ext cx="6628770" cy="2455101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5089906" y="4566783"/>
            <a:ext cx="7171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alt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552493" y="4913568"/>
            <a:ext cx="21555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altLang="ru-RU" sz="1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«Общество»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170144" y="5120246"/>
            <a:ext cx="21555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altLang="ru-RU" sz="1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Петрова А.А.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552493" y="5428537"/>
            <a:ext cx="29709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altLang="ru-RU" sz="1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ИП Иванов Иван Иванович</a:t>
            </a:r>
            <a:endParaRPr lang="ru-RU" alt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 descr="Зеленая галочка без фона в пнг (png) формате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137" y="5005090"/>
            <a:ext cx="1584175" cy="129745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1BC0458-8DD5-41C4-8BCA-599F34C74013}"/>
              </a:ext>
            </a:extLst>
          </p:cNvPr>
          <p:cNvSpPr txBox="1"/>
          <p:nvPr/>
        </p:nvSpPr>
        <p:spPr>
          <a:xfrm>
            <a:off x="7854941" y="1743640"/>
            <a:ext cx="3773371" cy="138499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457200">
              <a:spcAft>
                <a:spcPts val="1200"/>
              </a:spcAft>
              <a:defRPr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Договор оформлен на физическое лицо (без статуса индивидуального предпринимателя).</a:t>
            </a:r>
          </a:p>
          <a:p>
            <a:pPr defTabSz="457200">
              <a:spcAft>
                <a:spcPts val="1200"/>
              </a:spcAft>
              <a:defRPr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Физическое лицо               участник отбора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782" y="2730963"/>
            <a:ext cx="722666" cy="616331"/>
          </a:xfrm>
          <a:prstGeom prst="rect">
            <a:avLst/>
          </a:prstGeom>
        </p:spPr>
      </p:pic>
      <p:pic>
        <p:nvPicPr>
          <p:cNvPr id="7" name="Рисунок 6" descr="tikz-pgf - tikzの短い中括弧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09711" y="2381833"/>
            <a:ext cx="2400300" cy="453270"/>
          </a:xfrm>
          <a:prstGeom prst="rect">
            <a:avLst/>
          </a:prstGeom>
        </p:spPr>
      </p:pic>
      <p:pic>
        <p:nvPicPr>
          <p:cNvPr id="25" name="Рисунок 24" descr="tikz-pgf - tikzの短い中括弧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65746" y="4969559"/>
            <a:ext cx="2474632" cy="45327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1BC0458-8DD5-41C4-8BCA-599F34C74013}"/>
              </a:ext>
            </a:extLst>
          </p:cNvPr>
          <p:cNvSpPr txBox="1"/>
          <p:nvPr/>
        </p:nvSpPr>
        <p:spPr>
          <a:xfrm>
            <a:off x="1683371" y="4373533"/>
            <a:ext cx="2867537" cy="169277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457200">
              <a:spcAft>
                <a:spcPts val="1200"/>
              </a:spcAft>
              <a:defRPr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Договор оформлен на ИП или ЮЛ</a:t>
            </a:r>
          </a:p>
          <a:p>
            <a:pPr defTabSz="457200">
              <a:spcAft>
                <a:spcPts val="1200"/>
              </a:spcAft>
              <a:defRPr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Так должны быть оформлены ВСЕ документы (платежные поручения, УПД, товарные накладные, счета и т.д.)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Bahnschrift Condensed" panose="020B0502040204020203" pitchFamily="34" charset="0"/>
            </a:endParaRP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9ABFD37D-66F6-4714-974D-7D8A683DB2EE}"/>
              </a:ext>
            </a:extLst>
          </p:cNvPr>
          <p:cNvCxnSpPr/>
          <p:nvPr/>
        </p:nvCxnSpPr>
        <p:spPr>
          <a:xfrm flipV="1">
            <a:off x="936171" y="614233"/>
            <a:ext cx="11024897" cy="3845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697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241" r="41720" b="33860"/>
          <a:stretch/>
        </p:blipFill>
        <p:spPr>
          <a:xfrm>
            <a:off x="115663" y="3215087"/>
            <a:ext cx="4589212" cy="3385438"/>
          </a:xfrm>
          <a:prstGeom prst="rect">
            <a:avLst/>
          </a:prstGeom>
        </p:spPr>
      </p:pic>
      <p:sp>
        <p:nvSpPr>
          <p:cNvPr id="52" name="Полилиния 57">
            <a:extLst>
              <a:ext uri="{FF2B5EF4-FFF2-40B4-BE49-F238E27FC236}">
                <a16:creationId xmlns:a16="http://schemas.microsoft.com/office/drawing/2014/main" id="{47A9120A-D84E-4D0E-B7B1-AE0A253819CD}"/>
              </a:ext>
            </a:extLst>
          </p:cNvPr>
          <p:cNvSpPr/>
          <p:nvPr/>
        </p:nvSpPr>
        <p:spPr>
          <a:xfrm>
            <a:off x="973559" y="1839510"/>
            <a:ext cx="12101" cy="36305"/>
          </a:xfrm>
          <a:custGeom>
            <a:avLst/>
            <a:gdLst>
              <a:gd name="connsiteX0" fmla="*/ 14146 w 28292"/>
              <a:gd name="connsiteY0" fmla="*/ 0 h 84876"/>
              <a:gd name="connsiteX1" fmla="*/ 0 w 28292"/>
              <a:gd name="connsiteY1" fmla="*/ 14146 h 84876"/>
              <a:gd name="connsiteX2" fmla="*/ 0 w 28292"/>
              <a:gd name="connsiteY2" fmla="*/ 70730 h 84876"/>
              <a:gd name="connsiteX3" fmla="*/ 14146 w 28292"/>
              <a:gd name="connsiteY3" fmla="*/ 84876 h 84876"/>
              <a:gd name="connsiteX4" fmla="*/ 28292 w 28292"/>
              <a:gd name="connsiteY4" fmla="*/ 70730 h 84876"/>
              <a:gd name="connsiteX5" fmla="*/ 28292 w 28292"/>
              <a:gd name="connsiteY5" fmla="*/ 14146 h 84876"/>
              <a:gd name="connsiteX6" fmla="*/ 14146 w 28292"/>
              <a:gd name="connsiteY6" fmla="*/ 0 h 84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92" h="84876">
                <a:moveTo>
                  <a:pt x="14146" y="0"/>
                </a:moveTo>
                <a:cubicBezTo>
                  <a:pt x="6333" y="0"/>
                  <a:pt x="0" y="6333"/>
                  <a:pt x="0" y="14146"/>
                </a:cubicBezTo>
                <a:lnTo>
                  <a:pt x="0" y="70730"/>
                </a:lnTo>
                <a:cubicBezTo>
                  <a:pt x="0" y="78543"/>
                  <a:pt x="6333" y="84876"/>
                  <a:pt x="14146" y="84876"/>
                </a:cubicBezTo>
                <a:cubicBezTo>
                  <a:pt x="21959" y="84876"/>
                  <a:pt x="28292" y="78543"/>
                  <a:pt x="28292" y="70730"/>
                </a:cubicBezTo>
                <a:lnTo>
                  <a:pt x="28292" y="14146"/>
                </a:lnTo>
                <a:cubicBezTo>
                  <a:pt x="28292" y="6333"/>
                  <a:pt x="21959" y="0"/>
                  <a:pt x="14146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43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3" name="Полилиния 58">
            <a:extLst>
              <a:ext uri="{FF2B5EF4-FFF2-40B4-BE49-F238E27FC236}">
                <a16:creationId xmlns:a16="http://schemas.microsoft.com/office/drawing/2014/main" id="{0E8E15F5-DE48-491A-B683-1BB6F20D72BF}"/>
              </a:ext>
            </a:extLst>
          </p:cNvPr>
          <p:cNvSpPr/>
          <p:nvPr/>
        </p:nvSpPr>
        <p:spPr>
          <a:xfrm>
            <a:off x="973559" y="2113815"/>
            <a:ext cx="12101" cy="36305"/>
          </a:xfrm>
          <a:custGeom>
            <a:avLst/>
            <a:gdLst>
              <a:gd name="connsiteX0" fmla="*/ 14146 w 28292"/>
              <a:gd name="connsiteY0" fmla="*/ 0 h 84876"/>
              <a:gd name="connsiteX1" fmla="*/ 0 w 28292"/>
              <a:gd name="connsiteY1" fmla="*/ 14146 h 84876"/>
              <a:gd name="connsiteX2" fmla="*/ 0 w 28292"/>
              <a:gd name="connsiteY2" fmla="*/ 70730 h 84876"/>
              <a:gd name="connsiteX3" fmla="*/ 14146 w 28292"/>
              <a:gd name="connsiteY3" fmla="*/ 84876 h 84876"/>
              <a:gd name="connsiteX4" fmla="*/ 28292 w 28292"/>
              <a:gd name="connsiteY4" fmla="*/ 70730 h 84876"/>
              <a:gd name="connsiteX5" fmla="*/ 28292 w 28292"/>
              <a:gd name="connsiteY5" fmla="*/ 14146 h 84876"/>
              <a:gd name="connsiteX6" fmla="*/ 14146 w 28292"/>
              <a:gd name="connsiteY6" fmla="*/ 0 h 84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92" h="84876">
                <a:moveTo>
                  <a:pt x="14146" y="0"/>
                </a:moveTo>
                <a:cubicBezTo>
                  <a:pt x="6333" y="0"/>
                  <a:pt x="0" y="6333"/>
                  <a:pt x="0" y="14146"/>
                </a:cubicBezTo>
                <a:lnTo>
                  <a:pt x="0" y="70730"/>
                </a:lnTo>
                <a:cubicBezTo>
                  <a:pt x="0" y="78543"/>
                  <a:pt x="6333" y="84876"/>
                  <a:pt x="14146" y="84876"/>
                </a:cubicBezTo>
                <a:cubicBezTo>
                  <a:pt x="21959" y="84876"/>
                  <a:pt x="28292" y="78543"/>
                  <a:pt x="28292" y="70730"/>
                </a:cubicBezTo>
                <a:lnTo>
                  <a:pt x="28292" y="14146"/>
                </a:lnTo>
                <a:cubicBezTo>
                  <a:pt x="28292" y="6333"/>
                  <a:pt x="21959" y="0"/>
                  <a:pt x="14146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43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4" name="Полилиния 59">
            <a:extLst>
              <a:ext uri="{FF2B5EF4-FFF2-40B4-BE49-F238E27FC236}">
                <a16:creationId xmlns:a16="http://schemas.microsoft.com/office/drawing/2014/main" id="{43AC50A8-D622-4D29-96C5-6A74CCBCF410}"/>
              </a:ext>
            </a:extLst>
          </p:cNvPr>
          <p:cNvSpPr/>
          <p:nvPr/>
        </p:nvSpPr>
        <p:spPr>
          <a:xfrm>
            <a:off x="1098609" y="1988765"/>
            <a:ext cx="36305" cy="12101"/>
          </a:xfrm>
          <a:custGeom>
            <a:avLst/>
            <a:gdLst>
              <a:gd name="connsiteX0" fmla="*/ 70730 w 84876"/>
              <a:gd name="connsiteY0" fmla="*/ 0 h 28292"/>
              <a:gd name="connsiteX1" fmla="*/ 14146 w 84876"/>
              <a:gd name="connsiteY1" fmla="*/ 0 h 28292"/>
              <a:gd name="connsiteX2" fmla="*/ 0 w 84876"/>
              <a:gd name="connsiteY2" fmla="*/ 14146 h 28292"/>
              <a:gd name="connsiteX3" fmla="*/ 14146 w 84876"/>
              <a:gd name="connsiteY3" fmla="*/ 28292 h 28292"/>
              <a:gd name="connsiteX4" fmla="*/ 70730 w 84876"/>
              <a:gd name="connsiteY4" fmla="*/ 28292 h 28292"/>
              <a:gd name="connsiteX5" fmla="*/ 84876 w 84876"/>
              <a:gd name="connsiteY5" fmla="*/ 14146 h 28292"/>
              <a:gd name="connsiteX6" fmla="*/ 70730 w 84876"/>
              <a:gd name="connsiteY6" fmla="*/ 0 h 28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876" h="28292">
                <a:moveTo>
                  <a:pt x="70730" y="0"/>
                </a:moveTo>
                <a:lnTo>
                  <a:pt x="14146" y="0"/>
                </a:lnTo>
                <a:cubicBezTo>
                  <a:pt x="6333" y="0"/>
                  <a:pt x="0" y="6333"/>
                  <a:pt x="0" y="14146"/>
                </a:cubicBezTo>
                <a:cubicBezTo>
                  <a:pt x="0" y="21959"/>
                  <a:pt x="6333" y="28292"/>
                  <a:pt x="14146" y="28292"/>
                </a:cubicBezTo>
                <a:lnTo>
                  <a:pt x="70730" y="28292"/>
                </a:lnTo>
                <a:cubicBezTo>
                  <a:pt x="78543" y="28292"/>
                  <a:pt x="84876" y="21959"/>
                  <a:pt x="84876" y="14146"/>
                </a:cubicBezTo>
                <a:cubicBezTo>
                  <a:pt x="84876" y="6333"/>
                  <a:pt x="78543" y="0"/>
                  <a:pt x="7073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43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5" name="Полилиния 60">
            <a:extLst>
              <a:ext uri="{FF2B5EF4-FFF2-40B4-BE49-F238E27FC236}">
                <a16:creationId xmlns:a16="http://schemas.microsoft.com/office/drawing/2014/main" id="{EFD6FC68-17C2-4DAB-B759-7940D9BC3343}"/>
              </a:ext>
            </a:extLst>
          </p:cNvPr>
          <p:cNvSpPr/>
          <p:nvPr/>
        </p:nvSpPr>
        <p:spPr>
          <a:xfrm>
            <a:off x="824304" y="1988765"/>
            <a:ext cx="36305" cy="12101"/>
          </a:xfrm>
          <a:custGeom>
            <a:avLst/>
            <a:gdLst>
              <a:gd name="connsiteX0" fmla="*/ 70730 w 84876"/>
              <a:gd name="connsiteY0" fmla="*/ 0 h 28292"/>
              <a:gd name="connsiteX1" fmla="*/ 14146 w 84876"/>
              <a:gd name="connsiteY1" fmla="*/ 0 h 28292"/>
              <a:gd name="connsiteX2" fmla="*/ 0 w 84876"/>
              <a:gd name="connsiteY2" fmla="*/ 14146 h 28292"/>
              <a:gd name="connsiteX3" fmla="*/ 14146 w 84876"/>
              <a:gd name="connsiteY3" fmla="*/ 28292 h 28292"/>
              <a:gd name="connsiteX4" fmla="*/ 70730 w 84876"/>
              <a:gd name="connsiteY4" fmla="*/ 28292 h 28292"/>
              <a:gd name="connsiteX5" fmla="*/ 84876 w 84876"/>
              <a:gd name="connsiteY5" fmla="*/ 14146 h 28292"/>
              <a:gd name="connsiteX6" fmla="*/ 70730 w 84876"/>
              <a:gd name="connsiteY6" fmla="*/ 0 h 28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876" h="28292">
                <a:moveTo>
                  <a:pt x="70730" y="0"/>
                </a:moveTo>
                <a:lnTo>
                  <a:pt x="14146" y="0"/>
                </a:lnTo>
                <a:cubicBezTo>
                  <a:pt x="6333" y="0"/>
                  <a:pt x="0" y="6333"/>
                  <a:pt x="0" y="14146"/>
                </a:cubicBezTo>
                <a:cubicBezTo>
                  <a:pt x="0" y="21959"/>
                  <a:pt x="6333" y="28292"/>
                  <a:pt x="14146" y="28292"/>
                </a:cubicBezTo>
                <a:lnTo>
                  <a:pt x="70730" y="28292"/>
                </a:lnTo>
                <a:cubicBezTo>
                  <a:pt x="78543" y="28292"/>
                  <a:pt x="84876" y="21959"/>
                  <a:pt x="84876" y="14146"/>
                </a:cubicBezTo>
                <a:cubicBezTo>
                  <a:pt x="84876" y="6333"/>
                  <a:pt x="78543" y="0"/>
                  <a:pt x="7073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43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6" name="Номер слайда 1"/>
          <p:cNvSpPr txBox="1">
            <a:spLocks/>
          </p:cNvSpPr>
          <p:nvPr/>
        </p:nvSpPr>
        <p:spPr>
          <a:xfrm>
            <a:off x="198406" y="6374922"/>
            <a:ext cx="3119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C173F88-3387-453B-9303-AC0210B95CB8}" type="slidenum">
              <a:rPr lang="ru-RU" sz="2000" smtClean="0">
                <a:latin typeface="Bahnschrift Light Condensed" panose="020B0502040204020203" pitchFamily="34" charset="0"/>
              </a:rPr>
              <a:pPr/>
              <a:t>6</a:t>
            </a:fld>
            <a:endParaRPr lang="ru-RU" sz="2000" dirty="0">
              <a:latin typeface="Bahnschrift Light Condensed" panose="020B0502040204020203" pitchFamily="34" charset="0"/>
            </a:endParaRPr>
          </a:p>
        </p:txBody>
      </p: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9ABFD37D-66F6-4714-974D-7D8A683DB2EE}"/>
              </a:ext>
            </a:extLst>
          </p:cNvPr>
          <p:cNvCxnSpPr/>
          <p:nvPr/>
        </p:nvCxnSpPr>
        <p:spPr>
          <a:xfrm flipV="1">
            <a:off x="809499" y="549605"/>
            <a:ext cx="11066815" cy="1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Прямоугольник 61"/>
          <p:cNvSpPr/>
          <p:nvPr/>
        </p:nvSpPr>
        <p:spPr>
          <a:xfrm>
            <a:off x="809498" y="81041"/>
            <a:ext cx="85394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altLang="ru-RU" sz="2200" dirty="0" smtClean="0">
                <a:latin typeface="Bahnschrift Condensed" panose="020B0502040204020203" pitchFamily="34" charset="0"/>
              </a:rPr>
              <a:t>Не </a:t>
            </a:r>
            <a:r>
              <a:rPr lang="ru-RU" altLang="ru-RU" sz="2200" dirty="0">
                <a:latin typeface="Bahnschrift Condensed" panose="020B0502040204020203" pitchFamily="34" charset="0"/>
              </a:rPr>
              <a:t>приложен документ, являющийся основанием </a:t>
            </a:r>
            <a:r>
              <a:rPr lang="ru-RU" altLang="ru-RU" sz="2200" dirty="0" smtClean="0">
                <a:latin typeface="Bahnschrift Condensed" panose="020B0502040204020203" pitchFamily="34" charset="0"/>
              </a:rPr>
              <a:t>для осуществления </a:t>
            </a:r>
            <a:r>
              <a:rPr lang="ru-RU" altLang="ru-RU" sz="2200" dirty="0">
                <a:latin typeface="Bahnschrift Condensed" panose="020B0502040204020203" pitchFamily="34" charset="0"/>
              </a:rPr>
              <a:t>оплаты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60609" y="2600077"/>
            <a:ext cx="274305" cy="63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280160" y="2528516"/>
            <a:ext cx="326003" cy="715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1BC0458-8DD5-41C4-8BCA-599F34C74013}"/>
              </a:ext>
            </a:extLst>
          </p:cNvPr>
          <p:cNvSpPr txBox="1"/>
          <p:nvPr/>
        </p:nvSpPr>
        <p:spPr>
          <a:xfrm>
            <a:off x="5180888" y="3311138"/>
            <a:ext cx="1840533" cy="338554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457200">
              <a:spcAft>
                <a:spcPts val="1200"/>
              </a:spcAft>
              <a:defRPr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Документ, указанный в основании платежного поручения, товарной накладной, УПД, должен быть приложен в пакет документов. Иначе затраты не будут приняты к возмещению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38" t="4096" r="28105" b="10452"/>
          <a:stretch/>
        </p:blipFill>
        <p:spPr>
          <a:xfrm>
            <a:off x="7461336" y="1229949"/>
            <a:ext cx="4263968" cy="448627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848599" y="2113815"/>
            <a:ext cx="276225" cy="638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Прямоугольник 71"/>
          <p:cNvSpPr/>
          <p:nvPr/>
        </p:nvSpPr>
        <p:spPr>
          <a:xfrm>
            <a:off x="8896349" y="2113815"/>
            <a:ext cx="276225" cy="638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Прямоугольник 72"/>
          <p:cNvSpPr/>
          <p:nvPr/>
        </p:nvSpPr>
        <p:spPr>
          <a:xfrm>
            <a:off x="10561315" y="2462605"/>
            <a:ext cx="392435" cy="2157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Прямоугольник 94"/>
          <p:cNvSpPr/>
          <p:nvPr/>
        </p:nvSpPr>
        <p:spPr>
          <a:xfrm>
            <a:off x="10619419" y="3256815"/>
            <a:ext cx="276225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Прямоугольник 95"/>
          <p:cNvSpPr/>
          <p:nvPr/>
        </p:nvSpPr>
        <p:spPr>
          <a:xfrm>
            <a:off x="10771819" y="3409215"/>
            <a:ext cx="276225" cy="638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Прямоугольник 96"/>
          <p:cNvSpPr/>
          <p:nvPr/>
        </p:nvSpPr>
        <p:spPr>
          <a:xfrm>
            <a:off x="7296150" y="5922229"/>
            <a:ext cx="2052796" cy="176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7549495" y="5217381"/>
            <a:ext cx="2028825" cy="352424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Полилиния 57">
            <a:extLst>
              <a:ext uri="{FF2B5EF4-FFF2-40B4-BE49-F238E27FC236}">
                <a16:creationId xmlns:a16="http://schemas.microsoft.com/office/drawing/2014/main" id="{47A9120A-D84E-4D0E-B7B1-AE0A253819CD}"/>
              </a:ext>
            </a:extLst>
          </p:cNvPr>
          <p:cNvSpPr/>
          <p:nvPr/>
        </p:nvSpPr>
        <p:spPr>
          <a:xfrm>
            <a:off x="5764634" y="2887565"/>
            <a:ext cx="12101" cy="36305"/>
          </a:xfrm>
          <a:custGeom>
            <a:avLst/>
            <a:gdLst>
              <a:gd name="connsiteX0" fmla="*/ 14146 w 28292"/>
              <a:gd name="connsiteY0" fmla="*/ 0 h 84876"/>
              <a:gd name="connsiteX1" fmla="*/ 0 w 28292"/>
              <a:gd name="connsiteY1" fmla="*/ 14146 h 84876"/>
              <a:gd name="connsiteX2" fmla="*/ 0 w 28292"/>
              <a:gd name="connsiteY2" fmla="*/ 70730 h 84876"/>
              <a:gd name="connsiteX3" fmla="*/ 14146 w 28292"/>
              <a:gd name="connsiteY3" fmla="*/ 84876 h 84876"/>
              <a:gd name="connsiteX4" fmla="*/ 28292 w 28292"/>
              <a:gd name="connsiteY4" fmla="*/ 70730 h 84876"/>
              <a:gd name="connsiteX5" fmla="*/ 28292 w 28292"/>
              <a:gd name="connsiteY5" fmla="*/ 14146 h 84876"/>
              <a:gd name="connsiteX6" fmla="*/ 14146 w 28292"/>
              <a:gd name="connsiteY6" fmla="*/ 0 h 84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92" h="84876">
                <a:moveTo>
                  <a:pt x="14146" y="0"/>
                </a:moveTo>
                <a:cubicBezTo>
                  <a:pt x="6333" y="0"/>
                  <a:pt x="0" y="6333"/>
                  <a:pt x="0" y="14146"/>
                </a:cubicBezTo>
                <a:lnTo>
                  <a:pt x="0" y="70730"/>
                </a:lnTo>
                <a:cubicBezTo>
                  <a:pt x="0" y="78543"/>
                  <a:pt x="6333" y="84876"/>
                  <a:pt x="14146" y="84876"/>
                </a:cubicBezTo>
                <a:cubicBezTo>
                  <a:pt x="21959" y="84876"/>
                  <a:pt x="28292" y="78543"/>
                  <a:pt x="28292" y="70730"/>
                </a:cubicBezTo>
                <a:lnTo>
                  <a:pt x="28292" y="14146"/>
                </a:lnTo>
                <a:cubicBezTo>
                  <a:pt x="28292" y="6333"/>
                  <a:pt x="21959" y="0"/>
                  <a:pt x="14146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43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9" name="Полилиния 58">
            <a:extLst>
              <a:ext uri="{FF2B5EF4-FFF2-40B4-BE49-F238E27FC236}">
                <a16:creationId xmlns:a16="http://schemas.microsoft.com/office/drawing/2014/main" id="{0E8E15F5-DE48-491A-B683-1BB6F20D72BF}"/>
              </a:ext>
            </a:extLst>
          </p:cNvPr>
          <p:cNvSpPr/>
          <p:nvPr/>
        </p:nvSpPr>
        <p:spPr>
          <a:xfrm>
            <a:off x="5764634" y="3161870"/>
            <a:ext cx="12101" cy="36305"/>
          </a:xfrm>
          <a:custGeom>
            <a:avLst/>
            <a:gdLst>
              <a:gd name="connsiteX0" fmla="*/ 14146 w 28292"/>
              <a:gd name="connsiteY0" fmla="*/ 0 h 84876"/>
              <a:gd name="connsiteX1" fmla="*/ 0 w 28292"/>
              <a:gd name="connsiteY1" fmla="*/ 14146 h 84876"/>
              <a:gd name="connsiteX2" fmla="*/ 0 w 28292"/>
              <a:gd name="connsiteY2" fmla="*/ 70730 h 84876"/>
              <a:gd name="connsiteX3" fmla="*/ 14146 w 28292"/>
              <a:gd name="connsiteY3" fmla="*/ 84876 h 84876"/>
              <a:gd name="connsiteX4" fmla="*/ 28292 w 28292"/>
              <a:gd name="connsiteY4" fmla="*/ 70730 h 84876"/>
              <a:gd name="connsiteX5" fmla="*/ 28292 w 28292"/>
              <a:gd name="connsiteY5" fmla="*/ 14146 h 84876"/>
              <a:gd name="connsiteX6" fmla="*/ 14146 w 28292"/>
              <a:gd name="connsiteY6" fmla="*/ 0 h 84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92" h="84876">
                <a:moveTo>
                  <a:pt x="14146" y="0"/>
                </a:moveTo>
                <a:cubicBezTo>
                  <a:pt x="6333" y="0"/>
                  <a:pt x="0" y="6333"/>
                  <a:pt x="0" y="14146"/>
                </a:cubicBezTo>
                <a:lnTo>
                  <a:pt x="0" y="70730"/>
                </a:lnTo>
                <a:cubicBezTo>
                  <a:pt x="0" y="78543"/>
                  <a:pt x="6333" y="84876"/>
                  <a:pt x="14146" y="84876"/>
                </a:cubicBezTo>
                <a:cubicBezTo>
                  <a:pt x="21959" y="84876"/>
                  <a:pt x="28292" y="78543"/>
                  <a:pt x="28292" y="70730"/>
                </a:cubicBezTo>
                <a:lnTo>
                  <a:pt x="28292" y="14146"/>
                </a:lnTo>
                <a:cubicBezTo>
                  <a:pt x="28292" y="6333"/>
                  <a:pt x="21959" y="0"/>
                  <a:pt x="14146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43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00" name="Полилиния 59">
            <a:extLst>
              <a:ext uri="{FF2B5EF4-FFF2-40B4-BE49-F238E27FC236}">
                <a16:creationId xmlns:a16="http://schemas.microsoft.com/office/drawing/2014/main" id="{43AC50A8-D622-4D29-96C5-6A74CCBCF410}"/>
              </a:ext>
            </a:extLst>
          </p:cNvPr>
          <p:cNvSpPr/>
          <p:nvPr/>
        </p:nvSpPr>
        <p:spPr>
          <a:xfrm>
            <a:off x="5889684" y="3036820"/>
            <a:ext cx="36305" cy="12101"/>
          </a:xfrm>
          <a:custGeom>
            <a:avLst/>
            <a:gdLst>
              <a:gd name="connsiteX0" fmla="*/ 70730 w 84876"/>
              <a:gd name="connsiteY0" fmla="*/ 0 h 28292"/>
              <a:gd name="connsiteX1" fmla="*/ 14146 w 84876"/>
              <a:gd name="connsiteY1" fmla="*/ 0 h 28292"/>
              <a:gd name="connsiteX2" fmla="*/ 0 w 84876"/>
              <a:gd name="connsiteY2" fmla="*/ 14146 h 28292"/>
              <a:gd name="connsiteX3" fmla="*/ 14146 w 84876"/>
              <a:gd name="connsiteY3" fmla="*/ 28292 h 28292"/>
              <a:gd name="connsiteX4" fmla="*/ 70730 w 84876"/>
              <a:gd name="connsiteY4" fmla="*/ 28292 h 28292"/>
              <a:gd name="connsiteX5" fmla="*/ 84876 w 84876"/>
              <a:gd name="connsiteY5" fmla="*/ 14146 h 28292"/>
              <a:gd name="connsiteX6" fmla="*/ 70730 w 84876"/>
              <a:gd name="connsiteY6" fmla="*/ 0 h 28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876" h="28292">
                <a:moveTo>
                  <a:pt x="70730" y="0"/>
                </a:moveTo>
                <a:lnTo>
                  <a:pt x="14146" y="0"/>
                </a:lnTo>
                <a:cubicBezTo>
                  <a:pt x="6333" y="0"/>
                  <a:pt x="0" y="6333"/>
                  <a:pt x="0" y="14146"/>
                </a:cubicBezTo>
                <a:cubicBezTo>
                  <a:pt x="0" y="21959"/>
                  <a:pt x="6333" y="28292"/>
                  <a:pt x="14146" y="28292"/>
                </a:cubicBezTo>
                <a:lnTo>
                  <a:pt x="70730" y="28292"/>
                </a:lnTo>
                <a:cubicBezTo>
                  <a:pt x="78543" y="28292"/>
                  <a:pt x="84876" y="21959"/>
                  <a:pt x="84876" y="14146"/>
                </a:cubicBezTo>
                <a:cubicBezTo>
                  <a:pt x="84876" y="6333"/>
                  <a:pt x="78543" y="0"/>
                  <a:pt x="7073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43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01" name="Полилиния 60">
            <a:extLst>
              <a:ext uri="{FF2B5EF4-FFF2-40B4-BE49-F238E27FC236}">
                <a16:creationId xmlns:a16="http://schemas.microsoft.com/office/drawing/2014/main" id="{EFD6FC68-17C2-4DAB-B759-7940D9BC3343}"/>
              </a:ext>
            </a:extLst>
          </p:cNvPr>
          <p:cNvSpPr/>
          <p:nvPr/>
        </p:nvSpPr>
        <p:spPr>
          <a:xfrm>
            <a:off x="5615379" y="3036820"/>
            <a:ext cx="36305" cy="12101"/>
          </a:xfrm>
          <a:custGeom>
            <a:avLst/>
            <a:gdLst>
              <a:gd name="connsiteX0" fmla="*/ 70730 w 84876"/>
              <a:gd name="connsiteY0" fmla="*/ 0 h 28292"/>
              <a:gd name="connsiteX1" fmla="*/ 14146 w 84876"/>
              <a:gd name="connsiteY1" fmla="*/ 0 h 28292"/>
              <a:gd name="connsiteX2" fmla="*/ 0 w 84876"/>
              <a:gd name="connsiteY2" fmla="*/ 14146 h 28292"/>
              <a:gd name="connsiteX3" fmla="*/ 14146 w 84876"/>
              <a:gd name="connsiteY3" fmla="*/ 28292 h 28292"/>
              <a:gd name="connsiteX4" fmla="*/ 70730 w 84876"/>
              <a:gd name="connsiteY4" fmla="*/ 28292 h 28292"/>
              <a:gd name="connsiteX5" fmla="*/ 84876 w 84876"/>
              <a:gd name="connsiteY5" fmla="*/ 14146 h 28292"/>
              <a:gd name="connsiteX6" fmla="*/ 70730 w 84876"/>
              <a:gd name="connsiteY6" fmla="*/ 0 h 28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876" h="28292">
                <a:moveTo>
                  <a:pt x="70730" y="0"/>
                </a:moveTo>
                <a:lnTo>
                  <a:pt x="14146" y="0"/>
                </a:lnTo>
                <a:cubicBezTo>
                  <a:pt x="6333" y="0"/>
                  <a:pt x="0" y="6333"/>
                  <a:pt x="0" y="14146"/>
                </a:cubicBezTo>
                <a:cubicBezTo>
                  <a:pt x="0" y="21959"/>
                  <a:pt x="6333" y="28292"/>
                  <a:pt x="14146" y="28292"/>
                </a:cubicBezTo>
                <a:lnTo>
                  <a:pt x="70730" y="28292"/>
                </a:lnTo>
                <a:cubicBezTo>
                  <a:pt x="78543" y="28292"/>
                  <a:pt x="84876" y="21959"/>
                  <a:pt x="84876" y="14146"/>
                </a:cubicBezTo>
                <a:cubicBezTo>
                  <a:pt x="84876" y="6333"/>
                  <a:pt x="78543" y="0"/>
                  <a:pt x="7073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43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102" name="Рисунок 10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" t="17865" r="39395" b="52831"/>
          <a:stretch/>
        </p:blipFill>
        <p:spPr>
          <a:xfrm>
            <a:off x="914333" y="944428"/>
            <a:ext cx="5719234" cy="2032659"/>
          </a:xfrm>
          <a:prstGeom prst="rect">
            <a:avLst/>
          </a:prstGeom>
        </p:spPr>
      </p:pic>
      <p:sp>
        <p:nvSpPr>
          <p:cNvPr id="103" name="Прямоугольник 102"/>
          <p:cNvSpPr/>
          <p:nvPr/>
        </p:nvSpPr>
        <p:spPr>
          <a:xfrm>
            <a:off x="6725170" y="4181993"/>
            <a:ext cx="274305" cy="63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1BC0458-8DD5-41C4-8BCA-599F34C74013}"/>
              </a:ext>
            </a:extLst>
          </p:cNvPr>
          <p:cNvSpPr txBox="1"/>
          <p:nvPr/>
        </p:nvSpPr>
        <p:spPr>
          <a:xfrm rot="10800000" flipV="1">
            <a:off x="1623866" y="1670771"/>
            <a:ext cx="2506885" cy="1692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457200">
              <a:spcAft>
                <a:spcPts val="1200"/>
              </a:spcAft>
              <a:defRPr/>
            </a:pPr>
            <a:r>
              <a:rPr lang="ru-RU" sz="1100" dirty="0" smtClean="0">
                <a:latin typeface="Arial Black" panose="020B0A04020102020204" pitchFamily="34" charset="0"/>
              </a:rPr>
              <a:t> Счет от 01.01.2023 № 111</a:t>
            </a:r>
            <a:endParaRPr lang="ru-RU" sz="1100" dirty="0">
              <a:latin typeface="Arial Black" panose="020B0A04020102020204" pitchFamily="34" charset="0"/>
            </a:endParaRPr>
          </a:p>
        </p:txBody>
      </p:sp>
      <p:sp>
        <p:nvSpPr>
          <p:cNvPr id="106" name="Прямоугольник 105"/>
          <p:cNvSpPr/>
          <p:nvPr/>
        </p:nvSpPr>
        <p:spPr>
          <a:xfrm>
            <a:off x="985660" y="1673801"/>
            <a:ext cx="3153452" cy="202014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88269" y="881105"/>
            <a:ext cx="5934861" cy="218837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Прямоугольник 106"/>
          <p:cNvSpPr/>
          <p:nvPr/>
        </p:nvSpPr>
        <p:spPr>
          <a:xfrm>
            <a:off x="381444" y="6198710"/>
            <a:ext cx="2752281" cy="352424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6" name="Прямая со стрелкой 35"/>
          <p:cNvCxnSpPr/>
          <p:nvPr/>
        </p:nvCxnSpPr>
        <p:spPr>
          <a:xfrm flipH="1" flipV="1">
            <a:off x="3797567" y="2025538"/>
            <a:ext cx="1230921" cy="15792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H="1">
            <a:off x="3316763" y="5402054"/>
            <a:ext cx="1738911" cy="9058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>
            <a:off x="6796494" y="5378242"/>
            <a:ext cx="664842" cy="153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7678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57354" y="135051"/>
            <a:ext cx="10515600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altLang="ru-RU" sz="2200" dirty="0" smtClean="0">
                <a:latin typeface="Bahnschrift Condensed" panose="020B0502040204020203" pitchFamily="34" charset="0"/>
                <a:ea typeface="+mn-ea"/>
                <a:cs typeface="+mn-cs"/>
              </a:rPr>
              <a:t>Договор</a:t>
            </a:r>
            <a:endParaRPr lang="ru-RU" altLang="ru-RU" sz="2200" dirty="0">
              <a:latin typeface="Bahnschrif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64430" y="2843778"/>
            <a:ext cx="42149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Если были заключены дополнительные соглашения, то они также </a:t>
            </a:r>
            <a:r>
              <a:rPr lang="ru-RU" sz="1600" dirty="0" smtClean="0">
                <a:solidFill>
                  <a:srgbClr val="C00000"/>
                </a:solidFill>
                <a:latin typeface="Bahnschrift Condensed" panose="020B0502040204020203" pitchFamily="34" charset="0"/>
              </a:rPr>
              <a:t>все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 должны быть приложены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Bahnschrift Condensed" panose="020B0502040204020203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939232" y="1249544"/>
            <a:ext cx="5817781" cy="4560133"/>
            <a:chOff x="838200" y="1617383"/>
            <a:chExt cx="5817781" cy="4560133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838200" y="1617383"/>
              <a:ext cx="5188689" cy="1765004"/>
              <a:chOff x="838200" y="1617383"/>
              <a:chExt cx="5188689" cy="1765004"/>
            </a:xfrm>
          </p:grpSpPr>
          <p:pic>
            <p:nvPicPr>
              <p:cNvPr id="4" name="Рисунок 3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162" r="440" b="79225"/>
              <a:stretch/>
            </p:blipFill>
            <p:spPr>
              <a:xfrm>
                <a:off x="838200" y="1617383"/>
                <a:ext cx="5071095" cy="1765004"/>
              </a:xfrm>
              <a:prstGeom prst="rect">
                <a:avLst/>
              </a:prstGeom>
            </p:spPr>
          </p:pic>
          <p:sp>
            <p:nvSpPr>
              <p:cNvPr id="5" name="Прямоугольник 4"/>
              <p:cNvSpPr/>
              <p:nvPr/>
            </p:nvSpPr>
            <p:spPr>
              <a:xfrm>
                <a:off x="838200" y="1617383"/>
                <a:ext cx="5188689" cy="176500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24" name="Группа 23"/>
            <p:cNvGrpSpPr/>
            <p:nvPr/>
          </p:nvGrpSpPr>
          <p:grpSpPr>
            <a:xfrm>
              <a:off x="838200" y="3676397"/>
              <a:ext cx="5817781" cy="2501119"/>
              <a:chOff x="838200" y="3676397"/>
              <a:chExt cx="5817781" cy="2501119"/>
            </a:xfrm>
          </p:grpSpPr>
          <p:pic>
            <p:nvPicPr>
              <p:cNvPr id="7" name="Рисунок 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498" t="8711" r="3380" b="67512"/>
              <a:stretch/>
            </p:blipFill>
            <p:spPr>
              <a:xfrm>
                <a:off x="838200" y="3676398"/>
                <a:ext cx="5805377" cy="2466753"/>
              </a:xfrm>
              <a:prstGeom prst="rect">
                <a:avLst/>
              </a:prstGeom>
            </p:spPr>
          </p:pic>
          <p:sp>
            <p:nvSpPr>
              <p:cNvPr id="10" name="Прямоугольник 9"/>
              <p:cNvSpPr/>
              <p:nvPr/>
            </p:nvSpPr>
            <p:spPr>
              <a:xfrm>
                <a:off x="838200" y="3676397"/>
                <a:ext cx="5817781" cy="250111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2" name="Прямоугольник 11"/>
          <p:cNvSpPr/>
          <p:nvPr/>
        </p:nvSpPr>
        <p:spPr>
          <a:xfrm>
            <a:off x="1602583" y="1863364"/>
            <a:ext cx="2115879" cy="8293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427345" y="5237832"/>
            <a:ext cx="1718931" cy="1709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114726" y="4908922"/>
            <a:ext cx="1718931" cy="1720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H="1">
            <a:off x="4157370" y="1998951"/>
            <a:ext cx="3372897" cy="3198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5272565" y="2318850"/>
            <a:ext cx="2285179" cy="26330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7564431" y="1615486"/>
            <a:ext cx="38726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Если по тексту договора имеются ссылки на приложения или иные документы (заказы, спецификации и т.д.), то эти документы должны быть приложены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564430" y="3719002"/>
            <a:ext cx="40902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ru-RU" sz="1600" dirty="0" smtClean="0">
                <a:solidFill>
                  <a:srgbClr val="C00000"/>
                </a:solidFill>
                <a:latin typeface="Bahnschrift Condensed" panose="020B0502040204020203" pitchFamily="34" charset="0"/>
              </a:rPr>
              <a:t>Важно!</a:t>
            </a:r>
          </a:p>
          <a:p>
            <a:pPr>
              <a:spcAft>
                <a:spcPts val="1200"/>
              </a:spcAft>
              <a:defRPr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Если у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приложений к договору тоже имеются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приложения, они должны быть в пакете документов!</a:t>
            </a:r>
          </a:p>
          <a:p>
            <a:pPr>
              <a:spcAft>
                <a:spcPts val="1200"/>
              </a:spcAft>
              <a:defRPr/>
            </a:pPr>
            <a:endParaRPr lang="ru-RU" sz="1600" dirty="0">
              <a:solidFill>
                <a:schemeClr val="accent5">
                  <a:lumMod val="50000"/>
                </a:schemeClr>
              </a:solidFill>
              <a:latin typeface="Bahnschrift Condensed" panose="020B0502040204020203" pitchFamily="34" charset="0"/>
            </a:endParaRP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9ABFD37D-66F6-4714-974D-7D8A683DB2EE}"/>
              </a:ext>
            </a:extLst>
          </p:cNvPr>
          <p:cNvCxnSpPr/>
          <p:nvPr/>
        </p:nvCxnSpPr>
        <p:spPr>
          <a:xfrm>
            <a:off x="1105786" y="515047"/>
            <a:ext cx="10775906" cy="34073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820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Номер слайда 1"/>
          <p:cNvSpPr txBox="1">
            <a:spLocks/>
          </p:cNvSpPr>
          <p:nvPr/>
        </p:nvSpPr>
        <p:spPr>
          <a:xfrm>
            <a:off x="198406" y="6374922"/>
            <a:ext cx="5091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C173F88-3387-453B-9303-AC0210B95CB8}" type="slidenum">
              <a:rPr lang="ru-RU" sz="2000" smtClean="0">
                <a:latin typeface="Bahnschrift Light Condensed" panose="020B0502040204020203" pitchFamily="34" charset="0"/>
              </a:rPr>
              <a:pPr/>
              <a:t>8</a:t>
            </a:fld>
            <a:endParaRPr lang="ru-RU" sz="2000" dirty="0">
              <a:latin typeface="Bahnschrift Light Condensed" panose="020B0502040204020203" pitchFamily="34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414732" y="112143"/>
            <a:ext cx="9939068" cy="474307"/>
          </a:xfrm>
        </p:spPr>
        <p:txBody>
          <a:bodyPr>
            <a:noAutofit/>
          </a:bodyPr>
          <a:lstStyle/>
          <a:p>
            <a:r>
              <a:rPr lang="ru-RU" sz="2200" dirty="0" smtClean="0">
                <a:latin typeface="Bahnschrift Condensed" panose="020B0502040204020203" pitchFamily="34" charset="0"/>
              </a:rPr>
              <a:t>Договор аренды</a:t>
            </a:r>
            <a:endParaRPr lang="ru-RU" sz="2200" dirty="0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9ABFD37D-66F6-4714-974D-7D8A683DB2EE}"/>
              </a:ext>
            </a:extLst>
          </p:cNvPr>
          <p:cNvCxnSpPr/>
          <p:nvPr/>
        </p:nvCxnSpPr>
        <p:spPr>
          <a:xfrm>
            <a:off x="1414732" y="586450"/>
            <a:ext cx="10336521" cy="6081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8280282" y="2692422"/>
            <a:ext cx="347097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Это согласованная сторонами форма акта приема-передачи. Такой документ акт не заменяет. Форма акта является приложением к договору и не заполняется.</a:t>
            </a:r>
          </a:p>
          <a:p>
            <a:pPr>
              <a:spcAft>
                <a:spcPts val="1200"/>
              </a:spcAft>
              <a:defRPr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Акт приема-передачи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должен быть представлен в составе пакета документов </a:t>
            </a:r>
            <a:r>
              <a:rPr lang="ru-RU" sz="1600" dirty="0" smtClean="0">
                <a:solidFill>
                  <a:srgbClr val="C00000"/>
                </a:solidFill>
                <a:latin typeface="Bahnschrift Condensed" panose="020B0502040204020203" pitchFamily="34" charset="0"/>
              </a:rPr>
              <a:t>обязательно,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если его подписание предусмотрено договором аренды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!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Bahnschrift Condensed" panose="020B0502040204020203" pitchFamily="34" charset="0"/>
            </a:endParaRPr>
          </a:p>
          <a:p>
            <a:pPr>
              <a:spcAft>
                <a:spcPts val="1200"/>
              </a:spcAft>
              <a:defRPr/>
            </a:pPr>
            <a:endParaRPr lang="ru-RU" sz="1600" dirty="0">
              <a:solidFill>
                <a:schemeClr val="accent5">
                  <a:lumMod val="50000"/>
                </a:schemeClr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656" r="421" b="80984"/>
          <a:stretch/>
        </p:blipFill>
        <p:spPr>
          <a:xfrm>
            <a:off x="1229179" y="1030639"/>
            <a:ext cx="6534800" cy="1738884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231120" y="1742537"/>
            <a:ext cx="4626879" cy="1725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 стрелкой 16"/>
          <p:cNvCxnSpPr/>
          <p:nvPr/>
        </p:nvCxnSpPr>
        <p:spPr>
          <a:xfrm flipH="1" flipV="1">
            <a:off x="6409426" y="3588589"/>
            <a:ext cx="1719984" cy="4602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0" t="4934" r="4333" b="38437"/>
          <a:stretch/>
        </p:blipFill>
        <p:spPr>
          <a:xfrm>
            <a:off x="2426223" y="2769523"/>
            <a:ext cx="3907767" cy="3685227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4684985" y="2775603"/>
            <a:ext cx="1271438" cy="4873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560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3357" y="222251"/>
            <a:ext cx="9664699" cy="185110"/>
          </a:xfrm>
        </p:spPr>
        <p:txBody>
          <a:bodyPr>
            <a:noAutofit/>
          </a:bodyPr>
          <a:lstStyle/>
          <a:p>
            <a:r>
              <a:rPr lang="ru-RU" sz="2200" dirty="0">
                <a:latin typeface="Bahnschrift Condensed" panose="020B0502040204020203" pitchFamily="34" charset="0"/>
              </a:rPr>
              <a:t>Договор аренды</a:t>
            </a:r>
            <a:endParaRPr lang="ru-RU" sz="2200" dirty="0">
              <a:solidFill>
                <a:schemeClr val="accent5">
                  <a:lumMod val="50000"/>
                </a:schemeClr>
              </a:solidFill>
              <a:latin typeface="Bahnschrift Condensed" panose="020B0502040204020203" pitchFamily="34" charset="0"/>
              <a:ea typeface="+mn-ea"/>
              <a:cs typeface="+mn-cs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9ABFD37D-66F6-4714-974D-7D8A683DB2EE}"/>
              </a:ext>
            </a:extLst>
          </p:cNvPr>
          <p:cNvCxnSpPr/>
          <p:nvPr/>
        </p:nvCxnSpPr>
        <p:spPr>
          <a:xfrm flipV="1">
            <a:off x="1337094" y="497281"/>
            <a:ext cx="10223659" cy="11006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Расторжение договора аренды нежилого помещения: соглашение, уведомление,  порядок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" t="879" r="4603" b="74970"/>
          <a:stretch/>
        </p:blipFill>
        <p:spPr bwMode="auto">
          <a:xfrm>
            <a:off x="1111440" y="3973950"/>
            <a:ext cx="6508559" cy="163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450313" y="4247868"/>
            <a:ext cx="33429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Срок действия договора и срок аренды это разные сроки. Необходимость государственной регистрации определяется исходя из срока действия договора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Bahnschrift Condensed" panose="020B0502040204020203" pitchFamily="34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7902572" y="4692273"/>
            <a:ext cx="476249" cy="857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Заключение контракта после оказания услуг в 2023 году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" b="77652"/>
          <a:stretch/>
        </p:blipFill>
        <p:spPr bwMode="auto">
          <a:xfrm>
            <a:off x="983560" y="1404258"/>
            <a:ext cx="6847519" cy="185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450313" y="1770145"/>
            <a:ext cx="33092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Этот договор заключен на 12 месяцев и подлежит обязательной государственной регистрации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Bahnschrift Condensed" panose="020B0502040204020203" pitchFamily="34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7783567" y="2185644"/>
            <a:ext cx="476249" cy="857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7831079" y="3255228"/>
            <a:ext cx="39284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endParaRPr lang="ru-RU" sz="1600" dirty="0">
              <a:solidFill>
                <a:schemeClr val="accent5">
                  <a:lumMod val="50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31079" y="4150578"/>
            <a:ext cx="39284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endParaRPr lang="ru-RU" sz="1600" dirty="0">
              <a:solidFill>
                <a:schemeClr val="accent5">
                  <a:lumMod val="50000"/>
                </a:schemeClr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029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8309</TotalTime>
  <Words>1050</Words>
  <Application>Microsoft Office PowerPoint</Application>
  <PresentationFormat>Широкоэкранный</PresentationFormat>
  <Paragraphs>124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6" baseType="lpstr">
      <vt:lpstr>Arial</vt:lpstr>
      <vt:lpstr>Arial Black</vt:lpstr>
      <vt:lpstr>Bahnschrift Condensed</vt:lpstr>
      <vt:lpstr>Bahnschrift Light Condensed</vt:lpstr>
      <vt:lpstr>Calibri</vt:lpstr>
      <vt:lpstr>Calibri Light</vt:lpstr>
      <vt:lpstr>Gotham Pro Bold</vt:lpstr>
      <vt:lpstr>Open Sans Light</vt:lpstr>
      <vt:lpstr>Times New Roman</vt:lpstr>
      <vt:lpstr>Office Theme</vt:lpstr>
      <vt:lpstr>ОСНОВНЫЕ ОШИБКИ ОФОРМЛЕНИЯ ДОКУМЕНТОВ ПРИ ПРЕДОСТАВЛЕНИИ ФИНАНСОВОЙ ПОДДЕРЖКИ  </vt:lpstr>
      <vt:lpstr>Перечень документов</vt:lpstr>
      <vt:lpstr>Перечень документов</vt:lpstr>
      <vt:lpstr>Аренда (субаренда) нежилых помещений </vt:lpstr>
      <vt:lpstr>Презентация PowerPoint</vt:lpstr>
      <vt:lpstr>Презентация PowerPoint</vt:lpstr>
      <vt:lpstr>Договор</vt:lpstr>
      <vt:lpstr>Договор аренды</vt:lpstr>
      <vt:lpstr>Договор аренды</vt:lpstr>
      <vt:lpstr>Платежное поручение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Оборудование</vt:lpstr>
      <vt:lpstr>Возмещение затрат на приобретение оборудования на маркетплейсах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Бедарева Елена Юрьевна</cp:lastModifiedBy>
  <cp:revision>758</cp:revision>
  <cp:lastPrinted>2023-02-09T06:22:34Z</cp:lastPrinted>
  <dcterms:created xsi:type="dcterms:W3CDTF">2014-11-21T11:00:06Z</dcterms:created>
  <dcterms:modified xsi:type="dcterms:W3CDTF">2025-04-01T09:07:31Z</dcterms:modified>
</cp:coreProperties>
</file>