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1" r:id="rId4"/>
    <p:sldId id="292" r:id="rId5"/>
    <p:sldId id="293" r:id="rId6"/>
    <p:sldId id="294" r:id="rId7"/>
    <p:sldId id="295" r:id="rId8"/>
    <p:sldId id="257" r:id="rId9"/>
    <p:sldId id="289" r:id="rId10"/>
    <p:sldId id="280" r:id="rId11"/>
    <p:sldId id="282" r:id="rId12"/>
    <p:sldId id="283" r:id="rId13"/>
    <p:sldId id="284" r:id="rId14"/>
    <p:sldId id="285" r:id="rId15"/>
    <p:sldId id="286" r:id="rId16"/>
    <p:sldId id="287" r:id="rId17"/>
    <p:sldId id="288" r:id="rId18"/>
  </p:sldIdLst>
  <p:sldSz cx="12192000" cy="6858000"/>
  <p:notesSz cx="6786563" cy="99234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8" y="56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3D1FD50-16F2-4DF4-8BDF-38D61CE69905}"/>
              </a:ext>
            </a:extLst>
          </p:cNvPr>
          <p:cNvSpPr/>
          <p:nvPr userDrawn="1"/>
        </p:nvSpPr>
        <p:spPr>
          <a:xfrm>
            <a:off x="903188" y="-247333"/>
            <a:ext cx="5752251" cy="20182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B3B6D4-8099-4756-8908-562500375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0E2CC7-777D-448D-B56E-B8CD1C1869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BF387E-AB7B-4B4B-897D-81514C7BA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66F6873F-BC63-4C77-8C1F-6337C0BA4F5E}" type="datetimeFigureOut">
              <a:rPr lang="ru-RU" smtClean="0"/>
              <a:pPr/>
              <a:t>30.04.2026</a:t>
            </a:fld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0FBE17-044B-4AF6-A289-0A782F3B7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32D385-1C5C-4B8C-A1C5-1E6FA26AB1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0144957-439D-47CC-A8ED-6A2C122E5876}"/>
              </a:ext>
            </a:extLst>
          </p:cNvPr>
          <p:cNvSpPr/>
          <p:nvPr userDrawn="1"/>
        </p:nvSpPr>
        <p:spPr>
          <a:xfrm>
            <a:off x="4854698" y="6346745"/>
            <a:ext cx="2482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presentation-creation.ru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59A56F-C8EE-4028-B120-76C4E70D0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presentation-creation.ru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915E017-FBEA-43E5-BEF2-B852B6A94906}"/>
              </a:ext>
            </a:extLst>
          </p:cNvPr>
          <p:cNvSpPr/>
          <p:nvPr userDrawn="1"/>
        </p:nvSpPr>
        <p:spPr>
          <a:xfrm rot="5400000">
            <a:off x="11135364" y="890195"/>
            <a:ext cx="2482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E6E6E6"/>
                </a:solidFill>
              </a:rPr>
              <a:t>presentation-creation.ru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C67BA58-7A09-4547-BAED-001287A2F2EE}"/>
              </a:ext>
            </a:extLst>
          </p:cNvPr>
          <p:cNvCxnSpPr/>
          <p:nvPr userDrawn="1"/>
        </p:nvCxnSpPr>
        <p:spPr>
          <a:xfrm>
            <a:off x="504497" y="231228"/>
            <a:ext cx="0" cy="283779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63296E60-0868-48A9-B479-2AB92BB2A7BF}"/>
              </a:ext>
            </a:extLst>
          </p:cNvPr>
          <p:cNvCxnSpPr/>
          <p:nvPr userDrawn="1"/>
        </p:nvCxnSpPr>
        <p:spPr>
          <a:xfrm>
            <a:off x="325821" y="483476"/>
            <a:ext cx="3090041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38E0229F-261C-41BF-A12C-B5845FA2FBD6}"/>
              </a:ext>
            </a:extLst>
          </p:cNvPr>
          <p:cNvCxnSpPr/>
          <p:nvPr userDrawn="1"/>
        </p:nvCxnSpPr>
        <p:spPr>
          <a:xfrm>
            <a:off x="11661228" y="231228"/>
            <a:ext cx="0" cy="283779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EB1CA08C-B418-4425-B845-DCC4DB589141}"/>
              </a:ext>
            </a:extLst>
          </p:cNvPr>
          <p:cNvCxnSpPr/>
          <p:nvPr userDrawn="1"/>
        </p:nvCxnSpPr>
        <p:spPr>
          <a:xfrm>
            <a:off x="8833946" y="483476"/>
            <a:ext cx="3090041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44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499FCD3-56A4-4284-81DF-E3E50BDCE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047691-5406-41FC-B8DB-B022027BF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7AEBC5-6561-4B36-B570-386056950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5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F69B2-4FAE-42A4-BBC5-8BF096DE8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CD1947-0CD2-42BD-BFD1-5C4416618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CDABD2-BF7A-4C8F-8B16-EA52A5F14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72B473-E977-441B-A8EB-3301D765A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7E1CEE-3915-4259-A6A7-D1B01B396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EB3D31-7ACD-4C98-9D8E-2BDDE7B0A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23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405F6B-C902-4B3E-9912-C6E442B65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7BC53AF-8425-4939-91AE-F683272D0D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02FBB3-E12C-46E0-9C0A-AECE9178DA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AFC505-F1A6-46C8-AAC8-934BC95D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0E9474-4172-432C-832B-FEC719D77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F9343C-F37B-47D0-875B-2AF377328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7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3A611-4217-496F-A970-40D336B59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A99D7E-740A-449C-B04F-6390E5DB2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607AD3-B579-44BB-B354-6F0449D5A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BF37B6-1BF7-43A4-81B9-1EFFAFF2C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56BAB7-98C3-43DF-A563-53F5C2CD6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77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57C772B-141C-4727-B105-B525D7504E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AF9FFA-49AD-4472-B85D-6ACC9C4B2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AE0885-5569-4FF3-8865-96B5AEB0C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21D7BD-2437-400A-B0D7-8AFEDE158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05A581-BC3B-448C-8E3E-BD317415A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40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4AEA4B8-5F70-408F-8267-EBC3BF799D39}"/>
              </a:ext>
            </a:extLst>
          </p:cNvPr>
          <p:cNvSpPr/>
          <p:nvPr userDrawn="1"/>
        </p:nvSpPr>
        <p:spPr>
          <a:xfrm rot="5400000">
            <a:off x="9839084" y="3621485"/>
            <a:ext cx="4196080" cy="9045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82BE6B4-BBE7-4FD2-9A9E-3F0A7E86E6ED}"/>
              </a:ext>
            </a:extLst>
          </p:cNvPr>
          <p:cNvSpPr/>
          <p:nvPr userDrawn="1"/>
        </p:nvSpPr>
        <p:spPr>
          <a:xfrm>
            <a:off x="903189" y="-247332"/>
            <a:ext cx="4196080" cy="9045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FFB97-38B4-42A7-80AE-69C69F728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230E6E-34A3-4404-8606-8589BD170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93BDCE-95F6-4EC6-A9C0-FF77CF83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66F6873F-BC63-4C77-8C1F-6337C0BA4F5E}" type="datetimeFigureOut">
              <a:rPr lang="ru-RU" smtClean="0"/>
              <a:pPr/>
              <a:t>30.04.2026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AE2F2B-EDB8-4986-A685-68299F374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0DE953-C93F-4FA1-80E3-31B9BEC7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932D385-1C5C-4B8C-A1C5-1E6FA26AB17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F320754-C7CA-4B0F-8B73-F8AA8A2CCFC9}"/>
              </a:ext>
            </a:extLst>
          </p:cNvPr>
          <p:cNvCxnSpPr>
            <a:cxnSpLocks/>
          </p:cNvCxnSpPr>
          <p:nvPr userDrawn="1"/>
        </p:nvCxnSpPr>
        <p:spPr>
          <a:xfrm>
            <a:off x="504497" y="36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D6C79DC-EE4C-4388-9262-DC5743925B11}"/>
              </a:ext>
            </a:extLst>
          </p:cNvPr>
          <p:cNvCxnSpPr>
            <a:cxnSpLocks/>
          </p:cNvCxnSpPr>
          <p:nvPr userDrawn="1"/>
        </p:nvCxnSpPr>
        <p:spPr>
          <a:xfrm>
            <a:off x="325821" y="4680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8F6707BF-E794-4758-9198-C4AAEF44FAB4}"/>
              </a:ext>
            </a:extLst>
          </p:cNvPr>
          <p:cNvCxnSpPr>
            <a:cxnSpLocks/>
          </p:cNvCxnSpPr>
          <p:nvPr userDrawn="1"/>
        </p:nvCxnSpPr>
        <p:spPr>
          <a:xfrm>
            <a:off x="11768959" y="522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F7D4AAE0-5436-4037-A072-14A77D30BC5C}"/>
              </a:ext>
            </a:extLst>
          </p:cNvPr>
          <p:cNvCxnSpPr>
            <a:cxnSpLocks/>
          </p:cNvCxnSpPr>
          <p:nvPr userDrawn="1"/>
        </p:nvCxnSpPr>
        <p:spPr>
          <a:xfrm>
            <a:off x="10770476" y="62582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1330AE4-0F80-4FD2-B97D-7A59BDCEC183}"/>
              </a:ext>
            </a:extLst>
          </p:cNvPr>
          <p:cNvCxnSpPr>
            <a:cxnSpLocks/>
          </p:cNvCxnSpPr>
          <p:nvPr userDrawn="1"/>
        </p:nvCxnSpPr>
        <p:spPr>
          <a:xfrm>
            <a:off x="11768959" y="36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9ED9AD7-2833-49ED-A8DA-415C198F42A6}"/>
              </a:ext>
            </a:extLst>
          </p:cNvPr>
          <p:cNvCxnSpPr>
            <a:cxnSpLocks/>
          </p:cNvCxnSpPr>
          <p:nvPr userDrawn="1"/>
        </p:nvCxnSpPr>
        <p:spPr>
          <a:xfrm>
            <a:off x="10770476" y="467381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1FBCD121-23DE-4E48-9674-5BF667C62D10}"/>
              </a:ext>
            </a:extLst>
          </p:cNvPr>
          <p:cNvCxnSpPr>
            <a:cxnSpLocks/>
          </p:cNvCxnSpPr>
          <p:nvPr userDrawn="1"/>
        </p:nvCxnSpPr>
        <p:spPr>
          <a:xfrm>
            <a:off x="325821" y="62582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FE9831BE-31D6-4DF1-91FE-B61B9CEC498A}"/>
              </a:ext>
            </a:extLst>
          </p:cNvPr>
          <p:cNvCxnSpPr>
            <a:cxnSpLocks/>
          </p:cNvCxnSpPr>
          <p:nvPr userDrawn="1"/>
        </p:nvCxnSpPr>
        <p:spPr>
          <a:xfrm>
            <a:off x="504000" y="522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59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F84C9FF-64C4-4618-9726-6B133EDCAA1C}"/>
              </a:ext>
            </a:extLst>
          </p:cNvPr>
          <p:cNvSpPr/>
          <p:nvPr userDrawn="1"/>
        </p:nvSpPr>
        <p:spPr>
          <a:xfrm>
            <a:off x="903189" y="-247332"/>
            <a:ext cx="4196080" cy="9045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75B04B1-DB07-4665-BD0A-B478E567E861}"/>
              </a:ext>
            </a:extLst>
          </p:cNvPr>
          <p:cNvSpPr/>
          <p:nvPr userDrawn="1"/>
        </p:nvSpPr>
        <p:spPr>
          <a:xfrm rot="5400000">
            <a:off x="9839084" y="3621485"/>
            <a:ext cx="4196080" cy="9045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FFB97-38B4-42A7-80AE-69C69F728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230E6E-34A3-4404-8606-8589BD170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93BDCE-95F6-4EC6-A9C0-FF77CF83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66F6873F-BC63-4C77-8C1F-6337C0BA4F5E}" type="datetimeFigureOut">
              <a:rPr lang="ru-RU" smtClean="0"/>
              <a:pPr/>
              <a:t>30.04.2026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AE2F2B-EDB8-4986-A685-68299F374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0DE953-C93F-4FA1-80E3-31B9BEC7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932D385-1C5C-4B8C-A1C5-1E6FA26AB17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F539780-49F5-4453-B246-123EF9869C97}"/>
              </a:ext>
            </a:extLst>
          </p:cNvPr>
          <p:cNvCxnSpPr>
            <a:cxnSpLocks/>
          </p:cNvCxnSpPr>
          <p:nvPr userDrawn="1"/>
        </p:nvCxnSpPr>
        <p:spPr>
          <a:xfrm>
            <a:off x="504497" y="36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8BB6DE-FEDF-40A7-860E-03F8897CFC45}"/>
              </a:ext>
            </a:extLst>
          </p:cNvPr>
          <p:cNvCxnSpPr>
            <a:cxnSpLocks/>
          </p:cNvCxnSpPr>
          <p:nvPr userDrawn="1"/>
        </p:nvCxnSpPr>
        <p:spPr>
          <a:xfrm>
            <a:off x="325821" y="4680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31B34079-A0CC-4764-B2FB-A039F07A6BC2}"/>
              </a:ext>
            </a:extLst>
          </p:cNvPr>
          <p:cNvCxnSpPr>
            <a:cxnSpLocks/>
          </p:cNvCxnSpPr>
          <p:nvPr userDrawn="1"/>
        </p:nvCxnSpPr>
        <p:spPr>
          <a:xfrm>
            <a:off x="11768959" y="522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F4253EE-6072-4F68-971B-A47CB1ED625F}"/>
              </a:ext>
            </a:extLst>
          </p:cNvPr>
          <p:cNvCxnSpPr>
            <a:cxnSpLocks/>
          </p:cNvCxnSpPr>
          <p:nvPr userDrawn="1"/>
        </p:nvCxnSpPr>
        <p:spPr>
          <a:xfrm>
            <a:off x="10770476" y="62582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C406EFD0-7731-42D5-BFEB-A9093C23524D}"/>
              </a:ext>
            </a:extLst>
          </p:cNvPr>
          <p:cNvCxnSpPr>
            <a:cxnSpLocks/>
          </p:cNvCxnSpPr>
          <p:nvPr userDrawn="1"/>
        </p:nvCxnSpPr>
        <p:spPr>
          <a:xfrm>
            <a:off x="11768959" y="36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3A88D89-5BF4-4CCE-BDB9-19A752ED55FC}"/>
              </a:ext>
            </a:extLst>
          </p:cNvPr>
          <p:cNvCxnSpPr>
            <a:cxnSpLocks/>
          </p:cNvCxnSpPr>
          <p:nvPr userDrawn="1"/>
        </p:nvCxnSpPr>
        <p:spPr>
          <a:xfrm>
            <a:off x="10770476" y="467381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69EEA78E-9AF0-41D3-861E-9195C915C0D2}"/>
              </a:ext>
            </a:extLst>
          </p:cNvPr>
          <p:cNvCxnSpPr>
            <a:cxnSpLocks/>
          </p:cNvCxnSpPr>
          <p:nvPr userDrawn="1"/>
        </p:nvCxnSpPr>
        <p:spPr>
          <a:xfrm>
            <a:off x="325821" y="62582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E6D758FC-2531-4B75-97B5-2AF89F9A07EF}"/>
              </a:ext>
            </a:extLst>
          </p:cNvPr>
          <p:cNvCxnSpPr>
            <a:cxnSpLocks/>
          </p:cNvCxnSpPr>
          <p:nvPr userDrawn="1"/>
        </p:nvCxnSpPr>
        <p:spPr>
          <a:xfrm>
            <a:off x="504000" y="522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9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B9E25F44-2886-4168-A05A-B449B6CBB3FD}"/>
              </a:ext>
            </a:extLst>
          </p:cNvPr>
          <p:cNvSpPr/>
          <p:nvPr userDrawn="1"/>
        </p:nvSpPr>
        <p:spPr>
          <a:xfrm>
            <a:off x="903189" y="-247332"/>
            <a:ext cx="4196080" cy="9045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3CAFB58-3E06-41C1-B1D3-8E757395E9F5}"/>
              </a:ext>
            </a:extLst>
          </p:cNvPr>
          <p:cNvSpPr/>
          <p:nvPr userDrawn="1"/>
        </p:nvSpPr>
        <p:spPr>
          <a:xfrm>
            <a:off x="596137" y="1805817"/>
            <a:ext cx="694326" cy="1113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FFB97-38B4-42A7-80AE-69C69F728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230E6E-34A3-4404-8606-8589BD17067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59338" y="1825625"/>
            <a:ext cx="7870785" cy="55515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93BDCE-95F6-4EC6-A9C0-FF77CF83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66F6873F-BC63-4C77-8C1F-6337C0BA4F5E}" type="datetimeFigureOut">
              <a:rPr lang="ru-RU" smtClean="0"/>
              <a:pPr/>
              <a:t>30.04.2026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AE2F2B-EDB8-4986-A685-68299F374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0DE953-C93F-4FA1-80E3-31B9BEC7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932D385-1C5C-4B8C-A1C5-1E6FA26AB1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1B639A41-DCFC-4CBD-95A9-00918D1E0C5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459337" y="2515712"/>
            <a:ext cx="7870785" cy="5551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2E6A01D8-B25F-4969-9EEE-02D40393738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444548" y="3400900"/>
            <a:ext cx="7870785" cy="55515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EB1E053F-9E78-4E0C-A2B0-31B557FA902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444547" y="4090987"/>
            <a:ext cx="7870785" cy="5551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7B877FE1-D2EF-4E9F-AC08-DACA8D5147E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436188" y="4916011"/>
            <a:ext cx="7870785" cy="55515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78790F4C-C0C7-494A-ACE0-B312EAD20E8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436187" y="5606098"/>
            <a:ext cx="7870785" cy="5551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CFD3D3-A261-41F6-9B31-77CF879FEDB4}"/>
              </a:ext>
            </a:extLst>
          </p:cNvPr>
          <p:cNvSpPr txBox="1"/>
          <p:nvPr userDrawn="1"/>
        </p:nvSpPr>
        <p:spPr>
          <a:xfrm>
            <a:off x="656202" y="159536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/>
              <a:t>1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889ABCA-A0FD-4E3C-AFB3-8604C63789C3}"/>
              </a:ext>
            </a:extLst>
          </p:cNvPr>
          <p:cNvSpPr/>
          <p:nvPr userDrawn="1"/>
        </p:nvSpPr>
        <p:spPr>
          <a:xfrm>
            <a:off x="604341" y="3324606"/>
            <a:ext cx="694326" cy="1113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A9D2CA-8F73-4D3A-9B91-2101DC1239D1}"/>
              </a:ext>
            </a:extLst>
          </p:cNvPr>
          <p:cNvSpPr txBox="1"/>
          <p:nvPr userDrawn="1"/>
        </p:nvSpPr>
        <p:spPr>
          <a:xfrm>
            <a:off x="664406" y="3114157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/>
              <a:t>2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59BE560-D647-44EE-9A88-B7FD52A2E5FE}"/>
              </a:ext>
            </a:extLst>
          </p:cNvPr>
          <p:cNvSpPr/>
          <p:nvPr userDrawn="1"/>
        </p:nvSpPr>
        <p:spPr>
          <a:xfrm>
            <a:off x="604341" y="4872252"/>
            <a:ext cx="694326" cy="1113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AC91866-0E34-4E24-830A-F655D0C79346}"/>
              </a:ext>
            </a:extLst>
          </p:cNvPr>
          <p:cNvSpPr txBox="1"/>
          <p:nvPr userDrawn="1"/>
        </p:nvSpPr>
        <p:spPr>
          <a:xfrm>
            <a:off x="664406" y="4661803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/>
              <a:t>3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9E2F3F11-B7C5-483E-86A6-1287F67442C8}"/>
              </a:ext>
            </a:extLst>
          </p:cNvPr>
          <p:cNvCxnSpPr>
            <a:cxnSpLocks/>
          </p:cNvCxnSpPr>
          <p:nvPr userDrawn="1"/>
        </p:nvCxnSpPr>
        <p:spPr>
          <a:xfrm>
            <a:off x="504497" y="36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2371BBAA-077E-4C88-B1DD-BEF3872F56D6}"/>
              </a:ext>
            </a:extLst>
          </p:cNvPr>
          <p:cNvCxnSpPr>
            <a:cxnSpLocks/>
          </p:cNvCxnSpPr>
          <p:nvPr userDrawn="1"/>
        </p:nvCxnSpPr>
        <p:spPr>
          <a:xfrm>
            <a:off x="325821" y="4680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342CE9A3-0EC4-457C-8634-4F0E0AD2DC25}"/>
              </a:ext>
            </a:extLst>
          </p:cNvPr>
          <p:cNvCxnSpPr>
            <a:cxnSpLocks/>
          </p:cNvCxnSpPr>
          <p:nvPr userDrawn="1"/>
        </p:nvCxnSpPr>
        <p:spPr>
          <a:xfrm>
            <a:off x="11768959" y="522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E021C39A-DCA1-4E06-8D31-E867516DE30B}"/>
              </a:ext>
            </a:extLst>
          </p:cNvPr>
          <p:cNvCxnSpPr>
            <a:cxnSpLocks/>
          </p:cNvCxnSpPr>
          <p:nvPr userDrawn="1"/>
        </p:nvCxnSpPr>
        <p:spPr>
          <a:xfrm>
            <a:off x="10770476" y="62582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BC02349D-6773-40E7-9A32-EEA66FDCB6BD}"/>
              </a:ext>
            </a:extLst>
          </p:cNvPr>
          <p:cNvCxnSpPr>
            <a:cxnSpLocks/>
          </p:cNvCxnSpPr>
          <p:nvPr userDrawn="1"/>
        </p:nvCxnSpPr>
        <p:spPr>
          <a:xfrm>
            <a:off x="11768959" y="36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C3469A3A-6A19-49D5-8236-5D576EC201A2}"/>
              </a:ext>
            </a:extLst>
          </p:cNvPr>
          <p:cNvCxnSpPr>
            <a:cxnSpLocks/>
          </p:cNvCxnSpPr>
          <p:nvPr userDrawn="1"/>
        </p:nvCxnSpPr>
        <p:spPr>
          <a:xfrm>
            <a:off x="10770476" y="467381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B2DF72E4-035F-4A8A-9CC4-6AEE40CEC0F1}"/>
              </a:ext>
            </a:extLst>
          </p:cNvPr>
          <p:cNvCxnSpPr>
            <a:cxnSpLocks/>
          </p:cNvCxnSpPr>
          <p:nvPr userDrawn="1"/>
        </p:nvCxnSpPr>
        <p:spPr>
          <a:xfrm>
            <a:off x="325821" y="62582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BEBAF21C-252C-41DF-B8BC-ED32970F4A58}"/>
              </a:ext>
            </a:extLst>
          </p:cNvPr>
          <p:cNvCxnSpPr>
            <a:cxnSpLocks/>
          </p:cNvCxnSpPr>
          <p:nvPr userDrawn="1"/>
        </p:nvCxnSpPr>
        <p:spPr>
          <a:xfrm>
            <a:off x="504000" y="522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49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FFB97-38B4-42A7-80AE-69C69F728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230E6E-34A3-4404-8606-8589BD170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93BDCE-95F6-4EC6-A9C0-FF77CF83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66F6873F-BC63-4C77-8C1F-6337C0BA4F5E}" type="datetimeFigureOut">
              <a:rPr lang="ru-RU" smtClean="0"/>
              <a:pPr/>
              <a:t>30.04.2026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AE2F2B-EDB8-4986-A685-68299F374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0DE953-C93F-4FA1-80E3-31B9BEC7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932D385-1C5C-4B8C-A1C5-1E6FA26AB17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208EC90-944D-41D0-9B21-591317DD814D}"/>
              </a:ext>
            </a:extLst>
          </p:cNvPr>
          <p:cNvCxnSpPr>
            <a:cxnSpLocks/>
          </p:cNvCxnSpPr>
          <p:nvPr userDrawn="1"/>
        </p:nvCxnSpPr>
        <p:spPr>
          <a:xfrm>
            <a:off x="504497" y="36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5437CD4-F16C-4334-8808-32569D0AE01F}"/>
              </a:ext>
            </a:extLst>
          </p:cNvPr>
          <p:cNvCxnSpPr>
            <a:cxnSpLocks/>
          </p:cNvCxnSpPr>
          <p:nvPr userDrawn="1"/>
        </p:nvCxnSpPr>
        <p:spPr>
          <a:xfrm>
            <a:off x="325821" y="4680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3980DD60-1AA3-4A08-9611-651D640EC22A}"/>
              </a:ext>
            </a:extLst>
          </p:cNvPr>
          <p:cNvCxnSpPr>
            <a:cxnSpLocks/>
          </p:cNvCxnSpPr>
          <p:nvPr userDrawn="1"/>
        </p:nvCxnSpPr>
        <p:spPr>
          <a:xfrm>
            <a:off x="11768959" y="522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D12EC0C-4C49-4CF8-BBAE-C52D728BEC6F}"/>
              </a:ext>
            </a:extLst>
          </p:cNvPr>
          <p:cNvCxnSpPr>
            <a:cxnSpLocks/>
          </p:cNvCxnSpPr>
          <p:nvPr userDrawn="1"/>
        </p:nvCxnSpPr>
        <p:spPr>
          <a:xfrm>
            <a:off x="10770476" y="62582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7F812C86-C516-4FA0-A290-3977B163D412}"/>
              </a:ext>
            </a:extLst>
          </p:cNvPr>
          <p:cNvCxnSpPr>
            <a:cxnSpLocks/>
          </p:cNvCxnSpPr>
          <p:nvPr userDrawn="1"/>
        </p:nvCxnSpPr>
        <p:spPr>
          <a:xfrm>
            <a:off x="11768959" y="36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EC4F17A9-F14F-4A29-B7E0-1F9F399FC35C}"/>
              </a:ext>
            </a:extLst>
          </p:cNvPr>
          <p:cNvCxnSpPr>
            <a:cxnSpLocks/>
          </p:cNvCxnSpPr>
          <p:nvPr userDrawn="1"/>
        </p:nvCxnSpPr>
        <p:spPr>
          <a:xfrm>
            <a:off x="10770476" y="467381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4D3E6B25-E05F-4368-A4E2-3951418D57DD}"/>
              </a:ext>
            </a:extLst>
          </p:cNvPr>
          <p:cNvCxnSpPr>
            <a:cxnSpLocks/>
          </p:cNvCxnSpPr>
          <p:nvPr userDrawn="1"/>
        </p:nvCxnSpPr>
        <p:spPr>
          <a:xfrm>
            <a:off x="325821" y="62582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B8FE516D-0347-4D4B-8906-E720575B4150}"/>
              </a:ext>
            </a:extLst>
          </p:cNvPr>
          <p:cNvCxnSpPr>
            <a:cxnSpLocks/>
          </p:cNvCxnSpPr>
          <p:nvPr userDrawn="1"/>
        </p:nvCxnSpPr>
        <p:spPr>
          <a:xfrm>
            <a:off x="504000" y="522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50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AFC2F1-B382-4B54-9A9F-910235201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8882E1-F531-4863-8725-4DFFB1D93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542041-3F17-4A54-9CFD-5CC89C888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D8362-ABA0-448B-9472-8CE304126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12121C-8D9C-473B-9CAA-041E14CE3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5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D5AC9-D947-4E91-8E54-564E619CC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BC3E08-A33C-41B0-9FF8-A48D661D32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563770-7BF6-4230-8BC5-AB14818DC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4B284D-4A4E-43FE-BC90-E29166BB4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D419C2-0DDE-45ED-A6BB-A7CF0C6F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8D6DE2-C0F1-4631-8D1B-61DD10E73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0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F1CD0-71F9-4ED3-890F-20F3C6211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FEAC71-3741-4F27-877E-AC8E2B1CC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0C1B9D-7DA5-4D32-81AA-D58CAF37C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45751E-43C2-4B2E-91C9-868F84D3E4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06CFF53-F322-41AA-9E85-224959B71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524C7FE-288B-4A4F-A747-871045CD4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53F8A51-9E24-4CD8-9A95-89D90C669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629EE09-F27C-4D57-8664-E5E7CB804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29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EF0AC8-9D6A-48CD-9E4D-7A12D1C84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73AF8AA-A3DF-45CE-90B8-A257BB2E7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F56705-7C94-4DCD-BF06-8BF6906E7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CF7DF18-617E-48F0-9074-B7506BDF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6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E9284-BDA4-45F8-A54F-94F6151AA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2D6D37-E80C-4087-8866-D624C739E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A1800B-2E1A-4303-9892-AB08F80EA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6873F-BC63-4C77-8C1F-6337C0BA4F5E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BC04A6-2998-40EB-BF13-94B54C7ADB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CE2691-9DFE-40D1-8BB1-8DFF491DA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2D385-1C5C-4B8C-A1C5-1E6FA26AB17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6"/>
            <a:extLst>
              <a:ext uri="{FF2B5EF4-FFF2-40B4-BE49-F238E27FC236}">
                <a16:creationId xmlns:a16="http://schemas.microsoft.com/office/drawing/2014/main" id="{1847D26E-390E-4229-B0D7-62066CD41BE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2808" y="-63994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6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0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714C99-7919-492A-902F-F998BFE74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7884" y="29511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ahnschrift Condensed" panose="020B0502040204020203" pitchFamily="34" charset="0"/>
              </a:rPr>
              <a:t/>
            </a:r>
            <a:br>
              <a:rPr lang="ru-RU" dirty="0" smtClean="0">
                <a:latin typeface="Bahnschrift Condensed" panose="020B0502040204020203" pitchFamily="34" charset="0"/>
              </a:rPr>
            </a:br>
            <a:r>
              <a:rPr lang="ru-RU" dirty="0">
                <a:latin typeface="Bahnschrift Condensed" panose="020B0502040204020203" pitchFamily="34" charset="0"/>
              </a:rPr>
              <a:t/>
            </a:r>
            <a:br>
              <a:rPr lang="ru-RU" dirty="0">
                <a:latin typeface="Bahnschrift Condensed" panose="020B0502040204020203" pitchFamily="34" charset="0"/>
              </a:rPr>
            </a:br>
            <a:r>
              <a:rPr lang="ru-RU" dirty="0" smtClean="0">
                <a:latin typeface="Bahnschrift Condensed" panose="020B0502040204020203" pitchFamily="34" charset="0"/>
              </a:rPr>
              <a:t/>
            </a:r>
            <a:br>
              <a:rPr lang="ru-RU" dirty="0" smtClean="0">
                <a:latin typeface="Bahnschrift Condensed" panose="020B0502040204020203" pitchFamily="34" charset="0"/>
              </a:rPr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ОСНОВНЫЕ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ОШИБКИ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ОФОРМЛЕНИЯ ДОКУМЕНТОВ ПРИ ПРЕДОСТАВЛЕНИИ ФИНАНСОВОЙ ПОДДЕРЖКИ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285" y="569136"/>
            <a:ext cx="551227" cy="76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11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6018" y="438648"/>
            <a:ext cx="10515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ru-RU" sz="3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rPr>
              <a:t>Договор</a:t>
            </a:r>
            <a:endParaRPr lang="ru-RU" altLang="ru-RU" sz="30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6769" y="3129037"/>
            <a:ext cx="42149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Если были заключены дополнительные соглашения, то они </a:t>
            </a:r>
            <a:r>
              <a:rPr lang="ru-RU" sz="20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все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 должны быть приложены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626519" y="891079"/>
            <a:ext cx="6895123" cy="5285884"/>
            <a:chOff x="838200" y="1617383"/>
            <a:chExt cx="5817781" cy="4560133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838200" y="1617383"/>
              <a:ext cx="5188689" cy="1765004"/>
              <a:chOff x="838200" y="1617383"/>
              <a:chExt cx="5188689" cy="1765004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162" r="440" b="79225"/>
              <a:stretch/>
            </p:blipFill>
            <p:spPr>
              <a:xfrm>
                <a:off x="838200" y="1617383"/>
                <a:ext cx="5071095" cy="1765004"/>
              </a:xfrm>
              <a:prstGeom prst="rect">
                <a:avLst/>
              </a:prstGeom>
            </p:spPr>
          </p:pic>
          <p:sp>
            <p:nvSpPr>
              <p:cNvPr id="5" name="Прямоугольник 4"/>
              <p:cNvSpPr/>
              <p:nvPr/>
            </p:nvSpPr>
            <p:spPr>
              <a:xfrm>
                <a:off x="838200" y="1617383"/>
                <a:ext cx="5188689" cy="17650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838200" y="3676397"/>
              <a:ext cx="5817781" cy="2501119"/>
              <a:chOff x="838200" y="3676397"/>
              <a:chExt cx="5817781" cy="2501119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498" t="8711" r="3380" b="67512"/>
              <a:stretch/>
            </p:blipFill>
            <p:spPr>
              <a:xfrm>
                <a:off x="838200" y="3676398"/>
                <a:ext cx="5805377" cy="2466753"/>
              </a:xfrm>
              <a:prstGeom prst="rect">
                <a:avLst/>
              </a:prstGeom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838200" y="3676397"/>
                <a:ext cx="5817781" cy="25011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2" name="Прямоугольник 11"/>
          <p:cNvSpPr/>
          <p:nvPr/>
        </p:nvSpPr>
        <p:spPr>
          <a:xfrm>
            <a:off x="1439846" y="1602841"/>
            <a:ext cx="2115879" cy="10898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55149" y="5515579"/>
            <a:ext cx="1718931" cy="1709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67971" y="5137072"/>
            <a:ext cx="1718931" cy="1720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626769" y="1382429"/>
            <a:ext cx="38726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Если по тексту договора имеются ссылки на приложения или иные документы (заказы, спецификации и т.д.), то эти документы должны быть приложены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626769" y="4334812"/>
            <a:ext cx="40902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Важно!</a:t>
            </a:r>
          </a:p>
          <a:p>
            <a:pPr>
              <a:spcAft>
                <a:spcPts val="1200"/>
              </a:spcAft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Если у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приложений к договору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имеются приложения, они должны быть в пакете документов!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25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181" y="100189"/>
            <a:ext cx="10515600" cy="1325563"/>
          </a:xfrm>
        </p:spPr>
        <p:txBody>
          <a:bodyPr>
            <a:noAutofit/>
          </a:bodyPr>
          <a:lstStyle/>
          <a:p>
            <a:r>
              <a:rPr lang="ru-RU" sz="3000" dirty="0">
                <a:latin typeface="Bahnschrift Condensed" panose="020B0502040204020203" pitchFamily="34" charset="0"/>
              </a:rPr>
              <a:t>Договор аренды</a:t>
            </a:r>
            <a:endParaRPr lang="ru-RU" sz="3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3074" name="Picture 2" descr="Расторжение договора аренды нежилого помещения: соглашение, уведомление,  порядо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" t="879" r="4603" b="74970"/>
          <a:stretch/>
        </p:blipFill>
        <p:spPr bwMode="auto">
          <a:xfrm>
            <a:off x="633181" y="3657743"/>
            <a:ext cx="8033276" cy="183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755113" y="3669897"/>
            <a:ext cx="33429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Срок действия договора и срок аренды это разные сроки. Необходимость государственной регистрации определяется исходя из срока действия договора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3076" name="Picture 4" descr="Заключение контракта после оказания услуг в 2023 год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" b="77652"/>
          <a:stretch/>
        </p:blipFill>
        <p:spPr bwMode="auto">
          <a:xfrm>
            <a:off x="633181" y="1035088"/>
            <a:ext cx="8033276" cy="217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755113" y="1501867"/>
            <a:ext cx="33092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Этот договор заключен на 12 месяцев и подлежит обязательной государственной регистрации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31079" y="3255228"/>
            <a:ext cx="39284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endParaRPr lang="ru-RU" sz="1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755113" y="4237016"/>
            <a:ext cx="39284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endParaRPr lang="ru-RU" sz="1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57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Заголовок 155"/>
          <p:cNvSpPr>
            <a:spLocks noGrp="1"/>
          </p:cNvSpPr>
          <p:nvPr>
            <p:ph type="ctrTitle"/>
          </p:nvPr>
        </p:nvSpPr>
        <p:spPr>
          <a:xfrm>
            <a:off x="520004" y="480760"/>
            <a:ext cx="38587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ru-RU" altLang="ru-RU" sz="3000" dirty="0" smtClean="0">
                <a:latin typeface="Bahnschrift Condensed" panose="020B0502040204020203" pitchFamily="34" charset="0"/>
                <a:ea typeface="+mn-ea"/>
                <a:cs typeface="+mn-cs"/>
              </a:rPr>
              <a:t>Платежное поручение</a:t>
            </a:r>
            <a:endParaRPr lang="ru-RU" altLang="ru-RU" sz="3000" dirty="0">
              <a:latin typeface="Bahnschrif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97530" y="5124280"/>
            <a:ext cx="17917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Отметка банка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об исполнении платежа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524364" y="1033565"/>
            <a:ext cx="4731145" cy="5450924"/>
            <a:chOff x="674724" y="938786"/>
            <a:chExt cx="4972271" cy="5598406"/>
          </a:xfrm>
        </p:grpSpPr>
        <p:sp>
          <p:nvSpPr>
            <p:cNvPr id="55" name="Полилиния 60">
              <a:extLst>
                <a:ext uri="{FF2B5EF4-FFF2-40B4-BE49-F238E27FC236}">
                  <a16:creationId xmlns:a16="http://schemas.microsoft.com/office/drawing/2014/main" id="{EFD6FC68-17C2-4DAB-B759-7940D9BC3343}"/>
                </a:ext>
              </a:extLst>
            </p:cNvPr>
            <p:cNvSpPr/>
            <p:nvPr/>
          </p:nvSpPr>
          <p:spPr>
            <a:xfrm>
              <a:off x="824304" y="1955147"/>
              <a:ext cx="45719" cy="45719"/>
            </a:xfrm>
            <a:custGeom>
              <a:avLst/>
              <a:gdLst>
                <a:gd name="connsiteX0" fmla="*/ 70730 w 84876"/>
                <a:gd name="connsiteY0" fmla="*/ 0 h 28292"/>
                <a:gd name="connsiteX1" fmla="*/ 14146 w 84876"/>
                <a:gd name="connsiteY1" fmla="*/ 0 h 28292"/>
                <a:gd name="connsiteX2" fmla="*/ 0 w 84876"/>
                <a:gd name="connsiteY2" fmla="*/ 14146 h 28292"/>
                <a:gd name="connsiteX3" fmla="*/ 14146 w 84876"/>
                <a:gd name="connsiteY3" fmla="*/ 28292 h 28292"/>
                <a:gd name="connsiteX4" fmla="*/ 70730 w 84876"/>
                <a:gd name="connsiteY4" fmla="*/ 28292 h 28292"/>
                <a:gd name="connsiteX5" fmla="*/ 84876 w 84876"/>
                <a:gd name="connsiteY5" fmla="*/ 14146 h 28292"/>
                <a:gd name="connsiteX6" fmla="*/ 70730 w 84876"/>
                <a:gd name="connsiteY6" fmla="*/ 0 h 2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76" h="28292">
                  <a:moveTo>
                    <a:pt x="70730" y="0"/>
                  </a:moveTo>
                  <a:lnTo>
                    <a:pt x="14146" y="0"/>
                  </a:lnTo>
                  <a:cubicBezTo>
                    <a:pt x="6333" y="0"/>
                    <a:pt x="0" y="6333"/>
                    <a:pt x="0" y="14146"/>
                  </a:cubicBezTo>
                  <a:cubicBezTo>
                    <a:pt x="0" y="21959"/>
                    <a:pt x="6333" y="28292"/>
                    <a:pt x="14146" y="28292"/>
                  </a:cubicBezTo>
                  <a:lnTo>
                    <a:pt x="70730" y="28292"/>
                  </a:lnTo>
                  <a:cubicBezTo>
                    <a:pt x="78543" y="28292"/>
                    <a:pt x="84876" y="21959"/>
                    <a:pt x="84876" y="14146"/>
                  </a:cubicBezTo>
                  <a:cubicBezTo>
                    <a:pt x="84876" y="6333"/>
                    <a:pt x="78543" y="0"/>
                    <a:pt x="7073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524250" y="1002846"/>
              <a:ext cx="112607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ru-RU" altLang="ru-RU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Поступ. в банк плат</a:t>
              </a:r>
              <a:r>
                <a:rPr lang="ru-RU" alt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altLang="ru-RU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3600450" y="996362"/>
              <a:ext cx="81574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Прямоугольник 13"/>
            <p:cNvSpPr/>
            <p:nvPr/>
          </p:nvSpPr>
          <p:spPr>
            <a:xfrm>
              <a:off x="3524251" y="4109813"/>
              <a:ext cx="1542816" cy="2236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7" name="Прямоугольник 186"/>
            <p:cNvSpPr/>
            <p:nvPr/>
          </p:nvSpPr>
          <p:spPr>
            <a:xfrm rot="16200000">
              <a:off x="1900921" y="3615304"/>
              <a:ext cx="3317592" cy="709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9" name="Рисунок 188"/>
            <p:cNvPicPr>
              <a:picLocks noChangeAspect="1"/>
            </p:cNvPicPr>
            <p:nvPr/>
          </p:nvPicPr>
          <p:blipFill rotWithShape="1">
            <a:blip r:embed="rId2"/>
            <a:srcRect l="19854" t="10300" r="43742" b="14358"/>
            <a:stretch/>
          </p:blipFill>
          <p:spPr>
            <a:xfrm>
              <a:off x="787652" y="938786"/>
              <a:ext cx="4859343" cy="5598406"/>
            </a:xfrm>
            <a:prstGeom prst="rect">
              <a:avLst/>
            </a:prstGeom>
          </p:spPr>
        </p:pic>
        <p:sp>
          <p:nvSpPr>
            <p:cNvPr id="190" name="Прямоугольник 189"/>
            <p:cNvSpPr/>
            <p:nvPr/>
          </p:nvSpPr>
          <p:spPr>
            <a:xfrm>
              <a:off x="802314" y="1088943"/>
              <a:ext cx="112607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ru-RU" altLang="ru-RU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Поступ. в банк плат</a:t>
              </a:r>
              <a:r>
                <a:rPr lang="ru-RU" alt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altLang="ru-RU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1" name="Прямоугольник 190"/>
            <p:cNvSpPr/>
            <p:nvPr/>
          </p:nvSpPr>
          <p:spPr>
            <a:xfrm>
              <a:off x="2231053" y="1060093"/>
              <a:ext cx="112607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ru-RU" alt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Списано со </a:t>
              </a:r>
              <a:r>
                <a:rPr lang="ru-RU" altLang="ru-RU" sz="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сч.плат</a:t>
              </a:r>
              <a:r>
                <a:rPr lang="ru-RU" alt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altLang="ru-RU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2" name="Прямая соединительная линия 191"/>
            <p:cNvCxnSpPr/>
            <p:nvPr/>
          </p:nvCxnSpPr>
          <p:spPr>
            <a:xfrm>
              <a:off x="884503" y="1125855"/>
              <a:ext cx="81574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Прямая соединительная линия 192"/>
            <p:cNvCxnSpPr/>
            <p:nvPr/>
          </p:nvCxnSpPr>
          <p:spPr>
            <a:xfrm>
              <a:off x="2353059" y="1112567"/>
              <a:ext cx="81574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Прямоугольник 193"/>
            <p:cNvSpPr/>
            <p:nvPr/>
          </p:nvSpPr>
          <p:spPr>
            <a:xfrm>
              <a:off x="2408709" y="947307"/>
              <a:ext cx="743931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altLang="ru-RU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23.10.2020</a:t>
              </a:r>
              <a:endParaRPr lang="ru-RU" altLang="ru-RU"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" name="Прямоугольник 194"/>
            <p:cNvSpPr/>
            <p:nvPr/>
          </p:nvSpPr>
          <p:spPr>
            <a:xfrm>
              <a:off x="1000355" y="965833"/>
              <a:ext cx="773802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altLang="ru-RU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23.10.2020</a:t>
              </a:r>
              <a:endParaRPr lang="ru-RU" altLang="ru-RU"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6" name="Прямоугольник 195"/>
            <p:cNvSpPr/>
            <p:nvPr/>
          </p:nvSpPr>
          <p:spPr>
            <a:xfrm>
              <a:off x="674724" y="4109813"/>
              <a:ext cx="1542816" cy="2236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Прямоугольник 196"/>
            <p:cNvSpPr/>
            <p:nvPr/>
          </p:nvSpPr>
          <p:spPr>
            <a:xfrm>
              <a:off x="1426409" y="4340401"/>
              <a:ext cx="1542816" cy="2236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8" name="Прямоугольник 197"/>
            <p:cNvSpPr/>
            <p:nvPr/>
          </p:nvSpPr>
          <p:spPr>
            <a:xfrm>
              <a:off x="750923" y="4777723"/>
              <a:ext cx="3184166" cy="2236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9" name="Прямоугольник 198"/>
            <p:cNvSpPr/>
            <p:nvPr/>
          </p:nvSpPr>
          <p:spPr>
            <a:xfrm rot="16200000">
              <a:off x="-850455" y="3627871"/>
              <a:ext cx="3317592" cy="709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Прямоугольник 199"/>
            <p:cNvSpPr/>
            <p:nvPr/>
          </p:nvSpPr>
          <p:spPr>
            <a:xfrm>
              <a:off x="4481576" y="5623326"/>
              <a:ext cx="1120141" cy="825181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Прямоугольник 200"/>
            <p:cNvSpPr/>
            <p:nvPr/>
          </p:nvSpPr>
          <p:spPr>
            <a:xfrm>
              <a:off x="841586" y="4843297"/>
              <a:ext cx="3184166" cy="2236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5" name="Прямоугольник 204"/>
            <p:cNvSpPr/>
            <p:nvPr/>
          </p:nvSpPr>
          <p:spPr>
            <a:xfrm>
              <a:off x="1387256" y="4793429"/>
              <a:ext cx="3184166" cy="2236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374055" y="1011388"/>
            <a:ext cx="4607305" cy="5491273"/>
            <a:chOff x="7263482" y="943372"/>
            <a:chExt cx="4885810" cy="5614111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/>
            <a:srcRect l="19854" t="10300" r="43742" b="14358"/>
            <a:stretch/>
          </p:blipFill>
          <p:spPr>
            <a:xfrm>
              <a:off x="7276317" y="943372"/>
              <a:ext cx="4872975" cy="5614111"/>
            </a:xfrm>
            <a:prstGeom prst="rect">
              <a:avLst/>
            </a:prstGeom>
          </p:spPr>
        </p:pic>
        <p:sp>
          <p:nvSpPr>
            <p:cNvPr id="157" name="Прямоугольник 156"/>
            <p:cNvSpPr/>
            <p:nvPr/>
          </p:nvSpPr>
          <p:spPr>
            <a:xfrm>
              <a:off x="8694314" y="1100186"/>
              <a:ext cx="1209676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ru-RU" altLang="ru-RU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Списано со </a:t>
              </a:r>
              <a:r>
                <a:rPr lang="ru-RU" altLang="ru-RU" sz="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сч.плат</a:t>
              </a:r>
              <a:r>
                <a:rPr lang="ru-RU" altLang="ru-RU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cxnSp>
          <p:nvCxnSpPr>
            <p:cNvPr id="158" name="Прямая соединительная линия 157"/>
            <p:cNvCxnSpPr/>
            <p:nvPr/>
          </p:nvCxnSpPr>
          <p:spPr>
            <a:xfrm>
              <a:off x="8763717" y="1135477"/>
              <a:ext cx="8763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Прямоугольник 12"/>
            <p:cNvSpPr/>
            <p:nvPr/>
          </p:nvSpPr>
          <p:spPr>
            <a:xfrm>
              <a:off x="8911916" y="965833"/>
              <a:ext cx="704039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23.10.2020</a:t>
              </a:r>
              <a:endParaRPr lang="ru-RU" altLang="ru-RU"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" name="Прямоугольник 183"/>
            <p:cNvSpPr/>
            <p:nvPr/>
          </p:nvSpPr>
          <p:spPr>
            <a:xfrm>
              <a:off x="7328888" y="4120297"/>
              <a:ext cx="1542816" cy="2236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6" name="Прямоугольник 185"/>
            <p:cNvSpPr/>
            <p:nvPr/>
          </p:nvSpPr>
          <p:spPr>
            <a:xfrm rot="5400000">
              <a:off x="5588848" y="3563649"/>
              <a:ext cx="3420552" cy="712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0945994" y="5543550"/>
              <a:ext cx="1203298" cy="993642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Прямоугольник 187"/>
            <p:cNvSpPr/>
            <p:nvPr/>
          </p:nvSpPr>
          <p:spPr>
            <a:xfrm>
              <a:off x="7326024" y="4805506"/>
              <a:ext cx="3420552" cy="2305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Прямоугольник 201"/>
            <p:cNvSpPr/>
            <p:nvPr/>
          </p:nvSpPr>
          <p:spPr>
            <a:xfrm>
              <a:off x="7459435" y="1109116"/>
              <a:ext cx="112607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ru-RU" altLang="ru-RU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Поступ. в банк плат</a:t>
              </a:r>
              <a:r>
                <a:rPr lang="ru-RU" alt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altLang="ru-RU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" name="Прямоугольник 203"/>
            <p:cNvSpPr/>
            <p:nvPr/>
          </p:nvSpPr>
          <p:spPr>
            <a:xfrm>
              <a:off x="7605310" y="984770"/>
              <a:ext cx="704039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23.10.2020</a:t>
              </a:r>
              <a:endParaRPr lang="ru-RU" altLang="ru-RU"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7459435" y="1132306"/>
              <a:ext cx="948156" cy="103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Прямоугольник 24"/>
            <p:cNvSpPr/>
            <p:nvPr/>
          </p:nvSpPr>
          <p:spPr>
            <a:xfrm>
              <a:off x="11039474" y="5623326"/>
              <a:ext cx="1038225" cy="7515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рямоугольник 205"/>
            <p:cNvSpPr/>
            <p:nvPr/>
          </p:nvSpPr>
          <p:spPr>
            <a:xfrm>
              <a:off x="8241039" y="4326940"/>
              <a:ext cx="1542816" cy="2984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7" name="Рисунок 206" descr="Download Red Cross Mark Png Image HQ PNG Image | FreePNGIm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763" y="1011388"/>
            <a:ext cx="446644" cy="510450"/>
          </a:xfrm>
          <a:prstGeom prst="rect">
            <a:avLst/>
          </a:prstGeom>
        </p:spPr>
      </p:pic>
      <p:pic>
        <p:nvPicPr>
          <p:cNvPr id="208" name="Рисунок 207" descr="Зеленая галочка без фона в пнг (png) формате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848" y="1034327"/>
            <a:ext cx="691621" cy="566445"/>
          </a:xfrm>
          <a:prstGeom prst="rect">
            <a:avLst/>
          </a:prstGeom>
        </p:spPr>
      </p:pic>
      <p:sp>
        <p:nvSpPr>
          <p:cNvPr id="210" name="Прямоугольник 209"/>
          <p:cNvSpPr/>
          <p:nvPr/>
        </p:nvSpPr>
        <p:spPr>
          <a:xfrm>
            <a:off x="5393070" y="1340354"/>
            <a:ext cx="1820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Дата списания средств со счета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139167" y="1491236"/>
            <a:ext cx="1159314" cy="4612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8955932" y="1243543"/>
            <a:ext cx="888207" cy="143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рямоугольник 210"/>
          <p:cNvSpPr/>
          <p:nvPr/>
        </p:nvSpPr>
        <p:spPr>
          <a:xfrm>
            <a:off x="8750626" y="965545"/>
            <a:ext cx="1159314" cy="4612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 стрелкой 34"/>
          <p:cNvCxnSpPr/>
          <p:nvPr/>
        </p:nvCxnSpPr>
        <p:spPr>
          <a:xfrm flipH="1" flipV="1">
            <a:off x="3471114" y="1643822"/>
            <a:ext cx="1871206" cy="1487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Прямая со стрелкой 212"/>
          <p:cNvCxnSpPr>
            <a:stCxn id="210" idx="3"/>
          </p:cNvCxnSpPr>
          <p:nvPr/>
        </p:nvCxnSpPr>
        <p:spPr>
          <a:xfrm flipV="1">
            <a:off x="7213526" y="1228648"/>
            <a:ext cx="1498358" cy="4656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Прямая со стрелкой 213"/>
          <p:cNvCxnSpPr/>
          <p:nvPr/>
        </p:nvCxnSpPr>
        <p:spPr>
          <a:xfrm flipH="1">
            <a:off x="5121374" y="5343541"/>
            <a:ext cx="279114" cy="1809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Прямая со стрелкой 214"/>
          <p:cNvCxnSpPr/>
          <p:nvPr/>
        </p:nvCxnSpPr>
        <p:spPr>
          <a:xfrm>
            <a:off x="7172736" y="5371666"/>
            <a:ext cx="3269486" cy="4125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Прямоугольник 215"/>
          <p:cNvSpPr/>
          <p:nvPr/>
        </p:nvSpPr>
        <p:spPr>
          <a:xfrm>
            <a:off x="831650" y="4847281"/>
            <a:ext cx="3547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Оплаты аренды за декабрь по договору от 01.01.2020 № 1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17" name="Прямоугольник 216"/>
          <p:cNvSpPr/>
          <p:nvPr/>
        </p:nvSpPr>
        <p:spPr>
          <a:xfrm>
            <a:off x="5393070" y="2264353"/>
            <a:ext cx="19581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Если не указано назначение платежа, рекомендуется приложить пояснительную записку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cxnSp>
        <p:nvCxnSpPr>
          <p:cNvPr id="218" name="Прямая со стрелкой 217"/>
          <p:cNvCxnSpPr/>
          <p:nvPr/>
        </p:nvCxnSpPr>
        <p:spPr>
          <a:xfrm flipH="1">
            <a:off x="4415982" y="4199467"/>
            <a:ext cx="895501" cy="7272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Прямая со стрелкой 218"/>
          <p:cNvCxnSpPr/>
          <p:nvPr/>
        </p:nvCxnSpPr>
        <p:spPr>
          <a:xfrm>
            <a:off x="7144236" y="4199467"/>
            <a:ext cx="870875" cy="7272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8936075" y="1036997"/>
            <a:ext cx="636499" cy="152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53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4923" y="593467"/>
            <a:ext cx="1100999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altLang="ru-RU" sz="3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Акт выполненных работ (оказанных услуг)</a:t>
            </a:r>
            <a:endParaRPr lang="ru-RU" altLang="ru-RU" sz="30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61" name="Рисунок 60" descr="Download Red Cross Mark Png Image HQ PNG Image | FreePNGIm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41" y="2348850"/>
            <a:ext cx="328555" cy="375491"/>
          </a:xfrm>
          <a:prstGeom prst="rect">
            <a:avLst/>
          </a:prstGeom>
        </p:spPr>
      </p:pic>
      <p:grpSp>
        <p:nvGrpSpPr>
          <p:cNvPr id="65" name="Группа 64"/>
          <p:cNvGrpSpPr/>
          <p:nvPr/>
        </p:nvGrpSpPr>
        <p:grpSpPr>
          <a:xfrm>
            <a:off x="5591175" y="1276291"/>
            <a:ext cx="6349581" cy="4791134"/>
            <a:chOff x="198406" y="1087429"/>
            <a:chExt cx="5693975" cy="4411745"/>
          </a:xfrm>
        </p:grpSpPr>
        <p:pic>
          <p:nvPicPr>
            <p:cNvPr id="66" name="Рисунок 65"/>
            <p:cNvPicPr>
              <a:picLocks noChangeAspect="1"/>
            </p:cNvPicPr>
            <p:nvPr/>
          </p:nvPicPr>
          <p:blipFill rotWithShape="1">
            <a:blip r:embed="rId3"/>
            <a:srcRect l="20345" t="16075" r="37352" b="25655"/>
            <a:stretch/>
          </p:blipFill>
          <p:spPr>
            <a:xfrm>
              <a:off x="198406" y="1087429"/>
              <a:ext cx="5693975" cy="4411745"/>
            </a:xfrm>
            <a:prstGeom prst="rect">
              <a:avLst/>
            </a:prstGeom>
          </p:spPr>
        </p:pic>
        <p:sp>
          <p:nvSpPr>
            <p:cNvPr id="71" name="Прямоугольник 70"/>
            <p:cNvSpPr/>
            <p:nvPr/>
          </p:nvSpPr>
          <p:spPr>
            <a:xfrm>
              <a:off x="2291970" y="1571625"/>
              <a:ext cx="1403730" cy="857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2291970" y="1688968"/>
              <a:ext cx="2614217" cy="1303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1081483" y="1819275"/>
              <a:ext cx="1033067" cy="1333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2654731" y="2141546"/>
              <a:ext cx="1250519" cy="2792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/>
          <p:cNvSpPr/>
          <p:nvPr/>
        </p:nvSpPr>
        <p:spPr>
          <a:xfrm>
            <a:off x="1446251" y="2223630"/>
            <a:ext cx="3850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Отсутствует документ, указанный в основании акта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05450" y="2724341"/>
            <a:ext cx="2124075" cy="2950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1378363" y="4780884"/>
            <a:ext cx="38508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Отсутствует подпись исполнителя (продавца) и/или подпись заказчика (покупателя)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5518483" y="5105401"/>
            <a:ext cx="6422273" cy="962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9" name="Рисунок 98" descr="Download Red Cross Mark Png Image HQ PNG Image | FreePNGIm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25" y="4906993"/>
            <a:ext cx="347213" cy="39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1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510395" y="1012784"/>
            <a:ext cx="8521848" cy="5362138"/>
            <a:chOff x="198406" y="617710"/>
            <a:chExt cx="8825278" cy="5896953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/>
            <a:srcRect l="9894" t="13749" r="28679" b="13284"/>
            <a:stretch/>
          </p:blipFill>
          <p:spPr>
            <a:xfrm>
              <a:off x="198406" y="617710"/>
              <a:ext cx="8825278" cy="5896953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3448050" y="1905000"/>
              <a:ext cx="2162175" cy="857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448050" y="1751111"/>
              <a:ext cx="385086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ru-RU" sz="1400" dirty="0" smtClean="0">
                  <a:latin typeface="Bahnschrift Condensed" panose="020B0502040204020203" pitchFamily="34" charset="0"/>
                </a:rPr>
                <a:t>Иванов И.И.</a:t>
              </a:r>
              <a:endParaRPr lang="ru-RU" sz="1400" dirty="0">
                <a:latin typeface="Bahnschrift Condensed" panose="020B0502040204020203" pitchFamily="34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448050" y="1751111"/>
              <a:ext cx="904875" cy="30777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98406" y="4446686"/>
              <a:ext cx="4240244" cy="39201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17456" y="5214796"/>
              <a:ext cx="8806228" cy="74785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9224194" y="4717350"/>
            <a:ext cx="24598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Отсутствует подпись исполнителя (продавца) и/или подпись заказчика (покупателя)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9118892" y="1395937"/>
            <a:ext cx="27795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Документ оформлен НЕ на участника отбора, правильно – ИП Иванов И.И.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9118892" y="3076994"/>
            <a:ext cx="30242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Отсутствует документ, указанный в основании УПД</a:t>
            </a:r>
          </a:p>
        </p:txBody>
      </p:sp>
      <p:cxnSp>
        <p:nvCxnSpPr>
          <p:cNvPr id="9" name="Прямая со стрелкой 8"/>
          <p:cNvCxnSpPr>
            <a:stCxn id="36" idx="1"/>
          </p:cNvCxnSpPr>
          <p:nvPr/>
        </p:nvCxnSpPr>
        <p:spPr>
          <a:xfrm flipH="1">
            <a:off x="4692228" y="1903769"/>
            <a:ext cx="4426664" cy="2540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4775200" y="3531121"/>
            <a:ext cx="4343692" cy="10747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8753521" y="4917818"/>
            <a:ext cx="470673" cy="1790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10395" y="474481"/>
            <a:ext cx="87137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ru-RU" sz="3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Универсальный передаточный документ</a:t>
            </a:r>
            <a:endParaRPr lang="ru-RU" altLang="ru-RU" sz="30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06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/>
          <p:cNvGrpSpPr/>
          <p:nvPr/>
        </p:nvGrpSpPr>
        <p:grpSpPr>
          <a:xfrm>
            <a:off x="540504" y="410312"/>
            <a:ext cx="11530975" cy="5665080"/>
            <a:chOff x="-430042" y="292359"/>
            <a:chExt cx="10835880" cy="566508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-377940" y="292359"/>
              <a:ext cx="8489281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ru-RU" altLang="ru-RU" sz="3000" dirty="0">
                  <a:solidFill>
                    <a:schemeClr val="bg2">
                      <a:lumMod val="10000"/>
                    </a:schemeClr>
                  </a:solidFill>
                  <a:latin typeface="Bahnschrift Condensed" panose="020B0502040204020203" pitchFamily="34" charset="0"/>
                </a:rPr>
                <a:t>Товарная накладная</a:t>
              </a: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/>
            <a:srcRect l="11689" t="13492" r="31605" b="21410"/>
            <a:stretch/>
          </p:blipFill>
          <p:spPr>
            <a:xfrm>
              <a:off x="2638424" y="537714"/>
              <a:ext cx="7767414" cy="5419725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3030854" y="798058"/>
              <a:ext cx="762000" cy="102869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238750" y="809623"/>
              <a:ext cx="1428750" cy="64772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572125" y="1655444"/>
              <a:ext cx="762000" cy="102869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411854" y="2098123"/>
              <a:ext cx="2609850" cy="102869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411854" y="1938056"/>
              <a:ext cx="739142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ru-RU" sz="1100" dirty="0" smtClean="0">
                  <a:latin typeface="Bahnschrift Condensed" panose="020B0502040204020203" pitchFamily="34" charset="0"/>
                </a:rPr>
                <a:t>Иванов И.И</a:t>
              </a:r>
              <a:endParaRPr lang="ru-RU" sz="1100" dirty="0">
                <a:latin typeface="Bahnschrift Condensed" panose="020B0502040204020203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857186" y="1958396"/>
              <a:ext cx="1741517" cy="24127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857187" y="2220716"/>
              <a:ext cx="7408674" cy="31864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857186" y="4867704"/>
              <a:ext cx="7451300" cy="97971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-430042" y="890791"/>
              <a:ext cx="255228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ru-RU" sz="2000" dirty="0" smtClean="0">
                  <a:solidFill>
                    <a:schemeClr val="bg2">
                      <a:lumMod val="10000"/>
                    </a:schemeClr>
                  </a:solidFill>
                  <a:latin typeface="Bahnschrift Condensed" panose="020B0502040204020203" pitchFamily="34" charset="0"/>
                </a:rPr>
                <a:t>Документ оформлен НЕ на участника отбора, правильно – ИП Иванов И.И.</a:t>
              </a:r>
              <a:endParaRPr lang="ru-RU" sz="2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-430042" y="2481579"/>
              <a:ext cx="269675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ru-RU" sz="2000" dirty="0" smtClean="0">
                  <a:solidFill>
                    <a:schemeClr val="bg2">
                      <a:lumMod val="10000"/>
                    </a:schemeClr>
                  </a:solidFill>
                  <a:latin typeface="Bahnschrift Condensed" panose="020B0502040204020203" pitchFamily="34" charset="0"/>
                </a:rPr>
                <a:t>В пакете должен быть документ: заявка от 27.08.2014 № 1</a:t>
              </a:r>
              <a:endParaRPr lang="ru-RU" sz="2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-377940" y="4965826"/>
              <a:ext cx="250017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ru-RU" sz="2000" dirty="0" smtClean="0">
                  <a:solidFill>
                    <a:schemeClr val="bg2">
                      <a:lumMod val="10000"/>
                    </a:schemeClr>
                  </a:solidFill>
                  <a:latin typeface="Bahnschrift Condensed" panose="020B0502040204020203" pitchFamily="34" charset="0"/>
                </a:rPr>
                <a:t>Отсутствует подпись продавца и/или покупателя</a:t>
              </a:r>
              <a:endParaRPr lang="ru-RU" sz="2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>
              <a:off x="2065505" y="1398151"/>
              <a:ext cx="1075882" cy="46368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 flipV="1">
              <a:off x="2122238" y="2436964"/>
              <a:ext cx="621388" cy="35557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>
              <a:off x="2023140" y="5357561"/>
              <a:ext cx="72048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806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198406" y="392384"/>
            <a:ext cx="11756970" cy="6347663"/>
            <a:chOff x="198406" y="392384"/>
            <a:chExt cx="11756970" cy="6347663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94692" y="392384"/>
              <a:ext cx="8419885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ru-RU" altLang="ru-RU" sz="3000" dirty="0" smtClean="0">
                  <a:solidFill>
                    <a:schemeClr val="bg2">
                      <a:lumMod val="10000"/>
                    </a:schemeClr>
                  </a:solidFill>
                  <a:latin typeface="Bahnschrift Condensed" panose="020B0502040204020203" pitchFamily="34" charset="0"/>
                </a:rPr>
                <a:t>Чек </a:t>
              </a:r>
              <a:r>
                <a:rPr lang="ru-RU" altLang="ru-RU" sz="3000" dirty="0">
                  <a:solidFill>
                    <a:schemeClr val="bg2">
                      <a:lumMod val="10000"/>
                    </a:schemeClr>
                  </a:solidFill>
                  <a:latin typeface="Bahnschrift Condensed" panose="020B0502040204020203" pitchFamily="34" charset="0"/>
                </a:rPr>
                <a:t>контрольно-кассовой техники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612475" y="878250"/>
              <a:ext cx="1122956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ru-RU" sz="2000" dirty="0" smtClean="0">
                  <a:solidFill>
                    <a:schemeClr val="bg2">
                      <a:lumMod val="10000"/>
                    </a:schemeClr>
                  </a:solidFill>
                  <a:latin typeface="Bahnschrift Condensed" panose="020B0502040204020203" pitchFamily="34" charset="0"/>
                </a:rPr>
                <a:t>В чеке ККТ </a:t>
              </a:r>
              <a:r>
                <a:rPr lang="ru-RU" sz="2000" dirty="0">
                  <a:solidFill>
                    <a:schemeClr val="bg2">
                      <a:lumMod val="10000"/>
                    </a:schemeClr>
                  </a:solidFill>
                  <a:latin typeface="Bahnschrift Condensed" panose="020B0502040204020203" pitchFamily="34" charset="0"/>
                </a:rPr>
                <a:t>обязательно должны </a:t>
              </a:r>
              <a:r>
                <a:rPr lang="ru-RU" sz="2000" dirty="0" smtClean="0">
                  <a:solidFill>
                    <a:schemeClr val="bg2">
                      <a:lumMod val="10000"/>
                    </a:schemeClr>
                  </a:solidFill>
                  <a:latin typeface="Bahnschrift Condensed" panose="020B0502040204020203" pitchFamily="34" charset="0"/>
                </a:rPr>
                <a:t>быть </a:t>
              </a:r>
              <a:r>
                <a:rPr lang="ru-RU" sz="2000" dirty="0">
                  <a:solidFill>
                    <a:schemeClr val="bg2">
                      <a:lumMod val="10000"/>
                    </a:schemeClr>
                  </a:solidFill>
                  <a:latin typeface="Bahnschrift Condensed" panose="020B0502040204020203" pitchFamily="34" charset="0"/>
                </a:rPr>
                <a:t>указаны наименование </a:t>
              </a:r>
              <a:r>
                <a:rPr lang="ru-RU" sz="2000" dirty="0" smtClean="0">
                  <a:solidFill>
                    <a:schemeClr val="bg2">
                      <a:lumMod val="10000"/>
                    </a:schemeClr>
                  </a:solidFill>
                  <a:latin typeface="Bahnschrift Condensed" panose="020B0502040204020203" pitchFamily="34" charset="0"/>
                </a:rPr>
                <a:t>покупателя (клиента) </a:t>
              </a:r>
              <a:r>
                <a:rPr lang="ru-RU" sz="2000" dirty="0" smtClean="0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(наименование организации, фамилия, имя, отчество (при наличии) индивидуального предпринимателя)</a:t>
              </a:r>
              <a:r>
                <a:rPr lang="ru-RU" sz="2000" dirty="0" smtClean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ru-RU" sz="2000" dirty="0" smtClean="0">
                  <a:solidFill>
                    <a:schemeClr val="bg2">
                      <a:lumMod val="10000"/>
                    </a:schemeClr>
                  </a:solidFill>
                  <a:latin typeface="Bahnschrift Condensed" panose="020B0502040204020203" pitchFamily="34" charset="0"/>
                </a:rPr>
                <a:t>и </a:t>
              </a:r>
              <a:r>
                <a:rPr lang="ru-RU" sz="2000" dirty="0" smtClean="0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ИНН покупателя </a:t>
              </a:r>
              <a:r>
                <a:rPr lang="ru-RU" sz="2000" dirty="0">
                  <a:solidFill>
                    <a:schemeClr val="bg2">
                      <a:lumMod val="10000"/>
                    </a:schemeClr>
                  </a:solidFill>
                  <a:latin typeface="Bahnschrift Condensed" panose="020B0502040204020203" pitchFamily="34" charset="0"/>
                </a:rPr>
                <a:t>(п. 6.1 ст. 4.7 Федерального закона № 54-ФЗ)</a:t>
              </a: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198406" y="1685679"/>
              <a:ext cx="3392272" cy="5054368"/>
              <a:chOff x="198406" y="1685679"/>
              <a:chExt cx="3392272" cy="5054368"/>
            </a:xfrm>
          </p:grpSpPr>
          <p:sp>
            <p:nvSpPr>
              <p:cNvPr id="20" name="Номер слайда 1"/>
              <p:cNvSpPr txBox="1">
                <a:spLocks/>
              </p:cNvSpPr>
              <p:nvPr/>
            </p:nvSpPr>
            <p:spPr>
              <a:xfrm>
                <a:off x="198406" y="6374922"/>
                <a:ext cx="414069" cy="365125"/>
              </a:xfrm>
              <a:prstGeom prst="rect">
                <a:avLst/>
              </a:prstGeom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r" defTabSz="4572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fld id="{CC173F88-3387-453B-9303-AC0210B95CB8}" type="slidenum">
                  <a:rPr lang="ru-RU" sz="2000" smtClean="0">
                    <a:latin typeface="Bahnschrift Light Condensed" panose="020B0502040204020203" pitchFamily="34" charset="0"/>
                  </a:rPr>
                  <a:pPr/>
                  <a:t>16</a:t>
                </a:fld>
                <a:endParaRPr lang="ru-RU" sz="2000" dirty="0">
                  <a:latin typeface="Bahnschrift Light Condensed" panose="020B0502040204020203" pitchFamily="34" charset="0"/>
                </a:endParaRPr>
              </a:p>
            </p:txBody>
          </p:sp>
          <p:pic>
            <p:nvPicPr>
              <p:cNvPr id="3" name="Рисунок 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82" t="1623" r="40830" b="52246"/>
              <a:stretch/>
            </p:blipFill>
            <p:spPr>
              <a:xfrm>
                <a:off x="998063" y="1685679"/>
                <a:ext cx="2592615" cy="4571971"/>
              </a:xfrm>
              <a:prstGeom prst="rect">
                <a:avLst/>
              </a:prstGeom>
            </p:spPr>
          </p:pic>
          <p:sp>
            <p:nvSpPr>
              <p:cNvPr id="8" name="Прямоугольник 7"/>
              <p:cNvSpPr/>
              <p:nvPr/>
            </p:nvSpPr>
            <p:spPr>
              <a:xfrm>
                <a:off x="1087263" y="2068021"/>
                <a:ext cx="1781655" cy="835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Прямоугольник 8"/>
            <p:cNvSpPr/>
            <p:nvPr/>
          </p:nvSpPr>
          <p:spPr>
            <a:xfrm>
              <a:off x="1043582" y="1812596"/>
              <a:ext cx="2705346" cy="54483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 descr="Зеленая галочка без фона в пнг (png) формате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0494" y="1867765"/>
              <a:ext cx="606033" cy="667863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4"/>
            <a:srcRect l="28082" t="9338" r="47348" b="14003"/>
            <a:stretch/>
          </p:blipFill>
          <p:spPr>
            <a:xfrm>
              <a:off x="4794348" y="1681255"/>
              <a:ext cx="2345082" cy="4115539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41" t="52454" b="13566"/>
            <a:stretch/>
          </p:blipFill>
          <p:spPr>
            <a:xfrm>
              <a:off x="7366335" y="3784360"/>
              <a:ext cx="4589041" cy="2667364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14" t="10413" r="539" b="65841"/>
            <a:stretch/>
          </p:blipFill>
          <p:spPr>
            <a:xfrm rot="21278531">
              <a:off x="10023630" y="2243079"/>
              <a:ext cx="1544700" cy="1628503"/>
            </a:xfrm>
            <a:prstGeom prst="rect">
              <a:avLst/>
            </a:prstGeom>
          </p:spPr>
        </p:pic>
        <p:pic>
          <p:nvPicPr>
            <p:cNvPr id="17" name="Рисунок 16" descr="Download Red Cross Mark Png Image HQ PNG Image | FreePNGIm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5672" y="1839589"/>
              <a:ext cx="515315" cy="588931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>
              <a:off x="7517316" y="1785583"/>
              <a:ext cx="215446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ru-RU" sz="2000" dirty="0" smtClean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Не указаны наименование и ИНН покупателя </a:t>
              </a:r>
              <a:endPara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8515695" y="2782232"/>
              <a:ext cx="149014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ru-RU" sz="2000" dirty="0" smtClean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Не являются чеками ККТ</a:t>
              </a:r>
              <a:endPara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 flipH="1">
              <a:off x="7067318" y="2293415"/>
              <a:ext cx="480479" cy="7461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 flipV="1">
              <a:off x="9616468" y="3028671"/>
              <a:ext cx="441932" cy="850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>
              <a:off x="8927280" y="3405711"/>
              <a:ext cx="7714" cy="37864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Прямоугольник 26"/>
          <p:cNvSpPr/>
          <p:nvPr/>
        </p:nvSpPr>
        <p:spPr>
          <a:xfrm>
            <a:off x="1091419" y="2077407"/>
            <a:ext cx="1619249" cy="95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050185" y="1975835"/>
            <a:ext cx="30265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2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Иванов Иван Иванович или ООО «Организация»</a:t>
            </a:r>
            <a:endParaRPr lang="ru-RU" sz="1200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40526" y="2175448"/>
            <a:ext cx="970769" cy="1063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751902" y="1792623"/>
            <a:ext cx="38508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endParaRPr lang="ru-RU" sz="1100" dirty="0" smtClean="0">
              <a:solidFill>
                <a:srgbClr val="C00000"/>
              </a:solidFill>
              <a:latin typeface="Bahnschrift Condensed" panose="020B0502040204020203" pitchFamily="34" charset="0"/>
            </a:endParaRPr>
          </a:p>
          <a:p>
            <a:pPr>
              <a:spcAft>
                <a:spcPts val="1200"/>
              </a:spcAft>
              <a:defRPr/>
            </a:pPr>
            <a:r>
              <a:rPr lang="ru-RU" sz="11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123456789123</a:t>
            </a:r>
            <a:endParaRPr lang="ru-RU" sz="1100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06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2475" y="46272"/>
            <a:ext cx="10515600" cy="1325563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rPr>
              <a:t>Оборудование</a:t>
            </a:r>
            <a:endParaRPr lang="ru-RU" sz="30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2050" name="Picture 2" descr="Инструкция по эксплуатаци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9" t="14997" r="1147" b="18653"/>
          <a:stretch/>
        </p:blipFill>
        <p:spPr bwMode="auto">
          <a:xfrm>
            <a:off x="2458180" y="1696615"/>
            <a:ext cx="2646553" cy="437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Наклейки производителя оборудования 25*50 мм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" t="32274" r="1740" b="27346"/>
          <a:stretch/>
        </p:blipFill>
        <p:spPr bwMode="auto">
          <a:xfrm>
            <a:off x="6949492" y="1696615"/>
            <a:ext cx="3944286" cy="173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Очиститель воздуха Supra SAWC-130 - купить с доставкой в интернет ...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562" y="3594059"/>
            <a:ext cx="1865607" cy="237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Download Red Cross Mark Png Image HQ PNG Image | FreePNGIm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73" y="1158637"/>
            <a:ext cx="472785" cy="54032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913236" y="1171780"/>
            <a:ext cx="43087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Невозможно идентифицировать оборудование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4" name="Рисунок 13" descr="Зеленая галочка без фона в пнг (png) формат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837" y="1130180"/>
            <a:ext cx="695311" cy="56946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355726" y="1134064"/>
            <a:ext cx="37440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Оборудование идентифицировано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42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648EEE-EB04-45C3-8A11-F15DBC12F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813" y="455896"/>
            <a:ext cx="10515600" cy="723153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Результаты рассмотрения заявок</a:t>
            </a:r>
            <a:endParaRPr lang="ru-RU" sz="30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rot="10800000">
            <a:off x="2555054" y="1429858"/>
            <a:ext cx="1650287" cy="66826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2813198" y="1465962"/>
            <a:ext cx="1535028" cy="523220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120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2024 год</a:t>
            </a:r>
            <a:endParaRPr lang="ru-RU" sz="2800" b="1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 rot="10800000">
            <a:off x="8078148" y="1470847"/>
            <a:ext cx="1650287" cy="66826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8405753" y="1502378"/>
            <a:ext cx="1469014" cy="523220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120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2025 год</a:t>
            </a:r>
            <a:endParaRPr lang="ru-RU" sz="2800" b="1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468EEEE-2635-4C30-8CAD-311B42B7B399}"/>
              </a:ext>
            </a:extLst>
          </p:cNvPr>
          <p:cNvSpPr/>
          <p:nvPr/>
        </p:nvSpPr>
        <p:spPr>
          <a:xfrm>
            <a:off x="1129809" y="2274005"/>
            <a:ext cx="4654124" cy="310854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Поступило 395 заявок</a:t>
            </a:r>
          </a:p>
          <a:p>
            <a:pPr defTabSz="457200">
              <a:spcAft>
                <a:spcPts val="554"/>
              </a:spcAft>
              <a:defRPr/>
            </a:pPr>
            <a:endParaRPr lang="ru-RU" sz="2200" b="1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>
              <a:spcAft>
                <a:spcPts val="554"/>
              </a:spcAft>
              <a:defRPr/>
            </a:pP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239 одобрены              41 </a:t>
            </a:r>
            <a:r>
              <a:rPr lang="ru-RU" sz="22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(17%) 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после устранения замечаний по результатам рассмотрения первой заявки</a:t>
            </a:r>
            <a:endParaRPr lang="ru-RU" sz="22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 defTabSz="457200">
              <a:spcAft>
                <a:spcPts val="554"/>
              </a:spcAft>
              <a:defRPr/>
            </a:pPr>
            <a:endParaRPr lang="ru-RU" sz="2200" b="1" dirty="0" smtClean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 defTabSz="457200">
              <a:spcAft>
                <a:spcPts val="554"/>
              </a:spcAft>
              <a:defRPr/>
            </a:pP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156 отклонены              124 </a:t>
            </a:r>
            <a:r>
              <a:rPr lang="ru-RU" sz="22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(79%) 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по причине представления неполного пакета документов</a:t>
            </a:r>
            <a:endParaRPr lang="ru-RU" sz="2200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468EEEE-2635-4C30-8CAD-311B42B7B399}"/>
              </a:ext>
            </a:extLst>
          </p:cNvPr>
          <p:cNvSpPr/>
          <p:nvPr/>
        </p:nvSpPr>
        <p:spPr>
          <a:xfrm>
            <a:off x="6671817" y="2235204"/>
            <a:ext cx="4936887" cy="310854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200" b="1" dirty="0" smtClean="0">
                <a:latin typeface="Bahnschrift Condensed" panose="020B0502040204020203" pitchFamily="34" charset="0"/>
              </a:rPr>
              <a:t>Поступило 379 заявок</a:t>
            </a:r>
          </a:p>
          <a:p>
            <a:pPr defTabSz="457200">
              <a:spcAft>
                <a:spcPts val="554"/>
              </a:spcAft>
              <a:defRPr/>
            </a:pPr>
            <a:endParaRPr lang="ru-RU" sz="2200" b="1" dirty="0">
              <a:latin typeface="Bahnschrift Condensed" panose="020B0502040204020203" pitchFamily="34" charset="0"/>
            </a:endParaRPr>
          </a:p>
          <a:p>
            <a:pPr>
              <a:spcAft>
                <a:spcPts val="554"/>
              </a:spcAft>
              <a:defRPr/>
            </a:pPr>
            <a:r>
              <a:rPr lang="ru-RU" sz="2200" b="1" dirty="0" smtClean="0">
                <a:latin typeface="Bahnschrift Condensed" panose="020B0502040204020203" pitchFamily="34" charset="0"/>
              </a:rPr>
              <a:t>190 одобрены              40 </a:t>
            </a:r>
            <a:r>
              <a:rPr lang="ru-RU" sz="22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(21%) 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после устранения замечаний по результатам рассмотрения 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первой/второй 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заявки</a:t>
            </a:r>
            <a:endParaRPr lang="ru-RU" sz="22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 defTabSz="457200">
              <a:spcAft>
                <a:spcPts val="554"/>
              </a:spcAft>
              <a:defRPr/>
            </a:pPr>
            <a:endParaRPr lang="ru-RU" sz="2200" b="1" dirty="0">
              <a:latin typeface="Bahnschrift Condensed" panose="020B0502040204020203" pitchFamily="34" charset="0"/>
            </a:endParaRPr>
          </a:p>
          <a:p>
            <a:pPr defTabSz="457200">
              <a:spcAft>
                <a:spcPts val="554"/>
              </a:spcAft>
              <a:defRPr/>
            </a:pPr>
            <a:r>
              <a:rPr lang="ru-RU" sz="2200" b="1" dirty="0" smtClean="0">
                <a:latin typeface="Bahnschrift Condensed" panose="020B0502040204020203" pitchFamily="34" charset="0"/>
              </a:rPr>
              <a:t>189 отклонены            145</a:t>
            </a:r>
            <a:r>
              <a:rPr lang="ru-RU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(76%)</a:t>
            </a:r>
            <a:r>
              <a:rPr lang="ru-RU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ru-RU" sz="2200" b="1" dirty="0" smtClean="0">
                <a:latin typeface="Bahnschrift Condensed" panose="020B0502040204020203" pitchFamily="34" charset="0"/>
              </a:rPr>
              <a:t>по причине представления неполного пакета документов</a:t>
            </a:r>
            <a:endParaRPr lang="ru-RU" sz="2200" b="1" dirty="0">
              <a:latin typeface="Bahnschrift Condensed" panose="020B0502040204020203" pitchFamily="34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2626586" y="3163762"/>
            <a:ext cx="373224" cy="19594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 rot="5400000">
            <a:off x="1720730" y="1330821"/>
            <a:ext cx="3318936" cy="512770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 rot="5400000">
            <a:off x="7256167" y="1349190"/>
            <a:ext cx="3337822" cy="512770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 rot="5400000">
            <a:off x="8902130" y="4740029"/>
            <a:ext cx="1057694" cy="295158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955185" y="5754156"/>
            <a:ext cx="29760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Bahnschrift Condensed" panose="020B0502040204020203" pitchFamily="34" charset="0"/>
              </a:rPr>
              <a:t>из них </a:t>
            </a:r>
            <a:r>
              <a:rPr lang="ru-RU" b="1" dirty="0" smtClean="0">
                <a:latin typeface="Bahnschrift Condensed" panose="020B0502040204020203" pitchFamily="34" charset="0"/>
              </a:rPr>
              <a:t>28</a:t>
            </a:r>
            <a:r>
              <a:rPr lang="ru-RU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 (15%)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ru-RU" b="1" dirty="0">
                <a:latin typeface="Bahnschrift Condensed" panose="020B0502040204020203" pitchFamily="34" charset="0"/>
              </a:rPr>
              <a:t>по причине отсутствия заявки </a:t>
            </a:r>
            <a:r>
              <a:rPr lang="ru-RU" b="1" dirty="0" smtClean="0">
                <a:latin typeface="Bahnschrift Condensed" panose="020B0502040204020203" pitchFamily="34" charset="0"/>
              </a:rPr>
              <a:t>/ </a:t>
            </a:r>
            <a:r>
              <a:rPr lang="ru-RU" b="1" dirty="0">
                <a:latin typeface="Bahnschrift Condensed" panose="020B0502040204020203" pitchFamily="34" charset="0"/>
              </a:rPr>
              <a:t>согласия ОПД / деклараций</a:t>
            </a:r>
            <a:endParaRPr lang="ru-RU" dirty="0"/>
          </a:p>
        </p:txBody>
      </p:sp>
      <p:sp>
        <p:nvSpPr>
          <p:cNvPr id="24" name="Стрелка вправо 23"/>
          <p:cNvSpPr/>
          <p:nvPr/>
        </p:nvSpPr>
        <p:spPr>
          <a:xfrm>
            <a:off x="2630097" y="4726228"/>
            <a:ext cx="373224" cy="19594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8219141" y="3163762"/>
            <a:ext cx="373224" cy="19594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8219141" y="4684915"/>
            <a:ext cx="373224" cy="19594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8630726" y="5523789"/>
            <a:ext cx="486000" cy="5912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70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E98CEE-51A1-4716-9FD5-FDE9070C9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61379"/>
            <a:ext cx="10515600" cy="801938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Перечень документов</a:t>
            </a:r>
          </a:p>
        </p:txBody>
      </p:sp>
      <p:graphicFrame>
        <p:nvGraphicFramePr>
          <p:cNvPr id="6" name="Таблица 10">
            <a:extLst>
              <a:ext uri="{FF2B5EF4-FFF2-40B4-BE49-F238E27FC236}">
                <a16:creationId xmlns:a16="http://schemas.microsoft.com/office/drawing/2014/main" id="{6049A80B-E57D-4CD8-BB43-40AC0F1BB7C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175084" y="1263317"/>
          <a:ext cx="9400674" cy="4800599"/>
        </p:xfrm>
        <a:graphic>
          <a:graphicData uri="http://schemas.openxmlformats.org/drawingml/2006/table">
            <a:tbl>
              <a:tblPr firstRow="1" bandRow="1">
                <a:effectLst/>
                <a:tableStyleId>{68D230F3-CF80-4859-8CE7-A43EE81993B5}</a:tableStyleId>
              </a:tblPr>
              <a:tblGrid>
                <a:gridCol w="4700337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4700337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</a:tblGrid>
              <a:tr h="1715943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Сканированная копия подписанной заявки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Доверенность на осуществление действий от имени участника отбора </a:t>
                      </a:r>
                    </a:p>
                    <a:p>
                      <a:pPr algn="ctr"/>
                      <a:r>
                        <a:rPr lang="ru-RU" sz="20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(в случае подписания заявки не участником отбора)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308465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Декларации: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- о неосуществлении производства и (или) реализации подакцизных товаров; 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- об отсутствии заинтересованности в совершении сделок, затраты по которым представлены к возмещению 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Документ, подтверждающий наличие на законном основании нежилого помещения на территории города Сургута </a:t>
                      </a:r>
                    </a:p>
                    <a:p>
                      <a:pPr algn="ctr"/>
                      <a:r>
                        <a:rPr kumimoji="0" lang="ru-RU" sz="20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(для участников отбора, не состоящих на налоговом учете в городе Сургуте)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46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E98CEE-51A1-4716-9FD5-FDE9070C9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11" y="391366"/>
            <a:ext cx="10515600" cy="801938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Перечень документов</a:t>
            </a:r>
          </a:p>
        </p:txBody>
      </p:sp>
      <p:graphicFrame>
        <p:nvGraphicFramePr>
          <p:cNvPr id="6" name="Таблица 10">
            <a:extLst>
              <a:ext uri="{FF2B5EF4-FFF2-40B4-BE49-F238E27FC236}">
                <a16:creationId xmlns:a16="http://schemas.microsoft.com/office/drawing/2014/main" id="{6049A80B-E57D-4CD8-BB43-40AC0F1BB7C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175084" y="1263317"/>
          <a:ext cx="9400674" cy="4704346"/>
        </p:xfrm>
        <a:graphic>
          <a:graphicData uri="http://schemas.openxmlformats.org/drawingml/2006/table">
            <a:tbl>
              <a:tblPr firstRow="1" bandRow="1">
                <a:effectLst/>
                <a:tableStyleId>{68D230F3-CF80-4859-8CE7-A43EE81993B5}</a:tableStyleId>
              </a:tblPr>
              <a:tblGrid>
                <a:gridCol w="4700337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4700337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</a:tblGrid>
              <a:tr h="2045367">
                <a:tc gridSpan="2"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Документы-основания для осуществления оплаты:</a:t>
                      </a:r>
                    </a:p>
                    <a:p>
                      <a:pPr algn="l"/>
                      <a:endParaRPr lang="ru-RU" sz="20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pPr algn="l"/>
                      <a:r>
                        <a:rPr lang="ru-RU" sz="20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- договор со всеми приложениями (включая приложения, устанавливающие форму документа) и дополнительными соглашениями</a:t>
                      </a:r>
                    </a:p>
                    <a:p>
                      <a:pPr algn="l"/>
                      <a:r>
                        <a:rPr lang="ru-RU" sz="20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- счет либо иной документ, являющийся основанием осуществления оплаты или указанный в документах (заказ клиента, заявка и т.п.)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2658979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Документы, подтверждающие факт оплаты:</a:t>
                      </a:r>
                    </a:p>
                    <a:p>
                      <a:pPr algn="l"/>
                      <a:endParaRPr lang="ru-RU" sz="20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pPr algn="l"/>
                      <a:r>
                        <a:rPr lang="ru-RU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- чеки ККТ (54-ФЗ) </a:t>
                      </a:r>
                    </a:p>
                    <a:p>
                      <a:pPr algn="l"/>
                      <a:r>
                        <a:rPr lang="ru-RU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- платежное поручение (платежное требование) </a:t>
                      </a:r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Bahnschrift Condensed" panose="020B0502040204020203" pitchFamily="34" charset="0"/>
                        </a:rPr>
                        <a:t>с отметкой банка об исполнении и датой списания средств</a:t>
                      </a:r>
                      <a:r>
                        <a:rPr lang="ru-RU" sz="20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со счета</a:t>
                      </a:r>
                    </a:p>
                    <a:p>
                      <a:pPr algn="l"/>
                      <a:r>
                        <a:rPr lang="ru-RU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- БСО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Документы, подтверждающие выполнение работ  </a:t>
                      </a:r>
                    </a:p>
                    <a:p>
                      <a:pPr algn="l"/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(оказание услуг), поставку (приемку) товара, подписанные сторонами сделки:</a:t>
                      </a:r>
                    </a:p>
                    <a:p>
                      <a:pPr algn="l"/>
                      <a:endParaRPr kumimoji="0" lang="ru-RU" sz="20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LnTx/>
                        <a:uFillTx/>
                        <a:latin typeface="Bahnschrift Condensed" panose="020B0502040204020203" pitchFamily="34" charset="0"/>
                      </a:endParaRPr>
                    </a:p>
                    <a:p>
                      <a:pPr algn="l"/>
                      <a:r>
                        <a:rPr kumimoji="0" lang="ru-RU" sz="20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- акт выполненных работ (оказанных услуг) </a:t>
                      </a:r>
                    </a:p>
                    <a:p>
                      <a:pPr algn="l"/>
                      <a:r>
                        <a:rPr kumimoji="0" lang="ru-RU" sz="20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- товарная накладная</a:t>
                      </a:r>
                    </a:p>
                    <a:p>
                      <a:pPr algn="l"/>
                      <a:r>
                        <a:rPr kumimoji="0" lang="ru-RU" sz="20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- универсальный передаточный документ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739080" y="6130267"/>
            <a:ext cx="48066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Заверение копий документов не требуется!</a:t>
            </a:r>
            <a:endParaRPr lang="ru-RU" sz="2200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82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E98CEE-51A1-4716-9FD5-FDE9070C9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960" y="329032"/>
            <a:ext cx="10515600" cy="6214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Перечень документов</a:t>
            </a:r>
          </a:p>
        </p:txBody>
      </p:sp>
      <p:graphicFrame>
        <p:nvGraphicFramePr>
          <p:cNvPr id="6" name="Таблица 10">
            <a:extLst>
              <a:ext uri="{FF2B5EF4-FFF2-40B4-BE49-F238E27FC236}">
                <a16:creationId xmlns:a16="http://schemas.microsoft.com/office/drawing/2014/main" id="{6049A80B-E57D-4CD8-BB43-40AC0F1BB7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786587"/>
              </p:ext>
            </p:extLst>
          </p:nvPr>
        </p:nvGraphicFramePr>
        <p:xfrm>
          <a:off x="612011" y="1541510"/>
          <a:ext cx="11036969" cy="4236720"/>
        </p:xfrm>
        <a:graphic>
          <a:graphicData uri="http://schemas.openxmlformats.org/drawingml/2006/table">
            <a:tbl>
              <a:tblPr firstRow="1" bandRow="1">
                <a:effectLst/>
                <a:tableStyleId>{68D230F3-CF80-4859-8CE7-A43EE81993B5}</a:tableStyleId>
              </a:tblPr>
              <a:tblGrid>
                <a:gridCol w="5766487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3032609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  <a:gridCol w="2237873">
                  <a:extLst>
                    <a:ext uri="{9D8B030D-6E8A-4147-A177-3AD203B41FA5}">
                      <a16:colId xmlns:a16="http://schemas.microsoft.com/office/drawing/2014/main" val="3241802405"/>
                    </a:ext>
                  </a:extLst>
                </a:gridCol>
              </a:tblGrid>
              <a:tr h="2821892">
                <a:tc>
                  <a:txBody>
                    <a:bodyPr/>
                    <a:lstStyle/>
                    <a:p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Акт выполненных работ (оказанных услуг) или УПД представляются </a:t>
                      </a:r>
                      <a:b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</a:br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в случае, если они предусмотрены договором аренды либо </a:t>
                      </a:r>
                      <a:b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</a:br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на основании них осуществляется оплата</a:t>
                      </a:r>
                    </a:p>
                    <a:p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Если невозможно определить площадь помещения, используемую для осуществления СЗВД, затраты по такому договору не подлежат возмещению</a:t>
                      </a:r>
                    </a:p>
                    <a:p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defTabSz="457200">
                        <a:spcAft>
                          <a:spcPts val="554"/>
                        </a:spcAft>
                        <a:defRPr/>
                      </a:pPr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pPr defTabSz="457200">
                        <a:spcAft>
                          <a:spcPts val="554"/>
                        </a:spcAft>
                        <a:defRPr/>
                      </a:pPr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pPr defTabSz="457200">
                        <a:spcAft>
                          <a:spcPts val="554"/>
                        </a:spcAft>
                        <a:defRPr/>
                      </a:pPr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pPr defTabSz="457200">
                        <a:spcAft>
                          <a:spcPts val="554"/>
                        </a:spcAft>
                        <a:defRPr/>
                      </a:pPr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Документы, позволяющие </a:t>
                      </a:r>
                      <a:r>
                        <a:rPr lang="ru-RU" sz="1600" b="0" dirty="0" smtClean="0">
                          <a:solidFill>
                            <a:srgbClr val="C00000"/>
                          </a:solidFill>
                          <a:latin typeface="Bahnschrift Condensed" panose="020B0502040204020203" pitchFamily="34" charset="0"/>
                        </a:rPr>
                        <a:t>идентифицировать оборудование </a:t>
                      </a:r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(серийный (заводской) номер, марка и модель) </a:t>
                      </a:r>
                      <a:b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</a:br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(техническая документация, фотографии заводской наклейки, этикетки)</a:t>
                      </a:r>
                    </a:p>
                    <a:p>
                      <a:pPr defTabSz="457200">
                        <a:spcAft>
                          <a:spcPts val="554"/>
                        </a:spcAft>
                        <a:defRPr/>
                      </a:pPr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Сертификат соответствия, выдаваемый органом </a:t>
                      </a:r>
                      <a:b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</a:br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по сертификации или декларация о соответствии продукции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682151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  <a:defRPr/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Акт приема-передачи, если его подписание предусмотрено договором аренды</a:t>
                      </a:r>
                    </a:p>
                    <a:p>
                      <a:pPr algn="l">
                        <a:spcAft>
                          <a:spcPts val="1200"/>
                        </a:spcAft>
                        <a:defRPr/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Договор аренды (субаренды) и доп. соглашения к нему с отметкой о государственной регистрации (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Bahnschrift Condensed" panose="020B0502040204020203" pitchFamily="34" charset="0"/>
                        </a:rPr>
                        <a:t>12 месяцев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и более)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kumimoji="0" lang="ru-RU" sz="1600" b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LnTx/>
                        <a:uFillTx/>
                        <a:latin typeface="Bahnschrift Condensed" panose="020B0502040204020203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kumimoji="0" lang="ru-RU" sz="1600" b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LnTx/>
                        <a:uFillTx/>
                        <a:latin typeface="Bahnschrift Condensed" panose="020B0502040204020203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</a:tbl>
          </a:graphicData>
        </a:graphic>
      </p:graphicFrame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27112EAB-5B26-45A2-B7F1-0EA833DAAF55}"/>
              </a:ext>
            </a:extLst>
          </p:cNvPr>
          <p:cNvSpPr txBox="1">
            <a:spLocks/>
          </p:cNvSpPr>
          <p:nvPr/>
        </p:nvSpPr>
        <p:spPr>
          <a:xfrm>
            <a:off x="2080874" y="1678676"/>
            <a:ext cx="2528362" cy="549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Аренда (субаренда) нежилых помещений </a:t>
            </a:r>
            <a:endParaRPr lang="ru-RU" sz="2000" dirty="0">
              <a:latin typeface="Bahnschrift Condensed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Заголовок 3">
            <a:extLst>
              <a:ext uri="{FF2B5EF4-FFF2-40B4-BE49-F238E27FC236}">
                <a16:creationId xmlns:a16="http://schemas.microsoft.com/office/drawing/2014/main" id="{27112EAB-5B26-45A2-B7F1-0EA833DAAF55}"/>
              </a:ext>
            </a:extLst>
          </p:cNvPr>
          <p:cNvSpPr txBox="1">
            <a:spLocks/>
          </p:cNvSpPr>
          <p:nvPr/>
        </p:nvSpPr>
        <p:spPr>
          <a:xfrm>
            <a:off x="7104783" y="1541510"/>
            <a:ext cx="1428290" cy="6125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Оборудование</a:t>
            </a:r>
            <a:endParaRPr lang="ru-RU" sz="1600" dirty="0">
              <a:latin typeface="Bahnschrift Condensed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Заголовок 3">
            <a:extLst>
              <a:ext uri="{FF2B5EF4-FFF2-40B4-BE49-F238E27FC236}">
                <a16:creationId xmlns:a16="http://schemas.microsoft.com/office/drawing/2014/main" id="{27112EAB-5B26-45A2-B7F1-0EA833DAAF55}"/>
              </a:ext>
            </a:extLst>
          </p:cNvPr>
          <p:cNvSpPr txBox="1">
            <a:spLocks/>
          </p:cNvSpPr>
          <p:nvPr/>
        </p:nvSpPr>
        <p:spPr>
          <a:xfrm>
            <a:off x="9438848" y="1678676"/>
            <a:ext cx="1985277" cy="7593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Сертификация и декларирование продукции</a:t>
            </a:r>
            <a:endParaRPr lang="ru-RU" sz="2000" dirty="0">
              <a:latin typeface="Bahnschrift Condensed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70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EA1EF-15A6-4A92-86EC-CB7639E8D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11" y="129104"/>
            <a:ext cx="8768644" cy="1325563"/>
          </a:xfrm>
        </p:spPr>
        <p:txBody>
          <a:bodyPr/>
          <a:lstStyle/>
          <a:p>
            <a:r>
              <a:rPr lang="ru-RU" dirty="0">
                <a:latin typeface="Bahnschrift Condensed" panose="020B0502040204020203" pitchFamily="34" charset="0"/>
              </a:rPr>
              <a:t>Важно учесть при заполнении заявки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B00D60B-6E8B-4390-B2E5-2246499B5849}"/>
              </a:ext>
            </a:extLst>
          </p:cNvPr>
          <p:cNvSpPr/>
          <p:nvPr/>
        </p:nvSpPr>
        <p:spPr>
          <a:xfrm>
            <a:off x="1142900" y="1471931"/>
            <a:ext cx="10844563" cy="400110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>
              <a:spcAft>
                <a:spcPts val="554"/>
              </a:spcAft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Корректно указывать </a:t>
            </a:r>
            <a:r>
              <a:rPr lang="ru-RU" sz="20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результат предоставления субсидии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(количество приобретенных товаров, работ, услуг) </a:t>
            </a:r>
            <a:endParaRPr lang="ru-RU" sz="2000" dirty="0" smtClean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790A71F-92CC-442E-9A55-14487BDF2785}"/>
              </a:ext>
            </a:extLst>
          </p:cNvPr>
          <p:cNvSpPr/>
          <p:nvPr/>
        </p:nvSpPr>
        <p:spPr>
          <a:xfrm>
            <a:off x="1142900" y="1850686"/>
            <a:ext cx="10439500" cy="2492990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>
              <a:spcAft>
                <a:spcPts val="1200"/>
              </a:spcAft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Значение результата предоставления субсидии измеряется в единицах и рассчитывается в следующем порядке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:</a:t>
            </a:r>
          </a:p>
          <a:p>
            <a:pPr marL="285750" lvl="0" indent="-285750">
              <a:spcAft>
                <a:spcPts val="1200"/>
              </a:spcAft>
              <a:buFontTx/>
              <a:buChar char="-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при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возмещении части затрат на приобретение оборудования </a:t>
            </a:r>
            <a:r>
              <a:rPr lang="ru-RU" u="sng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каждая единица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приобретенного оборудования принимается за единицу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;</a:t>
            </a:r>
          </a:p>
          <a:p>
            <a:pPr marL="285750" lvl="0" indent="-285750">
              <a:spcAft>
                <a:spcPts val="1200"/>
              </a:spcAft>
              <a:buFontTx/>
              <a:buChar char="-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при возмещении части затрат на обязательную сертификацию произведенной продукции и (или) декларирование ее соответствия значение результата принимается за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единицу</a:t>
            </a:r>
          </a:p>
          <a:p>
            <a:pPr marL="285750" lvl="0" indent="-285750">
              <a:spcAft>
                <a:spcPts val="1200"/>
              </a:spcAft>
              <a:buFontTx/>
              <a:buChar char="-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при возмещении части затрат на аренду (субаренду) нежилых помещений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значение результата всегда принимается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за единицу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(по каждому направлению) независимо от количества заключенных договоров, расчетных периодов, оказанных услуг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B00D60B-6E8B-4390-B2E5-2246499B5849}"/>
              </a:ext>
            </a:extLst>
          </p:cNvPr>
          <p:cNvSpPr/>
          <p:nvPr/>
        </p:nvSpPr>
        <p:spPr>
          <a:xfrm>
            <a:off x="1267077" y="4832684"/>
            <a:ext cx="9818612" cy="101566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>
              <a:spcAft>
                <a:spcPts val="554"/>
              </a:spcAf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При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заполнении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декларации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неосуществлении участником отбора деятельности по производству и (или) реализации подакцизных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товаров обязательно указать период, с которого не осуществляется производство и реализация подакцизных товаров </a:t>
            </a:r>
            <a:r>
              <a:rPr lang="ru-RU" sz="2000" dirty="0" smtClean="0">
                <a:latin typeface="Bahnschrift Condensed" panose="020B0502040204020203" pitchFamily="34" charset="0"/>
              </a:rPr>
              <a:t>(</a:t>
            </a:r>
            <a:r>
              <a:rPr lang="ru-RU" sz="20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1 число </a:t>
            </a:r>
            <a:r>
              <a:rPr lang="ru-RU" sz="2000" dirty="0" smtClean="0">
                <a:latin typeface="Bahnschrift Condensed" panose="020B0502040204020203" pitchFamily="34" charset="0"/>
              </a:rPr>
              <a:t>квартала) 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708710" y="1591382"/>
            <a:ext cx="190501" cy="212009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708710" y="4959341"/>
            <a:ext cx="190501" cy="212009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08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E98CEE-51A1-4716-9FD5-FDE9070C9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61379"/>
            <a:ext cx="10515600" cy="801938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Основания для возврата заявок на доработку</a:t>
            </a:r>
          </a:p>
        </p:txBody>
      </p:sp>
      <p:graphicFrame>
        <p:nvGraphicFramePr>
          <p:cNvPr id="6" name="Таблица 10">
            <a:extLst>
              <a:ext uri="{FF2B5EF4-FFF2-40B4-BE49-F238E27FC236}">
                <a16:creationId xmlns:a16="http://schemas.microsoft.com/office/drawing/2014/main" id="{6049A80B-E57D-4CD8-BB43-40AC0F1BB7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750884"/>
              </p:ext>
            </p:extLst>
          </p:nvPr>
        </p:nvGraphicFramePr>
        <p:xfrm>
          <a:off x="745066" y="1419726"/>
          <a:ext cx="10471838" cy="4219215"/>
        </p:xfrm>
        <a:graphic>
          <a:graphicData uri="http://schemas.openxmlformats.org/drawingml/2006/table">
            <a:tbl>
              <a:tblPr firstRow="1" bandRow="1">
                <a:effectLst/>
                <a:tableStyleId>{68D230F3-CF80-4859-8CE7-A43EE81993B5}</a:tableStyleId>
              </a:tblPr>
              <a:tblGrid>
                <a:gridCol w="5235919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  <a:gridCol w="5235919">
                  <a:extLst>
                    <a:ext uri="{9D8B030D-6E8A-4147-A177-3AD203B41FA5}">
                      <a16:colId xmlns:a16="http://schemas.microsoft.com/office/drawing/2014/main" val="3241802405"/>
                    </a:ext>
                  </a:extLst>
                </a:gridCol>
              </a:tblGrid>
              <a:tr h="1256567">
                <a:tc>
                  <a:txBody>
                    <a:bodyPr/>
                    <a:lstStyle/>
                    <a:p>
                      <a:pPr algn="ctr" defTabSz="457200">
                        <a:spcAft>
                          <a:spcPts val="554"/>
                        </a:spcAft>
                        <a:defRPr/>
                      </a:pPr>
                      <a:r>
                        <a:rPr lang="ru-RU" sz="20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Незаполнение (частичное заполнение) форм документов, установленных в объявлении о проведении отбора в соответствии с порядком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Наличие технических неточностей, несоответствий, допущенных при заполнении заявки и деклараций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1390429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Неполное представление документов, указанных  в подпунктах 11.4, 11.5.1, 11.6 пункта 11 раздела </a:t>
                      </a:r>
                      <a:r>
                        <a:rPr kumimoji="0" lang="en-US" sz="20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II </a:t>
                      </a:r>
                      <a:r>
                        <a:rPr kumimoji="0" lang="ru-RU" sz="20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Порядка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Наличие недостатков технического характера (текст сканированной заявки или прилагаемых к ней документов не поддается прочтению полностью или частично)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1572219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Несоответствие представленных документов формам, установленным </a:t>
                      </a:r>
                    </a:p>
                    <a:p>
                      <a:pPr algn="ctr"/>
                      <a:r>
                        <a:rPr kumimoji="0" lang="ru-RU" sz="20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в объявлении о проведении отбора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Непредставление или неполное представление документов, указанных  в подпунктах 11.7 пункта 11 раздела </a:t>
                      </a:r>
                      <a:r>
                        <a:rPr kumimoji="0" lang="en-US" sz="20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II </a:t>
                      </a:r>
                      <a:r>
                        <a:rPr kumimoji="0" lang="ru-RU" sz="20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Порядка</a:t>
                      </a:r>
                    </a:p>
                    <a:p>
                      <a:pPr algn="ctr"/>
                      <a:endParaRPr kumimoji="0" lang="ru-RU" sz="2000" b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LnTx/>
                        <a:uFillTx/>
                        <a:latin typeface="Bahnschrift Condensed" panose="020B0502040204020203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047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C492062-CC3E-8249-AB45-CF21536F4126}"/>
              </a:ext>
            </a:extLst>
          </p:cNvPr>
          <p:cNvSpPr txBox="1"/>
          <p:nvPr/>
        </p:nvSpPr>
        <p:spPr>
          <a:xfrm>
            <a:off x="1607275" y="5645628"/>
            <a:ext cx="9609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Внесение изменений в заявку после возврата на доработку осуществляется в течение </a:t>
            </a:r>
          </a:p>
          <a:p>
            <a:pPr algn="ctr" defTabSz="457200">
              <a:defRPr/>
            </a:pPr>
            <a:r>
              <a:rPr lang="ru-RU" sz="24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2 рабочих дней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 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85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 descr="tikz-pgf - tikzの短い中括弧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4689" y="4974110"/>
            <a:ext cx="2474632" cy="453270"/>
          </a:xfrm>
          <a:prstGeom prst="rect">
            <a:avLst/>
          </a:prstGeom>
        </p:spPr>
      </p:pic>
      <p:sp>
        <p:nvSpPr>
          <p:cNvPr id="9" name="Полилиния 57">
            <a:extLst>
              <a:ext uri="{FF2B5EF4-FFF2-40B4-BE49-F238E27FC236}">
                <a16:creationId xmlns:a16="http://schemas.microsoft.com/office/drawing/2014/main" id="{47A9120A-D84E-4D0E-B7B1-AE0A253819CD}"/>
              </a:ext>
            </a:extLst>
          </p:cNvPr>
          <p:cNvSpPr/>
          <p:nvPr/>
        </p:nvSpPr>
        <p:spPr>
          <a:xfrm>
            <a:off x="973559" y="1839510"/>
            <a:ext cx="12101" cy="36305"/>
          </a:xfrm>
          <a:custGeom>
            <a:avLst/>
            <a:gdLst>
              <a:gd name="connsiteX0" fmla="*/ 14146 w 28292"/>
              <a:gd name="connsiteY0" fmla="*/ 0 h 84876"/>
              <a:gd name="connsiteX1" fmla="*/ 0 w 28292"/>
              <a:gd name="connsiteY1" fmla="*/ 14146 h 84876"/>
              <a:gd name="connsiteX2" fmla="*/ 0 w 28292"/>
              <a:gd name="connsiteY2" fmla="*/ 70730 h 84876"/>
              <a:gd name="connsiteX3" fmla="*/ 14146 w 28292"/>
              <a:gd name="connsiteY3" fmla="*/ 84876 h 84876"/>
              <a:gd name="connsiteX4" fmla="*/ 28292 w 28292"/>
              <a:gd name="connsiteY4" fmla="*/ 70730 h 84876"/>
              <a:gd name="connsiteX5" fmla="*/ 28292 w 28292"/>
              <a:gd name="connsiteY5" fmla="*/ 14146 h 84876"/>
              <a:gd name="connsiteX6" fmla="*/ 14146 w 28292"/>
              <a:gd name="connsiteY6" fmla="*/ 0 h 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92" h="84876">
                <a:moveTo>
                  <a:pt x="14146" y="0"/>
                </a:moveTo>
                <a:cubicBezTo>
                  <a:pt x="6333" y="0"/>
                  <a:pt x="0" y="6333"/>
                  <a:pt x="0" y="14146"/>
                </a:cubicBezTo>
                <a:lnTo>
                  <a:pt x="0" y="70730"/>
                </a:lnTo>
                <a:cubicBezTo>
                  <a:pt x="0" y="78543"/>
                  <a:pt x="6333" y="84876"/>
                  <a:pt x="14146" y="84876"/>
                </a:cubicBezTo>
                <a:cubicBezTo>
                  <a:pt x="21959" y="84876"/>
                  <a:pt x="28292" y="78543"/>
                  <a:pt x="28292" y="70730"/>
                </a:cubicBezTo>
                <a:lnTo>
                  <a:pt x="28292" y="14146"/>
                </a:lnTo>
                <a:cubicBezTo>
                  <a:pt x="28292" y="6333"/>
                  <a:pt x="21959" y="0"/>
                  <a:pt x="1414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0" name="Полилиния 58">
            <a:extLst>
              <a:ext uri="{FF2B5EF4-FFF2-40B4-BE49-F238E27FC236}">
                <a16:creationId xmlns:a16="http://schemas.microsoft.com/office/drawing/2014/main" id="{0E8E15F5-DE48-491A-B683-1BB6F20D72BF}"/>
              </a:ext>
            </a:extLst>
          </p:cNvPr>
          <p:cNvSpPr/>
          <p:nvPr/>
        </p:nvSpPr>
        <p:spPr>
          <a:xfrm>
            <a:off x="973559" y="2113815"/>
            <a:ext cx="12101" cy="36305"/>
          </a:xfrm>
          <a:custGeom>
            <a:avLst/>
            <a:gdLst>
              <a:gd name="connsiteX0" fmla="*/ 14146 w 28292"/>
              <a:gd name="connsiteY0" fmla="*/ 0 h 84876"/>
              <a:gd name="connsiteX1" fmla="*/ 0 w 28292"/>
              <a:gd name="connsiteY1" fmla="*/ 14146 h 84876"/>
              <a:gd name="connsiteX2" fmla="*/ 0 w 28292"/>
              <a:gd name="connsiteY2" fmla="*/ 70730 h 84876"/>
              <a:gd name="connsiteX3" fmla="*/ 14146 w 28292"/>
              <a:gd name="connsiteY3" fmla="*/ 84876 h 84876"/>
              <a:gd name="connsiteX4" fmla="*/ 28292 w 28292"/>
              <a:gd name="connsiteY4" fmla="*/ 70730 h 84876"/>
              <a:gd name="connsiteX5" fmla="*/ 28292 w 28292"/>
              <a:gd name="connsiteY5" fmla="*/ 14146 h 84876"/>
              <a:gd name="connsiteX6" fmla="*/ 14146 w 28292"/>
              <a:gd name="connsiteY6" fmla="*/ 0 h 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92" h="84876">
                <a:moveTo>
                  <a:pt x="14146" y="0"/>
                </a:moveTo>
                <a:cubicBezTo>
                  <a:pt x="6333" y="0"/>
                  <a:pt x="0" y="6333"/>
                  <a:pt x="0" y="14146"/>
                </a:cubicBezTo>
                <a:lnTo>
                  <a:pt x="0" y="70730"/>
                </a:lnTo>
                <a:cubicBezTo>
                  <a:pt x="0" y="78543"/>
                  <a:pt x="6333" y="84876"/>
                  <a:pt x="14146" y="84876"/>
                </a:cubicBezTo>
                <a:cubicBezTo>
                  <a:pt x="21959" y="84876"/>
                  <a:pt x="28292" y="78543"/>
                  <a:pt x="28292" y="70730"/>
                </a:cubicBezTo>
                <a:lnTo>
                  <a:pt x="28292" y="14146"/>
                </a:lnTo>
                <a:cubicBezTo>
                  <a:pt x="28292" y="6333"/>
                  <a:pt x="21959" y="0"/>
                  <a:pt x="1414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1" name="Полилиния 59">
            <a:extLst>
              <a:ext uri="{FF2B5EF4-FFF2-40B4-BE49-F238E27FC236}">
                <a16:creationId xmlns:a16="http://schemas.microsoft.com/office/drawing/2014/main" id="{43AC50A8-D622-4D29-96C5-6A74CCBCF410}"/>
              </a:ext>
            </a:extLst>
          </p:cNvPr>
          <p:cNvSpPr/>
          <p:nvPr/>
        </p:nvSpPr>
        <p:spPr>
          <a:xfrm>
            <a:off x="1098609" y="1988765"/>
            <a:ext cx="36305" cy="12101"/>
          </a:xfrm>
          <a:custGeom>
            <a:avLst/>
            <a:gdLst>
              <a:gd name="connsiteX0" fmla="*/ 70730 w 84876"/>
              <a:gd name="connsiteY0" fmla="*/ 0 h 28292"/>
              <a:gd name="connsiteX1" fmla="*/ 14146 w 84876"/>
              <a:gd name="connsiteY1" fmla="*/ 0 h 28292"/>
              <a:gd name="connsiteX2" fmla="*/ 0 w 84876"/>
              <a:gd name="connsiteY2" fmla="*/ 14146 h 28292"/>
              <a:gd name="connsiteX3" fmla="*/ 14146 w 84876"/>
              <a:gd name="connsiteY3" fmla="*/ 28292 h 28292"/>
              <a:gd name="connsiteX4" fmla="*/ 70730 w 84876"/>
              <a:gd name="connsiteY4" fmla="*/ 28292 h 28292"/>
              <a:gd name="connsiteX5" fmla="*/ 84876 w 84876"/>
              <a:gd name="connsiteY5" fmla="*/ 14146 h 28292"/>
              <a:gd name="connsiteX6" fmla="*/ 70730 w 84876"/>
              <a:gd name="connsiteY6" fmla="*/ 0 h 2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76" h="28292">
                <a:moveTo>
                  <a:pt x="70730" y="0"/>
                </a:moveTo>
                <a:lnTo>
                  <a:pt x="14146" y="0"/>
                </a:lnTo>
                <a:cubicBezTo>
                  <a:pt x="6333" y="0"/>
                  <a:pt x="0" y="6333"/>
                  <a:pt x="0" y="14146"/>
                </a:cubicBezTo>
                <a:cubicBezTo>
                  <a:pt x="0" y="21959"/>
                  <a:pt x="6333" y="28292"/>
                  <a:pt x="14146" y="28292"/>
                </a:cubicBezTo>
                <a:lnTo>
                  <a:pt x="70730" y="28292"/>
                </a:lnTo>
                <a:cubicBezTo>
                  <a:pt x="78543" y="28292"/>
                  <a:pt x="84876" y="21959"/>
                  <a:pt x="84876" y="14146"/>
                </a:cubicBezTo>
                <a:cubicBezTo>
                  <a:pt x="84876" y="6333"/>
                  <a:pt x="78543" y="0"/>
                  <a:pt x="7073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2" name="Полилиния 60">
            <a:extLst>
              <a:ext uri="{FF2B5EF4-FFF2-40B4-BE49-F238E27FC236}">
                <a16:creationId xmlns:a16="http://schemas.microsoft.com/office/drawing/2014/main" id="{EFD6FC68-17C2-4DAB-B759-7940D9BC3343}"/>
              </a:ext>
            </a:extLst>
          </p:cNvPr>
          <p:cNvSpPr/>
          <p:nvPr/>
        </p:nvSpPr>
        <p:spPr>
          <a:xfrm>
            <a:off x="824304" y="1988765"/>
            <a:ext cx="36305" cy="12101"/>
          </a:xfrm>
          <a:custGeom>
            <a:avLst/>
            <a:gdLst>
              <a:gd name="connsiteX0" fmla="*/ 70730 w 84876"/>
              <a:gd name="connsiteY0" fmla="*/ 0 h 28292"/>
              <a:gd name="connsiteX1" fmla="*/ 14146 w 84876"/>
              <a:gd name="connsiteY1" fmla="*/ 0 h 28292"/>
              <a:gd name="connsiteX2" fmla="*/ 0 w 84876"/>
              <a:gd name="connsiteY2" fmla="*/ 14146 h 28292"/>
              <a:gd name="connsiteX3" fmla="*/ 14146 w 84876"/>
              <a:gd name="connsiteY3" fmla="*/ 28292 h 28292"/>
              <a:gd name="connsiteX4" fmla="*/ 70730 w 84876"/>
              <a:gd name="connsiteY4" fmla="*/ 28292 h 28292"/>
              <a:gd name="connsiteX5" fmla="*/ 84876 w 84876"/>
              <a:gd name="connsiteY5" fmla="*/ 14146 h 28292"/>
              <a:gd name="connsiteX6" fmla="*/ 70730 w 84876"/>
              <a:gd name="connsiteY6" fmla="*/ 0 h 2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76" h="28292">
                <a:moveTo>
                  <a:pt x="70730" y="0"/>
                </a:moveTo>
                <a:lnTo>
                  <a:pt x="14146" y="0"/>
                </a:lnTo>
                <a:cubicBezTo>
                  <a:pt x="6333" y="0"/>
                  <a:pt x="0" y="6333"/>
                  <a:pt x="0" y="14146"/>
                </a:cubicBezTo>
                <a:cubicBezTo>
                  <a:pt x="0" y="21959"/>
                  <a:pt x="6333" y="28292"/>
                  <a:pt x="14146" y="28292"/>
                </a:cubicBezTo>
                <a:lnTo>
                  <a:pt x="70730" y="28292"/>
                </a:lnTo>
                <a:cubicBezTo>
                  <a:pt x="78543" y="28292"/>
                  <a:pt x="84876" y="21959"/>
                  <a:pt x="84876" y="14146"/>
                </a:cubicBezTo>
                <a:cubicBezTo>
                  <a:pt x="84876" y="6333"/>
                  <a:pt x="78543" y="0"/>
                  <a:pt x="7073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3" name="Полилиния 57">
            <a:extLst>
              <a:ext uri="{FF2B5EF4-FFF2-40B4-BE49-F238E27FC236}">
                <a16:creationId xmlns:a16="http://schemas.microsoft.com/office/drawing/2014/main" id="{47A9120A-D84E-4D0E-B7B1-AE0A253819CD}"/>
              </a:ext>
            </a:extLst>
          </p:cNvPr>
          <p:cNvSpPr/>
          <p:nvPr/>
        </p:nvSpPr>
        <p:spPr>
          <a:xfrm>
            <a:off x="5764634" y="2887565"/>
            <a:ext cx="12101" cy="36305"/>
          </a:xfrm>
          <a:custGeom>
            <a:avLst/>
            <a:gdLst>
              <a:gd name="connsiteX0" fmla="*/ 14146 w 28292"/>
              <a:gd name="connsiteY0" fmla="*/ 0 h 84876"/>
              <a:gd name="connsiteX1" fmla="*/ 0 w 28292"/>
              <a:gd name="connsiteY1" fmla="*/ 14146 h 84876"/>
              <a:gd name="connsiteX2" fmla="*/ 0 w 28292"/>
              <a:gd name="connsiteY2" fmla="*/ 70730 h 84876"/>
              <a:gd name="connsiteX3" fmla="*/ 14146 w 28292"/>
              <a:gd name="connsiteY3" fmla="*/ 84876 h 84876"/>
              <a:gd name="connsiteX4" fmla="*/ 28292 w 28292"/>
              <a:gd name="connsiteY4" fmla="*/ 70730 h 84876"/>
              <a:gd name="connsiteX5" fmla="*/ 28292 w 28292"/>
              <a:gd name="connsiteY5" fmla="*/ 14146 h 84876"/>
              <a:gd name="connsiteX6" fmla="*/ 14146 w 28292"/>
              <a:gd name="connsiteY6" fmla="*/ 0 h 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92" h="84876">
                <a:moveTo>
                  <a:pt x="14146" y="0"/>
                </a:moveTo>
                <a:cubicBezTo>
                  <a:pt x="6333" y="0"/>
                  <a:pt x="0" y="6333"/>
                  <a:pt x="0" y="14146"/>
                </a:cubicBezTo>
                <a:lnTo>
                  <a:pt x="0" y="70730"/>
                </a:lnTo>
                <a:cubicBezTo>
                  <a:pt x="0" y="78543"/>
                  <a:pt x="6333" y="84876"/>
                  <a:pt x="14146" y="84876"/>
                </a:cubicBezTo>
                <a:cubicBezTo>
                  <a:pt x="21959" y="84876"/>
                  <a:pt x="28292" y="78543"/>
                  <a:pt x="28292" y="70730"/>
                </a:cubicBezTo>
                <a:lnTo>
                  <a:pt x="28292" y="14146"/>
                </a:lnTo>
                <a:cubicBezTo>
                  <a:pt x="28292" y="6333"/>
                  <a:pt x="21959" y="0"/>
                  <a:pt x="1414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4" name="Полилиния 58">
            <a:extLst>
              <a:ext uri="{FF2B5EF4-FFF2-40B4-BE49-F238E27FC236}">
                <a16:creationId xmlns:a16="http://schemas.microsoft.com/office/drawing/2014/main" id="{0E8E15F5-DE48-491A-B683-1BB6F20D72BF}"/>
              </a:ext>
            </a:extLst>
          </p:cNvPr>
          <p:cNvSpPr/>
          <p:nvPr/>
        </p:nvSpPr>
        <p:spPr>
          <a:xfrm>
            <a:off x="5764634" y="3161870"/>
            <a:ext cx="12101" cy="36305"/>
          </a:xfrm>
          <a:custGeom>
            <a:avLst/>
            <a:gdLst>
              <a:gd name="connsiteX0" fmla="*/ 14146 w 28292"/>
              <a:gd name="connsiteY0" fmla="*/ 0 h 84876"/>
              <a:gd name="connsiteX1" fmla="*/ 0 w 28292"/>
              <a:gd name="connsiteY1" fmla="*/ 14146 h 84876"/>
              <a:gd name="connsiteX2" fmla="*/ 0 w 28292"/>
              <a:gd name="connsiteY2" fmla="*/ 70730 h 84876"/>
              <a:gd name="connsiteX3" fmla="*/ 14146 w 28292"/>
              <a:gd name="connsiteY3" fmla="*/ 84876 h 84876"/>
              <a:gd name="connsiteX4" fmla="*/ 28292 w 28292"/>
              <a:gd name="connsiteY4" fmla="*/ 70730 h 84876"/>
              <a:gd name="connsiteX5" fmla="*/ 28292 w 28292"/>
              <a:gd name="connsiteY5" fmla="*/ 14146 h 84876"/>
              <a:gd name="connsiteX6" fmla="*/ 14146 w 28292"/>
              <a:gd name="connsiteY6" fmla="*/ 0 h 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92" h="84876">
                <a:moveTo>
                  <a:pt x="14146" y="0"/>
                </a:moveTo>
                <a:cubicBezTo>
                  <a:pt x="6333" y="0"/>
                  <a:pt x="0" y="6333"/>
                  <a:pt x="0" y="14146"/>
                </a:cubicBezTo>
                <a:lnTo>
                  <a:pt x="0" y="70730"/>
                </a:lnTo>
                <a:cubicBezTo>
                  <a:pt x="0" y="78543"/>
                  <a:pt x="6333" y="84876"/>
                  <a:pt x="14146" y="84876"/>
                </a:cubicBezTo>
                <a:cubicBezTo>
                  <a:pt x="21959" y="84876"/>
                  <a:pt x="28292" y="78543"/>
                  <a:pt x="28292" y="70730"/>
                </a:cubicBezTo>
                <a:lnTo>
                  <a:pt x="28292" y="14146"/>
                </a:lnTo>
                <a:cubicBezTo>
                  <a:pt x="28292" y="6333"/>
                  <a:pt x="21959" y="0"/>
                  <a:pt x="1414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5" name="Полилиния 59">
            <a:extLst>
              <a:ext uri="{FF2B5EF4-FFF2-40B4-BE49-F238E27FC236}">
                <a16:creationId xmlns:a16="http://schemas.microsoft.com/office/drawing/2014/main" id="{43AC50A8-D622-4D29-96C5-6A74CCBCF410}"/>
              </a:ext>
            </a:extLst>
          </p:cNvPr>
          <p:cNvSpPr/>
          <p:nvPr/>
        </p:nvSpPr>
        <p:spPr>
          <a:xfrm>
            <a:off x="5889684" y="3036820"/>
            <a:ext cx="36305" cy="12101"/>
          </a:xfrm>
          <a:custGeom>
            <a:avLst/>
            <a:gdLst>
              <a:gd name="connsiteX0" fmla="*/ 70730 w 84876"/>
              <a:gd name="connsiteY0" fmla="*/ 0 h 28292"/>
              <a:gd name="connsiteX1" fmla="*/ 14146 w 84876"/>
              <a:gd name="connsiteY1" fmla="*/ 0 h 28292"/>
              <a:gd name="connsiteX2" fmla="*/ 0 w 84876"/>
              <a:gd name="connsiteY2" fmla="*/ 14146 h 28292"/>
              <a:gd name="connsiteX3" fmla="*/ 14146 w 84876"/>
              <a:gd name="connsiteY3" fmla="*/ 28292 h 28292"/>
              <a:gd name="connsiteX4" fmla="*/ 70730 w 84876"/>
              <a:gd name="connsiteY4" fmla="*/ 28292 h 28292"/>
              <a:gd name="connsiteX5" fmla="*/ 84876 w 84876"/>
              <a:gd name="connsiteY5" fmla="*/ 14146 h 28292"/>
              <a:gd name="connsiteX6" fmla="*/ 70730 w 84876"/>
              <a:gd name="connsiteY6" fmla="*/ 0 h 2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76" h="28292">
                <a:moveTo>
                  <a:pt x="70730" y="0"/>
                </a:moveTo>
                <a:lnTo>
                  <a:pt x="14146" y="0"/>
                </a:lnTo>
                <a:cubicBezTo>
                  <a:pt x="6333" y="0"/>
                  <a:pt x="0" y="6333"/>
                  <a:pt x="0" y="14146"/>
                </a:cubicBezTo>
                <a:cubicBezTo>
                  <a:pt x="0" y="21959"/>
                  <a:pt x="6333" y="28292"/>
                  <a:pt x="14146" y="28292"/>
                </a:cubicBezTo>
                <a:lnTo>
                  <a:pt x="70730" y="28292"/>
                </a:lnTo>
                <a:cubicBezTo>
                  <a:pt x="78543" y="28292"/>
                  <a:pt x="84876" y="21959"/>
                  <a:pt x="84876" y="14146"/>
                </a:cubicBezTo>
                <a:cubicBezTo>
                  <a:pt x="84876" y="6333"/>
                  <a:pt x="78543" y="0"/>
                  <a:pt x="7073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6" name="Полилиния 60">
            <a:extLst>
              <a:ext uri="{FF2B5EF4-FFF2-40B4-BE49-F238E27FC236}">
                <a16:creationId xmlns:a16="http://schemas.microsoft.com/office/drawing/2014/main" id="{EFD6FC68-17C2-4DAB-B759-7940D9BC3343}"/>
              </a:ext>
            </a:extLst>
          </p:cNvPr>
          <p:cNvSpPr/>
          <p:nvPr/>
        </p:nvSpPr>
        <p:spPr>
          <a:xfrm>
            <a:off x="5615379" y="3036820"/>
            <a:ext cx="36305" cy="12101"/>
          </a:xfrm>
          <a:custGeom>
            <a:avLst/>
            <a:gdLst>
              <a:gd name="connsiteX0" fmla="*/ 70730 w 84876"/>
              <a:gd name="connsiteY0" fmla="*/ 0 h 28292"/>
              <a:gd name="connsiteX1" fmla="*/ 14146 w 84876"/>
              <a:gd name="connsiteY1" fmla="*/ 0 h 28292"/>
              <a:gd name="connsiteX2" fmla="*/ 0 w 84876"/>
              <a:gd name="connsiteY2" fmla="*/ 14146 h 28292"/>
              <a:gd name="connsiteX3" fmla="*/ 14146 w 84876"/>
              <a:gd name="connsiteY3" fmla="*/ 28292 h 28292"/>
              <a:gd name="connsiteX4" fmla="*/ 70730 w 84876"/>
              <a:gd name="connsiteY4" fmla="*/ 28292 h 28292"/>
              <a:gd name="connsiteX5" fmla="*/ 84876 w 84876"/>
              <a:gd name="connsiteY5" fmla="*/ 14146 h 28292"/>
              <a:gd name="connsiteX6" fmla="*/ 70730 w 84876"/>
              <a:gd name="connsiteY6" fmla="*/ 0 h 2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76" h="28292">
                <a:moveTo>
                  <a:pt x="70730" y="0"/>
                </a:moveTo>
                <a:lnTo>
                  <a:pt x="14146" y="0"/>
                </a:lnTo>
                <a:cubicBezTo>
                  <a:pt x="6333" y="0"/>
                  <a:pt x="0" y="6333"/>
                  <a:pt x="0" y="14146"/>
                </a:cubicBezTo>
                <a:cubicBezTo>
                  <a:pt x="0" y="21959"/>
                  <a:pt x="6333" y="28292"/>
                  <a:pt x="14146" y="28292"/>
                </a:cubicBezTo>
                <a:lnTo>
                  <a:pt x="70730" y="28292"/>
                </a:lnTo>
                <a:cubicBezTo>
                  <a:pt x="78543" y="28292"/>
                  <a:pt x="84876" y="21959"/>
                  <a:pt x="84876" y="14146"/>
                </a:cubicBezTo>
                <a:cubicBezTo>
                  <a:pt x="84876" y="6333"/>
                  <a:pt x="78543" y="0"/>
                  <a:pt x="7073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24644" y="534075"/>
            <a:ext cx="74001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ru-RU" sz="3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Документы </a:t>
            </a:r>
            <a:r>
              <a:rPr lang="ru-RU" altLang="ru-RU" sz="3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оформлены НЕ на участника отбора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4" t="7508" r="3454" b="60562"/>
          <a:stretch/>
        </p:blipFill>
        <p:spPr>
          <a:xfrm>
            <a:off x="419560" y="1270328"/>
            <a:ext cx="6628770" cy="2455101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53643" y="2698266"/>
            <a:ext cx="2581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 Иван Иванович</a:t>
            </a:r>
            <a:endParaRPr lang="ru-RU" alt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Рисунок 41" descr="Download Red Cross Mark Png Image HQ PNG Image | FreePNGIm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791" y="3036820"/>
            <a:ext cx="531026" cy="60688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C1BC0458-8DD5-41C4-8BCA-599F34C74013}"/>
              </a:ext>
            </a:extLst>
          </p:cNvPr>
          <p:cNvSpPr txBox="1"/>
          <p:nvPr/>
        </p:nvSpPr>
        <p:spPr>
          <a:xfrm>
            <a:off x="7493132" y="1776875"/>
            <a:ext cx="3773371" cy="138499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Договор оформлен на физическое лицо (без статуса индивидуального предпринимателя)</a:t>
            </a:r>
          </a:p>
          <a:p>
            <a:pPr defTabSz="457200">
              <a:spcAft>
                <a:spcPts val="1200"/>
              </a:spcAft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Физическое лицо               участник отбора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918" y="2788199"/>
            <a:ext cx="611408" cy="521444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866585" y="2175893"/>
            <a:ext cx="2155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«Общество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4" t="7508" r="3454" b="60562"/>
          <a:stretch/>
        </p:blipFill>
        <p:spPr>
          <a:xfrm>
            <a:off x="4637733" y="3963429"/>
            <a:ext cx="6628770" cy="2455101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5329469" y="5400903"/>
            <a:ext cx="29709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 Иванов Иван Иванович</a:t>
            </a:r>
            <a:endParaRPr lang="ru-RU" alt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552493" y="4913568"/>
            <a:ext cx="21555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«Общество»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Рисунок 50" descr="Зеленая галочка без фона в пнг (png) формате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401" y="5554791"/>
            <a:ext cx="725102" cy="593866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C1BC0458-8DD5-41C4-8BCA-599F34C74013}"/>
              </a:ext>
            </a:extLst>
          </p:cNvPr>
          <p:cNvSpPr txBox="1"/>
          <p:nvPr/>
        </p:nvSpPr>
        <p:spPr>
          <a:xfrm>
            <a:off x="1178096" y="3853409"/>
            <a:ext cx="2970157" cy="230832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Договор оформлен на индивидуального предпринимателя или юр. лицо</a:t>
            </a:r>
          </a:p>
          <a:p>
            <a:pPr defTabSz="457200">
              <a:spcAft>
                <a:spcPts val="1200"/>
              </a:spcAft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Так должны быть оформлены ВСЕ документы (платежные поручения, УПД, товарные накладные, счета и т.д.)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54" name="Рисунок 53" descr="tikz-pgf - tikzの短い中括弧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38393" y="2270690"/>
            <a:ext cx="2456207" cy="4532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37733" y="1569156"/>
            <a:ext cx="792223" cy="2703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53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57">
            <a:extLst>
              <a:ext uri="{FF2B5EF4-FFF2-40B4-BE49-F238E27FC236}">
                <a16:creationId xmlns:a16="http://schemas.microsoft.com/office/drawing/2014/main" id="{47A9120A-D84E-4D0E-B7B1-AE0A253819CD}"/>
              </a:ext>
            </a:extLst>
          </p:cNvPr>
          <p:cNvSpPr/>
          <p:nvPr/>
        </p:nvSpPr>
        <p:spPr>
          <a:xfrm>
            <a:off x="973559" y="1839510"/>
            <a:ext cx="12101" cy="36305"/>
          </a:xfrm>
          <a:custGeom>
            <a:avLst/>
            <a:gdLst>
              <a:gd name="connsiteX0" fmla="*/ 14146 w 28292"/>
              <a:gd name="connsiteY0" fmla="*/ 0 h 84876"/>
              <a:gd name="connsiteX1" fmla="*/ 0 w 28292"/>
              <a:gd name="connsiteY1" fmla="*/ 14146 h 84876"/>
              <a:gd name="connsiteX2" fmla="*/ 0 w 28292"/>
              <a:gd name="connsiteY2" fmla="*/ 70730 h 84876"/>
              <a:gd name="connsiteX3" fmla="*/ 14146 w 28292"/>
              <a:gd name="connsiteY3" fmla="*/ 84876 h 84876"/>
              <a:gd name="connsiteX4" fmla="*/ 28292 w 28292"/>
              <a:gd name="connsiteY4" fmla="*/ 70730 h 84876"/>
              <a:gd name="connsiteX5" fmla="*/ 28292 w 28292"/>
              <a:gd name="connsiteY5" fmla="*/ 14146 h 84876"/>
              <a:gd name="connsiteX6" fmla="*/ 14146 w 28292"/>
              <a:gd name="connsiteY6" fmla="*/ 0 h 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92" h="84876">
                <a:moveTo>
                  <a:pt x="14146" y="0"/>
                </a:moveTo>
                <a:cubicBezTo>
                  <a:pt x="6333" y="0"/>
                  <a:pt x="0" y="6333"/>
                  <a:pt x="0" y="14146"/>
                </a:cubicBezTo>
                <a:lnTo>
                  <a:pt x="0" y="70730"/>
                </a:lnTo>
                <a:cubicBezTo>
                  <a:pt x="0" y="78543"/>
                  <a:pt x="6333" y="84876"/>
                  <a:pt x="14146" y="84876"/>
                </a:cubicBezTo>
                <a:cubicBezTo>
                  <a:pt x="21959" y="84876"/>
                  <a:pt x="28292" y="78543"/>
                  <a:pt x="28292" y="70730"/>
                </a:cubicBezTo>
                <a:lnTo>
                  <a:pt x="28292" y="14146"/>
                </a:lnTo>
                <a:cubicBezTo>
                  <a:pt x="28292" y="6333"/>
                  <a:pt x="21959" y="0"/>
                  <a:pt x="1414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0" name="Полилиния 58">
            <a:extLst>
              <a:ext uri="{FF2B5EF4-FFF2-40B4-BE49-F238E27FC236}">
                <a16:creationId xmlns:a16="http://schemas.microsoft.com/office/drawing/2014/main" id="{0E8E15F5-DE48-491A-B683-1BB6F20D72BF}"/>
              </a:ext>
            </a:extLst>
          </p:cNvPr>
          <p:cNvSpPr/>
          <p:nvPr/>
        </p:nvSpPr>
        <p:spPr>
          <a:xfrm>
            <a:off x="973559" y="2113815"/>
            <a:ext cx="12101" cy="36305"/>
          </a:xfrm>
          <a:custGeom>
            <a:avLst/>
            <a:gdLst>
              <a:gd name="connsiteX0" fmla="*/ 14146 w 28292"/>
              <a:gd name="connsiteY0" fmla="*/ 0 h 84876"/>
              <a:gd name="connsiteX1" fmla="*/ 0 w 28292"/>
              <a:gd name="connsiteY1" fmla="*/ 14146 h 84876"/>
              <a:gd name="connsiteX2" fmla="*/ 0 w 28292"/>
              <a:gd name="connsiteY2" fmla="*/ 70730 h 84876"/>
              <a:gd name="connsiteX3" fmla="*/ 14146 w 28292"/>
              <a:gd name="connsiteY3" fmla="*/ 84876 h 84876"/>
              <a:gd name="connsiteX4" fmla="*/ 28292 w 28292"/>
              <a:gd name="connsiteY4" fmla="*/ 70730 h 84876"/>
              <a:gd name="connsiteX5" fmla="*/ 28292 w 28292"/>
              <a:gd name="connsiteY5" fmla="*/ 14146 h 84876"/>
              <a:gd name="connsiteX6" fmla="*/ 14146 w 28292"/>
              <a:gd name="connsiteY6" fmla="*/ 0 h 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92" h="84876">
                <a:moveTo>
                  <a:pt x="14146" y="0"/>
                </a:moveTo>
                <a:cubicBezTo>
                  <a:pt x="6333" y="0"/>
                  <a:pt x="0" y="6333"/>
                  <a:pt x="0" y="14146"/>
                </a:cubicBezTo>
                <a:lnTo>
                  <a:pt x="0" y="70730"/>
                </a:lnTo>
                <a:cubicBezTo>
                  <a:pt x="0" y="78543"/>
                  <a:pt x="6333" y="84876"/>
                  <a:pt x="14146" y="84876"/>
                </a:cubicBezTo>
                <a:cubicBezTo>
                  <a:pt x="21959" y="84876"/>
                  <a:pt x="28292" y="78543"/>
                  <a:pt x="28292" y="70730"/>
                </a:cubicBezTo>
                <a:lnTo>
                  <a:pt x="28292" y="14146"/>
                </a:lnTo>
                <a:cubicBezTo>
                  <a:pt x="28292" y="6333"/>
                  <a:pt x="21959" y="0"/>
                  <a:pt x="1414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1" name="Полилиния 59">
            <a:extLst>
              <a:ext uri="{FF2B5EF4-FFF2-40B4-BE49-F238E27FC236}">
                <a16:creationId xmlns:a16="http://schemas.microsoft.com/office/drawing/2014/main" id="{43AC50A8-D622-4D29-96C5-6A74CCBCF410}"/>
              </a:ext>
            </a:extLst>
          </p:cNvPr>
          <p:cNvSpPr/>
          <p:nvPr/>
        </p:nvSpPr>
        <p:spPr>
          <a:xfrm>
            <a:off x="1098609" y="1988765"/>
            <a:ext cx="36305" cy="12101"/>
          </a:xfrm>
          <a:custGeom>
            <a:avLst/>
            <a:gdLst>
              <a:gd name="connsiteX0" fmla="*/ 70730 w 84876"/>
              <a:gd name="connsiteY0" fmla="*/ 0 h 28292"/>
              <a:gd name="connsiteX1" fmla="*/ 14146 w 84876"/>
              <a:gd name="connsiteY1" fmla="*/ 0 h 28292"/>
              <a:gd name="connsiteX2" fmla="*/ 0 w 84876"/>
              <a:gd name="connsiteY2" fmla="*/ 14146 h 28292"/>
              <a:gd name="connsiteX3" fmla="*/ 14146 w 84876"/>
              <a:gd name="connsiteY3" fmla="*/ 28292 h 28292"/>
              <a:gd name="connsiteX4" fmla="*/ 70730 w 84876"/>
              <a:gd name="connsiteY4" fmla="*/ 28292 h 28292"/>
              <a:gd name="connsiteX5" fmla="*/ 84876 w 84876"/>
              <a:gd name="connsiteY5" fmla="*/ 14146 h 28292"/>
              <a:gd name="connsiteX6" fmla="*/ 70730 w 84876"/>
              <a:gd name="connsiteY6" fmla="*/ 0 h 2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76" h="28292">
                <a:moveTo>
                  <a:pt x="70730" y="0"/>
                </a:moveTo>
                <a:lnTo>
                  <a:pt x="14146" y="0"/>
                </a:lnTo>
                <a:cubicBezTo>
                  <a:pt x="6333" y="0"/>
                  <a:pt x="0" y="6333"/>
                  <a:pt x="0" y="14146"/>
                </a:cubicBezTo>
                <a:cubicBezTo>
                  <a:pt x="0" y="21959"/>
                  <a:pt x="6333" y="28292"/>
                  <a:pt x="14146" y="28292"/>
                </a:cubicBezTo>
                <a:lnTo>
                  <a:pt x="70730" y="28292"/>
                </a:lnTo>
                <a:cubicBezTo>
                  <a:pt x="78543" y="28292"/>
                  <a:pt x="84876" y="21959"/>
                  <a:pt x="84876" y="14146"/>
                </a:cubicBezTo>
                <a:cubicBezTo>
                  <a:pt x="84876" y="6333"/>
                  <a:pt x="78543" y="0"/>
                  <a:pt x="7073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2" name="Полилиния 60">
            <a:extLst>
              <a:ext uri="{FF2B5EF4-FFF2-40B4-BE49-F238E27FC236}">
                <a16:creationId xmlns:a16="http://schemas.microsoft.com/office/drawing/2014/main" id="{EFD6FC68-17C2-4DAB-B759-7940D9BC3343}"/>
              </a:ext>
            </a:extLst>
          </p:cNvPr>
          <p:cNvSpPr/>
          <p:nvPr/>
        </p:nvSpPr>
        <p:spPr>
          <a:xfrm>
            <a:off x="824304" y="1988765"/>
            <a:ext cx="36305" cy="12101"/>
          </a:xfrm>
          <a:custGeom>
            <a:avLst/>
            <a:gdLst>
              <a:gd name="connsiteX0" fmla="*/ 70730 w 84876"/>
              <a:gd name="connsiteY0" fmla="*/ 0 h 28292"/>
              <a:gd name="connsiteX1" fmla="*/ 14146 w 84876"/>
              <a:gd name="connsiteY1" fmla="*/ 0 h 28292"/>
              <a:gd name="connsiteX2" fmla="*/ 0 w 84876"/>
              <a:gd name="connsiteY2" fmla="*/ 14146 h 28292"/>
              <a:gd name="connsiteX3" fmla="*/ 14146 w 84876"/>
              <a:gd name="connsiteY3" fmla="*/ 28292 h 28292"/>
              <a:gd name="connsiteX4" fmla="*/ 70730 w 84876"/>
              <a:gd name="connsiteY4" fmla="*/ 28292 h 28292"/>
              <a:gd name="connsiteX5" fmla="*/ 84876 w 84876"/>
              <a:gd name="connsiteY5" fmla="*/ 14146 h 28292"/>
              <a:gd name="connsiteX6" fmla="*/ 70730 w 84876"/>
              <a:gd name="connsiteY6" fmla="*/ 0 h 2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76" h="28292">
                <a:moveTo>
                  <a:pt x="70730" y="0"/>
                </a:moveTo>
                <a:lnTo>
                  <a:pt x="14146" y="0"/>
                </a:lnTo>
                <a:cubicBezTo>
                  <a:pt x="6333" y="0"/>
                  <a:pt x="0" y="6333"/>
                  <a:pt x="0" y="14146"/>
                </a:cubicBezTo>
                <a:cubicBezTo>
                  <a:pt x="0" y="21959"/>
                  <a:pt x="6333" y="28292"/>
                  <a:pt x="14146" y="28292"/>
                </a:cubicBezTo>
                <a:lnTo>
                  <a:pt x="70730" y="28292"/>
                </a:lnTo>
                <a:cubicBezTo>
                  <a:pt x="78543" y="28292"/>
                  <a:pt x="84876" y="21959"/>
                  <a:pt x="84876" y="14146"/>
                </a:cubicBezTo>
                <a:cubicBezTo>
                  <a:pt x="84876" y="6333"/>
                  <a:pt x="78543" y="0"/>
                  <a:pt x="7073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3" name="Полилиния 57">
            <a:extLst>
              <a:ext uri="{FF2B5EF4-FFF2-40B4-BE49-F238E27FC236}">
                <a16:creationId xmlns:a16="http://schemas.microsoft.com/office/drawing/2014/main" id="{47A9120A-D84E-4D0E-B7B1-AE0A253819CD}"/>
              </a:ext>
            </a:extLst>
          </p:cNvPr>
          <p:cNvSpPr/>
          <p:nvPr/>
        </p:nvSpPr>
        <p:spPr>
          <a:xfrm>
            <a:off x="5764634" y="2887565"/>
            <a:ext cx="12101" cy="36305"/>
          </a:xfrm>
          <a:custGeom>
            <a:avLst/>
            <a:gdLst>
              <a:gd name="connsiteX0" fmla="*/ 14146 w 28292"/>
              <a:gd name="connsiteY0" fmla="*/ 0 h 84876"/>
              <a:gd name="connsiteX1" fmla="*/ 0 w 28292"/>
              <a:gd name="connsiteY1" fmla="*/ 14146 h 84876"/>
              <a:gd name="connsiteX2" fmla="*/ 0 w 28292"/>
              <a:gd name="connsiteY2" fmla="*/ 70730 h 84876"/>
              <a:gd name="connsiteX3" fmla="*/ 14146 w 28292"/>
              <a:gd name="connsiteY3" fmla="*/ 84876 h 84876"/>
              <a:gd name="connsiteX4" fmla="*/ 28292 w 28292"/>
              <a:gd name="connsiteY4" fmla="*/ 70730 h 84876"/>
              <a:gd name="connsiteX5" fmla="*/ 28292 w 28292"/>
              <a:gd name="connsiteY5" fmla="*/ 14146 h 84876"/>
              <a:gd name="connsiteX6" fmla="*/ 14146 w 28292"/>
              <a:gd name="connsiteY6" fmla="*/ 0 h 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92" h="84876">
                <a:moveTo>
                  <a:pt x="14146" y="0"/>
                </a:moveTo>
                <a:cubicBezTo>
                  <a:pt x="6333" y="0"/>
                  <a:pt x="0" y="6333"/>
                  <a:pt x="0" y="14146"/>
                </a:cubicBezTo>
                <a:lnTo>
                  <a:pt x="0" y="70730"/>
                </a:lnTo>
                <a:cubicBezTo>
                  <a:pt x="0" y="78543"/>
                  <a:pt x="6333" y="84876"/>
                  <a:pt x="14146" y="84876"/>
                </a:cubicBezTo>
                <a:cubicBezTo>
                  <a:pt x="21959" y="84876"/>
                  <a:pt x="28292" y="78543"/>
                  <a:pt x="28292" y="70730"/>
                </a:cubicBezTo>
                <a:lnTo>
                  <a:pt x="28292" y="14146"/>
                </a:lnTo>
                <a:cubicBezTo>
                  <a:pt x="28292" y="6333"/>
                  <a:pt x="21959" y="0"/>
                  <a:pt x="1414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4" name="Полилиния 58">
            <a:extLst>
              <a:ext uri="{FF2B5EF4-FFF2-40B4-BE49-F238E27FC236}">
                <a16:creationId xmlns:a16="http://schemas.microsoft.com/office/drawing/2014/main" id="{0E8E15F5-DE48-491A-B683-1BB6F20D72BF}"/>
              </a:ext>
            </a:extLst>
          </p:cNvPr>
          <p:cNvSpPr/>
          <p:nvPr/>
        </p:nvSpPr>
        <p:spPr>
          <a:xfrm>
            <a:off x="5764634" y="3161870"/>
            <a:ext cx="12101" cy="36305"/>
          </a:xfrm>
          <a:custGeom>
            <a:avLst/>
            <a:gdLst>
              <a:gd name="connsiteX0" fmla="*/ 14146 w 28292"/>
              <a:gd name="connsiteY0" fmla="*/ 0 h 84876"/>
              <a:gd name="connsiteX1" fmla="*/ 0 w 28292"/>
              <a:gd name="connsiteY1" fmla="*/ 14146 h 84876"/>
              <a:gd name="connsiteX2" fmla="*/ 0 w 28292"/>
              <a:gd name="connsiteY2" fmla="*/ 70730 h 84876"/>
              <a:gd name="connsiteX3" fmla="*/ 14146 w 28292"/>
              <a:gd name="connsiteY3" fmla="*/ 84876 h 84876"/>
              <a:gd name="connsiteX4" fmla="*/ 28292 w 28292"/>
              <a:gd name="connsiteY4" fmla="*/ 70730 h 84876"/>
              <a:gd name="connsiteX5" fmla="*/ 28292 w 28292"/>
              <a:gd name="connsiteY5" fmla="*/ 14146 h 84876"/>
              <a:gd name="connsiteX6" fmla="*/ 14146 w 28292"/>
              <a:gd name="connsiteY6" fmla="*/ 0 h 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92" h="84876">
                <a:moveTo>
                  <a:pt x="14146" y="0"/>
                </a:moveTo>
                <a:cubicBezTo>
                  <a:pt x="6333" y="0"/>
                  <a:pt x="0" y="6333"/>
                  <a:pt x="0" y="14146"/>
                </a:cubicBezTo>
                <a:lnTo>
                  <a:pt x="0" y="70730"/>
                </a:lnTo>
                <a:cubicBezTo>
                  <a:pt x="0" y="78543"/>
                  <a:pt x="6333" y="84876"/>
                  <a:pt x="14146" y="84876"/>
                </a:cubicBezTo>
                <a:cubicBezTo>
                  <a:pt x="21959" y="84876"/>
                  <a:pt x="28292" y="78543"/>
                  <a:pt x="28292" y="70730"/>
                </a:cubicBezTo>
                <a:lnTo>
                  <a:pt x="28292" y="14146"/>
                </a:lnTo>
                <a:cubicBezTo>
                  <a:pt x="28292" y="6333"/>
                  <a:pt x="21959" y="0"/>
                  <a:pt x="1414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5" name="Полилиния 59">
            <a:extLst>
              <a:ext uri="{FF2B5EF4-FFF2-40B4-BE49-F238E27FC236}">
                <a16:creationId xmlns:a16="http://schemas.microsoft.com/office/drawing/2014/main" id="{43AC50A8-D622-4D29-96C5-6A74CCBCF410}"/>
              </a:ext>
            </a:extLst>
          </p:cNvPr>
          <p:cNvSpPr/>
          <p:nvPr/>
        </p:nvSpPr>
        <p:spPr>
          <a:xfrm>
            <a:off x="5889684" y="3036820"/>
            <a:ext cx="36305" cy="12101"/>
          </a:xfrm>
          <a:custGeom>
            <a:avLst/>
            <a:gdLst>
              <a:gd name="connsiteX0" fmla="*/ 70730 w 84876"/>
              <a:gd name="connsiteY0" fmla="*/ 0 h 28292"/>
              <a:gd name="connsiteX1" fmla="*/ 14146 w 84876"/>
              <a:gd name="connsiteY1" fmla="*/ 0 h 28292"/>
              <a:gd name="connsiteX2" fmla="*/ 0 w 84876"/>
              <a:gd name="connsiteY2" fmla="*/ 14146 h 28292"/>
              <a:gd name="connsiteX3" fmla="*/ 14146 w 84876"/>
              <a:gd name="connsiteY3" fmla="*/ 28292 h 28292"/>
              <a:gd name="connsiteX4" fmla="*/ 70730 w 84876"/>
              <a:gd name="connsiteY4" fmla="*/ 28292 h 28292"/>
              <a:gd name="connsiteX5" fmla="*/ 84876 w 84876"/>
              <a:gd name="connsiteY5" fmla="*/ 14146 h 28292"/>
              <a:gd name="connsiteX6" fmla="*/ 70730 w 84876"/>
              <a:gd name="connsiteY6" fmla="*/ 0 h 2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76" h="28292">
                <a:moveTo>
                  <a:pt x="70730" y="0"/>
                </a:moveTo>
                <a:lnTo>
                  <a:pt x="14146" y="0"/>
                </a:lnTo>
                <a:cubicBezTo>
                  <a:pt x="6333" y="0"/>
                  <a:pt x="0" y="6333"/>
                  <a:pt x="0" y="14146"/>
                </a:cubicBezTo>
                <a:cubicBezTo>
                  <a:pt x="0" y="21959"/>
                  <a:pt x="6333" y="28292"/>
                  <a:pt x="14146" y="28292"/>
                </a:cubicBezTo>
                <a:lnTo>
                  <a:pt x="70730" y="28292"/>
                </a:lnTo>
                <a:cubicBezTo>
                  <a:pt x="78543" y="28292"/>
                  <a:pt x="84876" y="21959"/>
                  <a:pt x="84876" y="14146"/>
                </a:cubicBezTo>
                <a:cubicBezTo>
                  <a:pt x="84876" y="6333"/>
                  <a:pt x="78543" y="0"/>
                  <a:pt x="7073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6" name="Полилиния 60">
            <a:extLst>
              <a:ext uri="{FF2B5EF4-FFF2-40B4-BE49-F238E27FC236}">
                <a16:creationId xmlns:a16="http://schemas.microsoft.com/office/drawing/2014/main" id="{EFD6FC68-17C2-4DAB-B759-7940D9BC3343}"/>
              </a:ext>
            </a:extLst>
          </p:cNvPr>
          <p:cNvSpPr/>
          <p:nvPr/>
        </p:nvSpPr>
        <p:spPr>
          <a:xfrm>
            <a:off x="5615379" y="3036820"/>
            <a:ext cx="36305" cy="12101"/>
          </a:xfrm>
          <a:custGeom>
            <a:avLst/>
            <a:gdLst>
              <a:gd name="connsiteX0" fmla="*/ 70730 w 84876"/>
              <a:gd name="connsiteY0" fmla="*/ 0 h 28292"/>
              <a:gd name="connsiteX1" fmla="*/ 14146 w 84876"/>
              <a:gd name="connsiteY1" fmla="*/ 0 h 28292"/>
              <a:gd name="connsiteX2" fmla="*/ 0 w 84876"/>
              <a:gd name="connsiteY2" fmla="*/ 14146 h 28292"/>
              <a:gd name="connsiteX3" fmla="*/ 14146 w 84876"/>
              <a:gd name="connsiteY3" fmla="*/ 28292 h 28292"/>
              <a:gd name="connsiteX4" fmla="*/ 70730 w 84876"/>
              <a:gd name="connsiteY4" fmla="*/ 28292 h 28292"/>
              <a:gd name="connsiteX5" fmla="*/ 84876 w 84876"/>
              <a:gd name="connsiteY5" fmla="*/ 14146 h 28292"/>
              <a:gd name="connsiteX6" fmla="*/ 70730 w 84876"/>
              <a:gd name="connsiteY6" fmla="*/ 0 h 2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76" h="28292">
                <a:moveTo>
                  <a:pt x="70730" y="0"/>
                </a:moveTo>
                <a:lnTo>
                  <a:pt x="14146" y="0"/>
                </a:lnTo>
                <a:cubicBezTo>
                  <a:pt x="6333" y="0"/>
                  <a:pt x="0" y="6333"/>
                  <a:pt x="0" y="14146"/>
                </a:cubicBezTo>
                <a:cubicBezTo>
                  <a:pt x="0" y="21959"/>
                  <a:pt x="6333" y="28292"/>
                  <a:pt x="14146" y="28292"/>
                </a:cubicBezTo>
                <a:lnTo>
                  <a:pt x="70730" y="28292"/>
                </a:lnTo>
                <a:cubicBezTo>
                  <a:pt x="78543" y="28292"/>
                  <a:pt x="84876" y="21959"/>
                  <a:pt x="84876" y="14146"/>
                </a:cubicBezTo>
                <a:cubicBezTo>
                  <a:pt x="84876" y="6333"/>
                  <a:pt x="78543" y="0"/>
                  <a:pt x="7073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24644" y="534075"/>
            <a:ext cx="109592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ru-RU" sz="3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Документ, </a:t>
            </a:r>
            <a:r>
              <a:rPr lang="ru-RU" altLang="ru-RU" sz="3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являющийся основанием для осуществления оплаты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" t="17865" r="39395" b="52831"/>
          <a:stretch/>
        </p:blipFill>
        <p:spPr>
          <a:xfrm>
            <a:off x="651557" y="1047086"/>
            <a:ext cx="5719234" cy="2032659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278553" y="1756655"/>
            <a:ext cx="3153452" cy="20201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BC0458-8DD5-41C4-8BCA-599F34C74013}"/>
              </a:ext>
            </a:extLst>
          </p:cNvPr>
          <p:cNvSpPr txBox="1"/>
          <p:nvPr/>
        </p:nvSpPr>
        <p:spPr>
          <a:xfrm rot="10800000" flipV="1">
            <a:off x="1612656" y="1773023"/>
            <a:ext cx="2506885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sz="1100" dirty="0" smtClean="0">
                <a:latin typeface="Arial Black" panose="020B0A04020102020204" pitchFamily="34" charset="0"/>
              </a:rPr>
              <a:t> Счет от 01.01.2023 № 111</a:t>
            </a:r>
            <a:endParaRPr lang="ru-RU" sz="1100" dirty="0">
              <a:latin typeface="Arial Black" panose="020B0A040201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241" r="41720" b="33860"/>
          <a:stretch/>
        </p:blipFill>
        <p:spPr>
          <a:xfrm>
            <a:off x="651557" y="3161869"/>
            <a:ext cx="4589212" cy="2986788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2488488" y="5791492"/>
            <a:ext cx="2752281" cy="236775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1BC0458-8DD5-41C4-8BCA-599F34C74013}"/>
              </a:ext>
            </a:extLst>
          </p:cNvPr>
          <p:cNvSpPr txBox="1"/>
          <p:nvPr/>
        </p:nvSpPr>
        <p:spPr>
          <a:xfrm rot="10800000" flipV="1">
            <a:off x="2855279" y="5849858"/>
            <a:ext cx="2506885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sz="1100" dirty="0" smtClean="0">
                <a:latin typeface="Arial Black" panose="020B0A04020102020204" pitchFamily="34" charset="0"/>
              </a:rPr>
              <a:t> Договор от 01.01.2023 № 1</a:t>
            </a:r>
            <a:endParaRPr lang="ru-RU" sz="1100" dirty="0">
              <a:latin typeface="Arial Black" panose="020B0A04020102020204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8" t="4096" r="28105" b="10452"/>
          <a:stretch/>
        </p:blipFill>
        <p:spPr>
          <a:xfrm>
            <a:off x="7219900" y="1047086"/>
            <a:ext cx="4263968" cy="4486274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7329664" y="4991603"/>
            <a:ext cx="2028825" cy="352424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BC0458-8DD5-41C4-8BCA-599F34C74013}"/>
              </a:ext>
            </a:extLst>
          </p:cNvPr>
          <p:cNvSpPr txBox="1"/>
          <p:nvPr/>
        </p:nvSpPr>
        <p:spPr>
          <a:xfrm>
            <a:off x="5419832" y="3836386"/>
            <a:ext cx="1840533" cy="215443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Документ, указанный в основании платежного поручения, товарной накладной, УПД, должен быть в пакете документов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29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817</TotalTime>
  <Words>1086</Words>
  <Application>Microsoft Office PowerPoint</Application>
  <PresentationFormat>Широкоэкранный</PresentationFormat>
  <Paragraphs>140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Arial Black</vt:lpstr>
      <vt:lpstr>Bahnschrift Condensed</vt:lpstr>
      <vt:lpstr>Bahnschrift Light Condensed</vt:lpstr>
      <vt:lpstr>Calibri</vt:lpstr>
      <vt:lpstr>Calibri Light</vt:lpstr>
      <vt:lpstr>Open Sans Light</vt:lpstr>
      <vt:lpstr>Times New Roman</vt:lpstr>
      <vt:lpstr>Тема Office</vt:lpstr>
      <vt:lpstr>   ОСНОВНЫЕ ОШИБКИ ОФОРМЛЕНИЯ ДОКУМЕНТОВ ПРИ ПРЕДОСТАВЛЕНИИ ФИНАНСОВОЙ ПОДДЕРЖКИ</vt:lpstr>
      <vt:lpstr>Результаты рассмотрения заявок</vt:lpstr>
      <vt:lpstr>Перечень документов</vt:lpstr>
      <vt:lpstr>Перечень документов</vt:lpstr>
      <vt:lpstr>Перечень документов</vt:lpstr>
      <vt:lpstr>Важно учесть при заполнении заявки</vt:lpstr>
      <vt:lpstr>Основания для возврата заявок на доработку</vt:lpstr>
      <vt:lpstr>Презентация PowerPoint</vt:lpstr>
      <vt:lpstr>Презентация PowerPoint</vt:lpstr>
      <vt:lpstr>Договор</vt:lpstr>
      <vt:lpstr>Договор аренды</vt:lpstr>
      <vt:lpstr>Платежное поручение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Оборудование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Минимализм деловой, шаблон презентации с сайта presentation-creation.ru</dc:title>
  <dc:creator>User Obstinate</dc:creator>
  <cp:lastModifiedBy>Бедарева Елена Юрьевна</cp:lastModifiedBy>
  <cp:revision>81</cp:revision>
  <cp:lastPrinted>2026-03-10T09:20:00Z</cp:lastPrinted>
  <dcterms:created xsi:type="dcterms:W3CDTF">2024-11-04T08:17:15Z</dcterms:created>
  <dcterms:modified xsi:type="dcterms:W3CDTF">2026-04-30T05:29:32Z</dcterms:modified>
</cp:coreProperties>
</file>