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78" r:id="rId6"/>
    <p:sldId id="276" r:id="rId7"/>
    <p:sldId id="274" r:id="rId8"/>
    <p:sldId id="277" r:id="rId9"/>
    <p:sldId id="264" r:id="rId10"/>
    <p:sldId id="271" r:id="rId11"/>
    <p:sldId id="262" r:id="rId12"/>
    <p:sldId id="275" r:id="rId13"/>
  </p:sldIdLst>
  <p:sldSz cx="12192000" cy="6858000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6" y="56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D1FD50-16F2-4DF4-8BDF-38D61CE69905}"/>
              </a:ext>
            </a:extLst>
          </p:cNvPr>
          <p:cNvSpPr/>
          <p:nvPr userDrawn="1"/>
        </p:nvSpPr>
        <p:spPr>
          <a:xfrm>
            <a:off x="903188" y="-247333"/>
            <a:ext cx="5752251" cy="20182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3B6D4-8099-4756-8908-562500375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0E2CC7-777D-448D-B56E-B8CD1C186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F387E-AB7B-4B4B-897D-81514C7B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FBE17-044B-4AF6-A289-0A782F3B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144957-439D-47CC-A8ED-6A2C122E5876}"/>
              </a:ext>
            </a:extLst>
          </p:cNvPr>
          <p:cNvSpPr/>
          <p:nvPr userDrawn="1"/>
        </p:nvSpPr>
        <p:spPr>
          <a:xfrm>
            <a:off x="4854698" y="634674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presentation-creation.ru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9A56F-C8EE-4028-B120-76C4E70D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presentation-creation.ru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15E017-FBEA-43E5-BEF2-B852B6A94906}"/>
              </a:ext>
            </a:extLst>
          </p:cNvPr>
          <p:cNvSpPr/>
          <p:nvPr userDrawn="1"/>
        </p:nvSpPr>
        <p:spPr>
          <a:xfrm rot="5400000">
            <a:off x="11135364" y="89019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E6E6E6"/>
                </a:solidFill>
              </a:rPr>
              <a:t>presentation-creation.ru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C67BA58-7A09-4547-BAED-001287A2F2EE}"/>
              </a:ext>
            </a:extLst>
          </p:cNvPr>
          <p:cNvCxnSpPr/>
          <p:nvPr userDrawn="1"/>
        </p:nvCxnSpPr>
        <p:spPr>
          <a:xfrm>
            <a:off x="504497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3296E60-0868-48A9-B479-2AB92BB2A7BF}"/>
              </a:ext>
            </a:extLst>
          </p:cNvPr>
          <p:cNvCxnSpPr/>
          <p:nvPr userDrawn="1"/>
        </p:nvCxnSpPr>
        <p:spPr>
          <a:xfrm>
            <a:off x="325821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8E0229F-261C-41BF-A12C-B5845FA2FBD6}"/>
              </a:ext>
            </a:extLst>
          </p:cNvPr>
          <p:cNvCxnSpPr/>
          <p:nvPr userDrawn="1"/>
        </p:nvCxnSpPr>
        <p:spPr>
          <a:xfrm>
            <a:off x="11661228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B1CA08C-B418-4425-B845-DCC4DB589141}"/>
              </a:ext>
            </a:extLst>
          </p:cNvPr>
          <p:cNvCxnSpPr/>
          <p:nvPr userDrawn="1"/>
        </p:nvCxnSpPr>
        <p:spPr>
          <a:xfrm>
            <a:off x="8833946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99FCD3-56A4-4284-81DF-E3E50BDC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047691-5406-41FC-B8DB-B022027B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7AEBC5-6561-4B36-B570-38605695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69B2-4FAE-42A4-BBC5-8BF096D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D1947-0CD2-42BD-BFD1-5C441661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CDABD2-BF7A-4C8F-8B16-EA52A5F1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2B473-E977-441B-A8EB-3301D765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E1CEE-3915-4259-A6A7-D1B01B39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B3D31-7ACD-4C98-9D8E-2BDDE7B0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05F6B-C902-4B3E-9912-C6E442B6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BC53AF-8425-4939-91AE-F683272D0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2FBB3-E12C-46E0-9C0A-AECE9178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FC505-F1A6-46C8-AAC8-934BC95D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E9474-4172-432C-832B-FEC719D7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9343C-F37B-47D0-875B-2AF37732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3A611-4217-496F-A970-40D336B5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A99D7E-740A-449C-B04F-6390E5DB2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07AD3-B579-44BB-B354-6F0449D5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F37B6-1BF7-43A4-81B9-1EFFAFF2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6BAB7-98C3-43DF-A563-53F5C2CD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7C772B-141C-4727-B105-B525D750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AF9FFA-49AD-4472-B85D-6ACC9C4B2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E0885-5569-4FF3-8865-96B5AEB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1D7BD-2437-400A-B0D7-8AFEDE15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5A581-BC3B-448C-8E3E-BD317415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AEA4B8-5F70-408F-8267-EBC3BF799D39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2BE6B4-BBE7-4FD2-9A9E-3F0A7E86E6E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F320754-C7CA-4B0F-8B73-F8AA8A2CCFC9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D6C79DC-EE4C-4388-9262-DC5743925B11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F6707BF-E794-4758-9198-C4AAEF44FAB4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7D4AAE0-5436-4037-A072-14A77D30BC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1330AE4-0F80-4FD2-B97D-7A59BDCEC183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9ED9AD7-2833-49ED-A8DA-415C198F42A6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FBCD121-23DE-4E48-9674-5BF667C62D10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E9831BE-31D6-4DF1-91FE-B61B9CEC498A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F84C9FF-64C4-4618-9726-6B133EDCAA1C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5B04B1-DB07-4665-BD0A-B478E567E861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F539780-49F5-4453-B246-123EF9869C97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8BB6DE-FEDF-40A7-860E-03F8897CFC45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1B34079-A0CC-4764-B2FB-A039F07A6BC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F4253EE-6072-4F68-971B-A47CB1ED625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406EFD0-7731-42D5-BFEB-A9093C23524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3A88D89-5BF4-4CCE-BDB9-19A752ED55F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9EEA78E-9AF0-41D3-861E-9195C915C0D2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6D758FC-2531-4B75-97B5-2AF89F9A07EF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9E25F44-2886-4168-A05A-B449B6CBB3F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CAFB58-3E06-41C1-B1D3-8E757395E9F5}"/>
              </a:ext>
            </a:extLst>
          </p:cNvPr>
          <p:cNvSpPr/>
          <p:nvPr userDrawn="1"/>
        </p:nvSpPr>
        <p:spPr>
          <a:xfrm>
            <a:off x="596137" y="1805817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9338" y="1825625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B639A41-DCFC-4CBD-95A9-00918D1E0C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59337" y="2515712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E6A01D8-B25F-4969-9EEE-02D4039373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444548" y="3400900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B1E053F-9E78-4E0C-A2B0-31B557FA902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444547" y="4090987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B877FE1-D2EF-4E9F-AC08-DACA8D5147E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36188" y="4916011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8790F4C-C0C7-494A-ACE0-B312EAD20E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436187" y="5606098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FD3D3-A261-41F6-9B31-77CF879FEDB4}"/>
              </a:ext>
            </a:extLst>
          </p:cNvPr>
          <p:cNvSpPr txBox="1"/>
          <p:nvPr userDrawn="1"/>
        </p:nvSpPr>
        <p:spPr>
          <a:xfrm>
            <a:off x="656202" y="159536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89ABCA-A0FD-4E3C-AFB3-8604C63789C3}"/>
              </a:ext>
            </a:extLst>
          </p:cNvPr>
          <p:cNvSpPr/>
          <p:nvPr userDrawn="1"/>
        </p:nvSpPr>
        <p:spPr>
          <a:xfrm>
            <a:off x="604341" y="3324606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A9D2CA-8F73-4D3A-9B91-2101DC1239D1}"/>
              </a:ext>
            </a:extLst>
          </p:cNvPr>
          <p:cNvSpPr txBox="1"/>
          <p:nvPr userDrawn="1"/>
        </p:nvSpPr>
        <p:spPr>
          <a:xfrm>
            <a:off x="664406" y="311415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59BE560-D647-44EE-9A88-B7FD52A2E5FE}"/>
              </a:ext>
            </a:extLst>
          </p:cNvPr>
          <p:cNvSpPr/>
          <p:nvPr userDrawn="1"/>
        </p:nvSpPr>
        <p:spPr>
          <a:xfrm>
            <a:off x="604341" y="4872252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C91866-0E34-4E24-830A-F655D0C79346}"/>
              </a:ext>
            </a:extLst>
          </p:cNvPr>
          <p:cNvSpPr txBox="1"/>
          <p:nvPr userDrawn="1"/>
        </p:nvSpPr>
        <p:spPr>
          <a:xfrm>
            <a:off x="664406" y="466180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3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E2F3F11-B7C5-483E-86A6-1287F67442C8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71BBAA-077E-4C88-B1DD-BEF3872F56D6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42CE9A3-0EC4-457C-8634-4F0E0AD2DC25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021C39A-DCA1-4E06-8D31-E867516DE30B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C02349D-6773-40E7-9A32-EEA66FDCB6B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3469A3A-6A19-49D5-8236-5D576EC201A2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2DF72E4-035F-4A8A-9CC4-6AEE40CEC0F1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EBAF21C-252C-41DF-B8BC-ED32970F4A58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208EC90-944D-41D0-9B21-591317DD814D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437CD4-F16C-4334-8808-32569D0AE01F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980DD60-1AA3-4A08-9611-651D640EC22A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D12EC0C-4C49-4CF8-BBAE-C52D728BEC6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F812C86-C516-4FA0-A290-3977B163D41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C4F17A9-F14F-4A29-B7E0-1F9F399FC3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D3E6B25-E05F-4368-A4E2-3951418D57DD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8FE516D-0347-4D4B-8906-E720575B4150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FC2F1-B382-4B54-9A9F-91023520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8882E1-F531-4863-8725-4DFFB1D9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42041-3F17-4A54-9CFD-5CC89C88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D8362-ABA0-448B-9472-8CE3041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2121C-8D9C-473B-9CAA-041E14CE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D5AC9-D947-4E91-8E54-564E619C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C3E08-A33C-41B0-9FF8-A48D661D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63770-7BF6-4230-8BC5-AB14818DC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4B284D-4A4E-43FE-BC90-E29166BB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419C2-0DDE-45ED-A6BB-A7CF0C6F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D6DE2-C0F1-4631-8D1B-61DD10E7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F1CD0-71F9-4ED3-890F-20F3C621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EAC71-3741-4F27-877E-AC8E2B1CC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C1B9D-7DA5-4D32-81AA-D58CAF37C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45751E-43C2-4B2E-91C9-868F84D3E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6CFF53-F322-41AA-9E85-224959B71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24C7FE-288B-4A4F-A747-871045C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3F8A51-9E24-4CD8-9A95-89D90C66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29EE09-F27C-4D57-8664-E5E7CB80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F0AC8-9D6A-48CD-9E4D-7A12D1C8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3AF8AA-A3DF-45CE-90B8-A257BB2E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F56705-7C94-4DCD-BF06-8BF6906E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F7DF18-617E-48F0-9074-B7506BD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9284-BDA4-45F8-A54F-94F6151A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2D6D37-E80C-4087-8866-D624C739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1800B-2E1A-4303-9892-AB08F80E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C04A6-2998-40EB-BF13-94B54C7AD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E2691-9DFE-40D1-8BB1-8DFF491D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1847D26E-390E-4229-B0D7-62066CD41B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808" y="-63994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33" Type="http://schemas.openxmlformats.org/officeDocument/2006/relationships/image" Target="../media/image11.gif"/><Relationship Id="rId2" Type="http://schemas.openxmlformats.org/officeDocument/2006/relationships/image" Target="../media/image8.png"/><Relationship Id="rId13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32" Type="http://schemas.openxmlformats.org/officeDocument/2006/relationships/image" Target="../media/image9.png"/><Relationship Id="rId131" Type="http://schemas.openxmlformats.org/officeDocument/2006/relationships/image" Target="../media/image590.svg"/><Relationship Id="rId31" Type="http://schemas.openxmlformats.org/officeDocument/2006/relationships/image" Target="../media/image490.svg"/><Relationship Id="rId13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14C99-7919-492A-902F-F998BFE7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960" y="21454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>ПРЕДОСТАВЛЕНИЕ СУБСИДИЙ ПРЕДПРИНИМАТЕЛЯМ В СФЕРЕ КРЕАТИВНЫХ ИНДУСТРИЙ В 2026 ГОДУ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4573D8-B18B-4351-8D21-9BF0CE49F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338" y="5586955"/>
            <a:ext cx="9144000" cy="904156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муниципальная программа </a:t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dirty="0">
                <a:latin typeface="Bahnschrift Condensed" panose="020B0502040204020203" pitchFamily="34" charset="0"/>
              </a:rPr>
              <a:t>«Развитие малого и среднего предпринимательства в городе Сургуте</a:t>
            </a:r>
            <a:r>
              <a:rPr lang="ru-RU" dirty="0" smtClean="0">
                <a:latin typeface="Bahnschrift Condensed" panose="020B0502040204020203" pitchFamily="34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77" y="461379"/>
            <a:ext cx="10515600" cy="801938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Основания для отклонения заявок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224780"/>
              </p:ext>
            </p:extLst>
          </p:nvPr>
        </p:nvGraphicFramePr>
        <p:xfrm>
          <a:off x="733778" y="1263317"/>
          <a:ext cx="10690578" cy="4474840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356352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356352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356352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</a:tblGrid>
              <a:tr h="1453908"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категориям и требованиям к участникам отбора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условиям предоставления субсидии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Aft>
                          <a:spcPts val="554"/>
                        </a:spcAft>
                        <a:defRPr/>
                      </a:pPr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 defTabSz="457200">
                        <a:spcAft>
                          <a:spcPts val="554"/>
                        </a:spcAft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заявки </a:t>
                      </a:r>
                      <a:b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и документов требованиям Порядка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15578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Представление неполного пакета документов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Отсутствие лимитов бюджетных обязательств на 15 декабря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Установление факта недостоверности предоставленной информации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11256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Признание победителя отбора уклонившимся от подписания соглашения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54"/>
                        </a:spcAft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Необеспечение доступа к месту реализации проекта либо </a:t>
                      </a:r>
                      <a:r>
                        <a:rPr lang="ru-RU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неподтверждение</a:t>
                      </a: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 факта осуществления деятельности по реализации заявленного проекта</a:t>
                      </a:r>
                      <a:endParaRPr lang="ru-RU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С даты выявления нарушения условий предоставления поддержки не прошел 1 год, а в случаях, связанных с нецелевым использованием средств, 3 года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83FBB-99C6-414B-BD6E-FDD55980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64" y="21098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Отчетность и результаты предоставления поддержки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1969259" y="-64318"/>
            <a:ext cx="2979051" cy="58136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2620938" y="2503060"/>
            <a:ext cx="1675692" cy="58136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694795" y="1727287"/>
            <a:ext cx="5425342" cy="240065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Ежеквартально до 15 числа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после получения субсидии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: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об осуществлении расходов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;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о достижении значений результатов предоставления субсидии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;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 исполнении плана мероприятий по достижению результатов предоставления субсидии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2720690" y="111299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2720690" y="103431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7233137" y="3282846"/>
            <a:ext cx="3680165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Значение результата предоставления субсидии устанавливается в соглашении о предоставлении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субсидии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2720688" y="4318685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2720689" y="4276025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86473" y="5065897"/>
            <a:ext cx="5233664" cy="11387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об исполнении принятых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обязательств (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по истечении 1 года и 2 лет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83FBB-99C6-414B-BD6E-FDD55980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6" y="201488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 аналитики и поддержки предпринимательства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1618510" y="1654176"/>
            <a:ext cx="3517935" cy="193899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Сургут, ул. Энгельса, д.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8</a:t>
            </a:r>
          </a:p>
          <a:p>
            <a:pPr defTabSz="457200">
              <a:spcAft>
                <a:spcPts val="1200"/>
              </a:spcAft>
            </a:pPr>
            <a:endParaRPr lang="ru-RU" sz="24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52-21-12, 52-21-22, 52-20-57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aphic 952">
            <a:extLst>
              <a:ext uri="{FF2B5EF4-FFF2-40B4-BE49-F238E27FC236}">
                <a16:creationId xmlns:a16="http://schemas.microsoft.com/office/drawing/2014/main" id="{2B834729-F3C7-4E32-9F0A-08DF7F0E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35235" y="1690688"/>
            <a:ext cx="408817" cy="408817"/>
          </a:xfrm>
          <a:prstGeom prst="rect">
            <a:avLst/>
          </a:prstGeom>
        </p:spPr>
      </p:pic>
      <p:pic>
        <p:nvPicPr>
          <p:cNvPr id="22" name="Graphic 6">
            <a:extLst>
              <a:ext uri="{FF2B5EF4-FFF2-40B4-BE49-F238E27FC236}">
                <a16:creationId xmlns:a16="http://schemas.microsoft.com/office/drawing/2014/main" id="{25740D0F-43CC-4741-804E-632E0DEFE8B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035235" y="2780270"/>
            <a:ext cx="386211" cy="38621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770064" y="4102527"/>
            <a:ext cx="269673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Инвестиционный 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портал города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4239208" y="4102527"/>
            <a:ext cx="2696737" cy="104644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Канал в 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MAX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Инвестируй в Сургут»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032357" y="4174351"/>
            <a:ext cx="269673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Официальный портал Администрации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города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7" name="Picture 4" descr="http://qrcoder.ru/code/?http%3A%2F%2Finvest.admsurgut.ru%2Fpages%2Ffinansovaia-podderzhka-feb2018&amp;4&amp;0"/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03" y="3967758"/>
            <a:ext cx="1182628" cy="11826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qrcoder.ru/code/?https%3A%2F%2Fadmsurgut.ru%2Frubric%2F19068%2FOtdel-razvitiya-predprinimatelstva&amp;4&amp;0"/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85" y="3967758"/>
            <a:ext cx="1235741" cy="123574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:\Users\churkina_sp\Downloads\2026031915056-726653.png"/>
          <p:cNvPicPr/>
          <p:nvPr/>
        </p:nvPicPr>
        <p:blipFill>
          <a:blip r:embed="rId1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21" y="3941175"/>
            <a:ext cx="1181499" cy="13058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89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73" y="12277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Категории и критерии участников отбора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056677" y="4176742"/>
            <a:ext cx="3974781" cy="12772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Деятельность на территории города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остановка на налоговый учет в городе Сургуте либо наличие помещения для осуществления СЗВД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6247" y="1804633"/>
            <a:ext cx="4099227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2056677" y="2023219"/>
            <a:ext cx="2214533" cy="107721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Субъект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сведения в Реестре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субъектов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МСП ФНС</a:t>
            </a:r>
          </a:p>
        </p:txBody>
      </p:sp>
      <p:pic>
        <p:nvPicPr>
          <p:cNvPr id="20" name="Picture 2" descr="http://qrcoder.ru/code/?https%3A%2F%2Frmsp.nalog.ru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81" y="2119528"/>
            <a:ext cx="1039488" cy="103948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838046" y="3938401"/>
            <a:ext cx="4015627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15897" y="1830610"/>
            <a:ext cx="3978911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6989267" y="2082348"/>
            <a:ext cx="2855676" cy="64633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Постановка на налоговый учет в ХМАО-Югре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5897" y="3985686"/>
            <a:ext cx="3978911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6893682" y="3985686"/>
            <a:ext cx="3891549" cy="183127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Осуществление деятельности в сфере креативных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индустрий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ОКВЭД из приказа Министерства экономического развития Российской Федерации от 23.04.2025 № 266 (за исключением вида деятельности 56.10.1)</a:t>
            </a:r>
          </a:p>
        </p:txBody>
      </p:sp>
    </p:spTree>
    <p:extLst>
      <p:ext uri="{BB962C8B-B14F-4D97-AF65-F5344CB8AC3E}">
        <p14:creationId xmlns:p14="http://schemas.microsoft.com/office/powerpoint/2010/main" val="8126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78" y="382357"/>
            <a:ext cx="10515600" cy="80193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Требования к участникам отбора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997996"/>
              </p:ext>
            </p:extLst>
          </p:nvPr>
        </p:nvGraphicFramePr>
        <p:xfrm>
          <a:off x="838200" y="1263317"/>
          <a:ext cx="10423360" cy="5542939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260584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11360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является иностранным ЮЛ, а также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российским ЮЛ, в уставном капитале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которого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доля прямого или косвенного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участия офшорных компаний в совокупности превышает 25 %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осуществляет производство и реализацию подакцизных товаров,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за исключением сахаросодержащих напитков </a:t>
                      </a:r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(Федеральный закон от 09.04.2026 № 93-ФЗ)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Осуществление одного из видов деятельности, утвержденных приказом Министерства экономического развития РФ от 23.04.2025 № 266  (за исключением вида деятельности 56.10.1) 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 даты выявления нарушения условий предоставления поддержки прошло более 3 лет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Bahnschrift Condensed" panose="020B0502040204020203" pitchFamily="34" charset="0"/>
                        </a:rPr>
                        <a:t>Наличие собственных, арендованных площадей для реализации проекта на территории города </a:t>
                      </a:r>
                    </a:p>
                    <a:p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находится в перечне лиц, </a:t>
                      </a:r>
                      <a:b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</a:b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в отношении которых имеются сведения о причастности к экстремистской деятельности или терроризму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находится в перечне лиц и организаций, связанных с террористическими организациями и террористами или с распространением оружия массового уничтожения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получал субсидию в виде финансового обеспечения затрат в сфере социального предпринимательства, креативных индустрий, производства в текущем и предшествующем финансовом году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8794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Отсутствуют сведения об организации или ФЛ в реестре дисквалифицированных лиц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иностранным агентом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осуществляет деятельность в сфере игорного бизнеса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Деятельность ИП не должна быть прекращена, а ЮЛ приостановлена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879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кредитной, страховой организацией, участником рынка ценных бумаг, ломбардом </a:t>
                      </a:r>
                    </a:p>
                    <a:p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нерезидентом РФ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участником соглашений о разделе продукции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ЮЛ не находится </a:t>
                      </a:r>
                      <a:b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</a:b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в процессе реорганизации, ликвидации, банкротства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8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34" y="131361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Формирование и подача заявок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38200" y="2994423"/>
            <a:ext cx="3974781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Электронные копии документов, предоставляемых в составе заявки, должны иметь распространенные открытые форматы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2870" y="1528745"/>
            <a:ext cx="4099227" cy="11510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831605" y="1738130"/>
            <a:ext cx="3921756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Подача заявок осуществляется посредством системы «Электронный бюджет»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870" y="2821268"/>
            <a:ext cx="4099227" cy="15122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7161" y="1488032"/>
            <a:ext cx="5420472" cy="28243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5661048" y="1904769"/>
            <a:ext cx="4603792" cy="201593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Заявка подписывается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УКЭП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руководителя участника отбора или уполномоченного им лица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Важно! В случае подписания заявки уполномоченным лицом в соответствии с требованиями системы «Электронный бюджет» применяется машиночитаемая доверенность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3578578" y="4706874"/>
            <a:ext cx="6949055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Инструкции по формированию, заполнению и подаче заявок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732" y="4526512"/>
            <a:ext cx="909802" cy="90980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2390617" y="5347107"/>
            <a:ext cx="6158115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Информация о результатах рассмотрения заявок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Picture 2" descr="http://qrcoder.ru/code/?https%3A%2F%2Fadmsurgut.ru%2Frubric%2F24828%2FInformaciya-o-rezultatah-rassmotreniya-zayavok-na-predostavlenie-subsidi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93" y="5091847"/>
            <a:ext cx="972185" cy="97218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34" y="131361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Формирование и подача заявок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7074057" y="4462502"/>
            <a:ext cx="4603792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Шифр отбора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26-040-20835-1-0198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2496125" y="5169558"/>
            <a:ext cx="2767537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Подать заявку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893" t="11197" r="20986" b="31400"/>
          <a:stretch/>
        </p:blipFill>
        <p:spPr>
          <a:xfrm>
            <a:off x="668687" y="1326543"/>
            <a:ext cx="5181600" cy="2878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1" y="4693335"/>
            <a:ext cx="1414113" cy="141411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1135" t="10362" r="21273" b="38533"/>
          <a:stretch/>
        </p:blipFill>
        <p:spPr>
          <a:xfrm>
            <a:off x="6052040" y="1326543"/>
            <a:ext cx="5518637" cy="28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34" y="131361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Перечень документов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4" y="1205959"/>
            <a:ext cx="9024914" cy="83099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Сканированная копия подписанной заявки по форме, размещенной в объявлении о проведении отбора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843148" y="1334027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4" y="2129426"/>
            <a:ext cx="10300170" cy="83099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Декларация о неосуществлении производства и (или) реализации подакцизных товаров по форме, размещенной в объявлении о проведении отбора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4" y="3006257"/>
            <a:ext cx="9024914" cy="83099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Документы, подтверждающие наличие собственных, арендованных площадей для реализации проекта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4" y="3883088"/>
            <a:ext cx="9024914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Описание проекта по форме, размещенной в объявлении о проведении отбора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4" y="4427419"/>
            <a:ext cx="10124324" cy="83099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Смета планируемых расходов на реализацию проекта по форме, размещенной в объявлении о проведении отбора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411184" y="5258416"/>
            <a:ext cx="9995370" cy="83099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Документы и материалы, подтверждающие новизну, уникальность проекта, инновационность организации и формата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проекта (при наличии)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843148" y="2305809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843148" y="3173744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43148" y="3887641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843148" y="4601538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843148" y="5351617"/>
            <a:ext cx="451262" cy="4037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1" y="402692"/>
            <a:ext cx="10515600" cy="6214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4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Направления расходов</a:t>
            </a:r>
            <a:endParaRPr lang="ru-RU" sz="49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761" y="1903182"/>
            <a:ext cx="10897887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приобретение оборудования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приобретение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инвентаря стоимостью свыше 5 тыс. руб. за единицу;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повышение квалификации сотрудников или ИП или участие в индивидуальных, групповых занятиях (не более 10% от суммы субсидии);</a:t>
            </a: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приобретение мебели (шкафы, столы, стулья и другое);</a:t>
            </a: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сертификация и декларирование продукции;</a:t>
            </a: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оформление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 регистрация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прав на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результаты интеллектуальной деятельности, разработка, оформление и регистрация товарного знака, знака обслуживания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9872" y="5721475"/>
            <a:ext cx="62247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офинансирование </a:t>
            </a:r>
            <a:r>
              <a:rPr lang="ru-RU" sz="2600" dirty="0">
                <a:latin typeface="Bahnschrift Condensed" panose="020B0502040204020203" pitchFamily="34" charset="0"/>
              </a:rPr>
              <a:t>не менее </a:t>
            </a:r>
            <a:r>
              <a:rPr lang="ru-RU" sz="26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25 %</a:t>
            </a:r>
            <a:r>
              <a:rPr lang="ru-RU" sz="2600" dirty="0">
                <a:latin typeface="Bahnschrift Condensed" panose="020B0502040204020203" pitchFamily="34" charset="0"/>
              </a:rPr>
              <a:t>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 суммы субсидии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453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1" y="402692"/>
            <a:ext cx="10515600" cy="6214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4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Критерии оценки</a:t>
            </a:r>
            <a:endParaRPr lang="ru-RU" sz="49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343" y="2020413"/>
            <a:ext cx="10897887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Численность работников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(без учета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ИП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) 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соответствии с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заключенными трудовыми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договорами на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дату подачи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заявки (10%)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Качество описания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проекта (15%)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Экономическая 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бюджетная эффективность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реализации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проекта (10%)</a:t>
            </a: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Значимость для социально-экономического развития города и востребованность для жителей (30%)</a:t>
            </a: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Новизна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проекта. Уникальность подхода, оригинальность идеи, инновационность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организации и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формата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проекта (20%)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 defTabSz="457200">
              <a:spcAft>
                <a:spcPts val="554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Личное представление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проекта (15%)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B9331C3-7712-4142-83EC-649AE9ED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65" y="468560"/>
            <a:ext cx="10515600" cy="8019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Рассмотрение заявок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8EF3A8-6687-4124-A04A-2525919C4727}"/>
              </a:ext>
            </a:extLst>
          </p:cNvPr>
          <p:cNvSpPr/>
          <p:nvPr/>
        </p:nvSpPr>
        <p:spPr>
          <a:xfrm>
            <a:off x="1260933" y="1538790"/>
            <a:ext cx="2096251" cy="2010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1960129" y="120362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1949370" y="11692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78E784-7E8B-4712-8BBF-FE373F3EBF86}"/>
              </a:ext>
            </a:extLst>
          </p:cNvPr>
          <p:cNvSpPr/>
          <p:nvPr/>
        </p:nvSpPr>
        <p:spPr>
          <a:xfrm>
            <a:off x="3857663" y="1534334"/>
            <a:ext cx="2201491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95CA05C-D87E-4F22-B2AD-FD55BBEDED6D}"/>
              </a:ext>
            </a:extLst>
          </p:cNvPr>
          <p:cNvSpPr/>
          <p:nvPr/>
        </p:nvSpPr>
        <p:spPr>
          <a:xfrm>
            <a:off x="4645978" y="1169252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AFD84-8FDA-4D19-BDD3-E9AC3CEA0C15}"/>
              </a:ext>
            </a:extLst>
          </p:cNvPr>
          <p:cNvSpPr txBox="1"/>
          <p:nvPr/>
        </p:nvSpPr>
        <p:spPr>
          <a:xfrm>
            <a:off x="4645978" y="116263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2</a:t>
            </a:r>
            <a:endParaRPr lang="ru-RU" sz="4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6516860" y="1516581"/>
            <a:ext cx="2180355" cy="20149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7289102" y="1226683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7299912" y="119377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3</a:t>
            </a:r>
            <a:endParaRPr lang="ru-RU" sz="4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310502" y="2134021"/>
            <a:ext cx="2089455" cy="81560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200" b="1" dirty="0">
                <a:latin typeface="Bahnschrift Condensed" panose="020B0502040204020203" pitchFamily="34" charset="0"/>
              </a:rPr>
              <a:t>Не менее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</a:t>
            </a:r>
            <a:r>
              <a:rPr lang="ru-RU" sz="2200" b="1" dirty="0" smtClean="0">
                <a:latin typeface="Bahnschrift Condensed" panose="020B0502040204020203" pitchFamily="34" charset="0"/>
              </a:rPr>
              <a:t> дней</a:t>
            </a:r>
            <a:endParaRPr lang="ru-RU" sz="22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Прием заявок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3996425" y="1932364"/>
            <a:ext cx="2052400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5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</a:t>
            </a:r>
            <a:r>
              <a:rPr lang="ru-RU" sz="2000" b="1" dirty="0">
                <a:latin typeface="Bahnschrift Condensed" panose="020B0502040204020203" pitchFamily="34" charset="0"/>
              </a:rPr>
              <a:t>рабочих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дней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 smtClean="0">
                <a:latin typeface="Bahnschrift Condensed" panose="020B0502040204020203" pitchFamily="34" charset="0"/>
              </a:rPr>
              <a:t>Протокол рассмотрения заявок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6650535" y="1971481"/>
            <a:ext cx="2089455" cy="109260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рабочих дней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 smtClean="0">
                <a:latin typeface="Bahnschrift Condensed" panose="020B0502040204020203" pitchFamily="34" charset="0"/>
              </a:rPr>
              <a:t>Заседание комиссии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578E784-7E8B-4712-8BBF-FE373F3EBF86}"/>
              </a:ext>
            </a:extLst>
          </p:cNvPr>
          <p:cNvSpPr/>
          <p:nvPr/>
        </p:nvSpPr>
        <p:spPr>
          <a:xfrm>
            <a:off x="9099766" y="1538790"/>
            <a:ext cx="2254034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9844559" y="1238984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9833799" y="121438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68EF3A8-6687-4124-A04A-2525919C4727}"/>
              </a:ext>
            </a:extLst>
          </p:cNvPr>
          <p:cNvSpPr/>
          <p:nvPr/>
        </p:nvSpPr>
        <p:spPr>
          <a:xfrm>
            <a:off x="5452290" y="4100148"/>
            <a:ext cx="2096251" cy="2010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1395663" y="4049399"/>
            <a:ext cx="3284035" cy="2061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8606382" y="4133367"/>
            <a:ext cx="2180355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2811741" y="3707682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4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9329846" y="3878180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5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6158660" y="3777646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2811239" y="369545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6150148" y="376086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9304668" y="385696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7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9153001" y="1978309"/>
            <a:ext cx="2313094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 </a:t>
            </a:r>
            <a:r>
              <a:rPr lang="ru-RU" sz="2000" b="1" dirty="0">
                <a:latin typeface="Bahnschrift Condensed" panose="020B0502040204020203" pitchFamily="34" charset="0"/>
              </a:rPr>
              <a:t>рабочих дней </a:t>
            </a: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 smtClean="0">
                <a:latin typeface="Bahnschrift Condensed" panose="020B0502040204020203" pitchFamily="34" charset="0"/>
              </a:rPr>
              <a:t>Протокол подведения итогов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775691" y="4533732"/>
            <a:ext cx="2508032" cy="109260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15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рабочих дней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 smtClean="0">
                <a:latin typeface="Bahnschrift Condensed" panose="020B0502040204020203" pitchFamily="34" charset="0"/>
              </a:rPr>
              <a:t>ПАГ о предоставлении субсидии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5605807" y="4441375"/>
            <a:ext cx="2089455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4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</a:t>
            </a:r>
            <a:r>
              <a:rPr lang="ru-RU" sz="2000" b="1" dirty="0">
                <a:latin typeface="Bahnschrift Condensed" panose="020B0502040204020203" pitchFamily="34" charset="0"/>
              </a:rPr>
              <a:t>рабочих дней</a:t>
            </a: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 smtClean="0">
                <a:latin typeface="Bahnschrift Condensed" panose="020B0502040204020203" pitchFamily="34" charset="0"/>
              </a:rPr>
              <a:t>Подписание соглашений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8753103" y="4692439"/>
            <a:ext cx="2089455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sz="2000" b="1" dirty="0">
                <a:latin typeface="Bahnschrift Condensed" panose="020B0502040204020203" pitchFamily="34" charset="0"/>
              </a:rPr>
              <a:t> рабочих дней</a:t>
            </a: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Перечисление денежных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2637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874</Words>
  <Application>Microsoft Office PowerPoint</Application>
  <PresentationFormat>Широкоэкранный</PresentationFormat>
  <Paragraphs>113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Bahnschrift Condensed</vt:lpstr>
      <vt:lpstr>Calibri</vt:lpstr>
      <vt:lpstr>Calibri Light</vt:lpstr>
      <vt:lpstr>Open Sans Light</vt:lpstr>
      <vt:lpstr>Wingdings</vt:lpstr>
      <vt:lpstr>Тема Office</vt:lpstr>
      <vt:lpstr>ПРЕДОСТАВЛЕНИЕ СУБСИДИЙ ПРЕДПРИНИМАТЕЛЯМ В СФЕРЕ КРЕАТИВНЫХ ИНДУСТРИЙ В 2026 ГОДУ</vt:lpstr>
      <vt:lpstr>Категории и критерии участников отбора</vt:lpstr>
      <vt:lpstr>Требования к участникам отбора</vt:lpstr>
      <vt:lpstr>Формирование и подача заявок</vt:lpstr>
      <vt:lpstr>Формирование и подача заявок</vt:lpstr>
      <vt:lpstr>Перечень документов</vt:lpstr>
      <vt:lpstr> Направления расходов</vt:lpstr>
      <vt:lpstr> Критерии оценки</vt:lpstr>
      <vt:lpstr>Рассмотрение заявок</vt:lpstr>
      <vt:lpstr>Основания для отклонения заявок</vt:lpstr>
      <vt:lpstr>Отчетность и результаты предоставления поддержки</vt:lpstr>
      <vt:lpstr>Отдел аналитики и поддержки предпринимательства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 деловой, шаблон презентации с сайта presentation-creation.ru</dc:title>
  <dc:creator>User Obstinate</dc:creator>
  <cp:lastModifiedBy>Бедарева Елена Юрьевна</cp:lastModifiedBy>
  <cp:revision>117</cp:revision>
  <cp:lastPrinted>2026-03-10T09:20:00Z</cp:lastPrinted>
  <dcterms:created xsi:type="dcterms:W3CDTF">2024-11-04T08:17:15Z</dcterms:created>
  <dcterms:modified xsi:type="dcterms:W3CDTF">2026-04-30T06:28:15Z</dcterms:modified>
</cp:coreProperties>
</file>