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8" r:id="rId4"/>
    <p:sldId id="259" r:id="rId5"/>
    <p:sldId id="267" r:id="rId6"/>
    <p:sldId id="276" r:id="rId7"/>
    <p:sldId id="274" r:id="rId8"/>
    <p:sldId id="277" r:id="rId9"/>
    <p:sldId id="264" r:id="rId10"/>
    <p:sldId id="271" r:id="rId11"/>
    <p:sldId id="262" r:id="rId12"/>
    <p:sldId id="279" r:id="rId13"/>
    <p:sldId id="284" r:id="rId14"/>
    <p:sldId id="283" r:id="rId15"/>
    <p:sldId id="281" r:id="rId16"/>
    <p:sldId id="275" r:id="rId17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936" y="114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294047241214232E-2"/>
          <c:y val="4.583333333333333E-2"/>
          <c:w val="0.4654122982081475"/>
          <c:h val="0.90833333333333333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отзывы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435-45AE-A11F-6898CA734BC9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435-45AE-A11F-6898CA734BC9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435-45AE-A11F-6898CA734BC9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435-45AE-A11F-6898CA734BC9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435-45AE-A11F-6898CA734BC9}"/>
              </c:ext>
            </c:extLst>
          </c:dPt>
          <c:dPt>
            <c:idx val="5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435-45AE-A11F-6898CA734BC9}"/>
              </c:ext>
            </c:extLst>
          </c:dPt>
          <c:dPt>
            <c:idx val="6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E435-45AE-A11F-6898CA734BC9}"/>
              </c:ext>
            </c:extLst>
          </c:dPt>
          <c:dPt>
            <c:idx val="7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E435-45AE-A11F-6898CA734BC9}"/>
              </c:ext>
            </c:extLst>
          </c:dPt>
          <c:cat>
            <c:strRef>
              <c:f>Лист1!$A$2:$A$9</c:f>
              <c:strCache>
                <c:ptCount val="2"/>
                <c:pt idx="0">
                  <c:v>44 (73 %) БЕЗ ЗАМЕЧАНИЙ</c:v>
                </c:pt>
                <c:pt idx="1">
                  <c:v>16 (27 %) С ЗАМЕЧАНИЯМИ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73</c:v>
                </c:pt>
                <c:pt idx="1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E435-45AE-A11F-6898CA734B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2"/>
        <c:delete val="1"/>
      </c:legendEntry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ayout>
        <c:manualLayout>
          <c:xMode val="edge"/>
          <c:yMode val="edge"/>
          <c:x val="0.52522831950774007"/>
          <c:y val="4.5424212598425197E-2"/>
          <c:w val="0.42712799849506344"/>
          <c:h val="0.86015582302151583"/>
        </c:manualLayout>
      </c:layout>
      <c:overlay val="0"/>
      <c:spPr>
        <a:noFill/>
        <a:ln cap="rnd" cmpd="sng">
          <a:noFill/>
          <a:prstDash val="sysDot"/>
          <a:miter lim="800000"/>
        </a:ln>
        <a:effectLst/>
      </c:spPr>
      <c:txPr>
        <a:bodyPr rot="0" spcFirstLastPara="1" vertOverflow="ellipsis" vert="horz" wrap="square" anchor="ctr" anchorCtr="0"/>
        <a:lstStyle/>
        <a:p>
          <a:pPr>
            <a:defRPr sz="1400" b="1" i="0" u="none" strike="noStrike" kern="1200" baseline="0">
              <a:solidFill>
                <a:srgbClr val="05828C"/>
              </a:solidFill>
              <a:latin typeface="Geologica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Сферы сотрудничества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01E-4432-86FE-3A52E133D1F6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01E-4432-86FE-3A52E133D1F6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01E-4432-86FE-3A52E133D1F6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01E-4432-86FE-3A52E133D1F6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01E-4432-86FE-3A52E133D1F6}"/>
              </c:ext>
            </c:extLst>
          </c:dPt>
          <c:dPt>
            <c:idx val="5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01E-4432-86FE-3A52E133D1F6}"/>
              </c:ext>
            </c:extLst>
          </c:dPt>
          <c:dPt>
            <c:idx val="6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801E-4432-86FE-3A52E133D1F6}"/>
              </c:ext>
            </c:extLst>
          </c:dPt>
          <c:dPt>
            <c:idx val="7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801E-4432-86FE-3A52E133D1F6}"/>
              </c:ext>
            </c:extLst>
          </c:dPt>
          <c:cat>
            <c:strRef>
              <c:f>Лист1!$A$2:$A$9</c:f>
              <c:strCache>
                <c:ptCount val="2"/>
                <c:pt idx="0">
                  <c:v>33 (63 %) ПРИНЯТЫ</c:v>
                </c:pt>
                <c:pt idx="1">
                  <c:v>19 (37 %) УРЕГУЛИРОВАНЫ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63</c:v>
                </c:pt>
                <c:pt idx="1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801E-4432-86FE-3A52E133D1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2"/>
        <c:delete val="1"/>
      </c:legendEntry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ayout>
        <c:manualLayout>
          <c:xMode val="edge"/>
          <c:yMode val="edge"/>
          <c:x val="0.54800049212598423"/>
          <c:y val="7.4590879265091878E-2"/>
          <c:w val="0.44288943569553807"/>
          <c:h val="0.86015582302151583"/>
        </c:manualLayout>
      </c:layout>
      <c:overlay val="0"/>
      <c:spPr>
        <a:noFill/>
        <a:ln cap="rnd" cmpd="sng">
          <a:noFill/>
          <a:prstDash val="sysDot"/>
          <a:miter lim="800000"/>
        </a:ln>
        <a:effectLst/>
      </c:spPr>
      <c:txPr>
        <a:bodyPr rot="0" spcFirstLastPara="1" vertOverflow="ellipsis" vert="horz" wrap="square" anchor="ctr" anchorCtr="0"/>
        <a:lstStyle/>
        <a:p>
          <a:pPr>
            <a:defRPr sz="1400" b="1" i="0" u="none" strike="noStrike" kern="1200" baseline="0">
              <a:solidFill>
                <a:srgbClr val="05828C"/>
              </a:solidFill>
              <a:latin typeface="Geologica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294047241214232E-2"/>
          <c:y val="4.583333333333333E-2"/>
          <c:w val="0.4654122982081475"/>
          <c:h val="0.90833333333333333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отзывы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333-4FD3-8972-F3BDE50907C0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333-4FD3-8972-F3BDE50907C0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333-4FD3-8972-F3BDE50907C0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333-4FD3-8972-F3BDE50907C0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333-4FD3-8972-F3BDE50907C0}"/>
              </c:ext>
            </c:extLst>
          </c:dPt>
          <c:dPt>
            <c:idx val="5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333-4FD3-8972-F3BDE50907C0}"/>
              </c:ext>
            </c:extLst>
          </c:dPt>
          <c:dPt>
            <c:idx val="6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E333-4FD3-8972-F3BDE50907C0}"/>
              </c:ext>
            </c:extLst>
          </c:dPt>
          <c:dPt>
            <c:idx val="7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E333-4FD3-8972-F3BDE50907C0}"/>
              </c:ext>
            </c:extLst>
          </c:dPt>
          <c:cat>
            <c:strRef>
              <c:f>Лист1!$A$2:$A$9</c:f>
              <c:strCache>
                <c:ptCount val="2"/>
                <c:pt idx="0">
                  <c:v>16 (62 %) БЕЗ ЗАМЕЧАНИЙ</c:v>
                </c:pt>
                <c:pt idx="1">
                  <c:v>10 (38 %) С ЗАМЕЧАНИЯМИ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16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E333-4FD3-8972-F3BDE50907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2"/>
        <c:delete val="1"/>
      </c:legendEntry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ayout>
        <c:manualLayout>
          <c:xMode val="edge"/>
          <c:yMode val="edge"/>
          <c:x val="0.52522831950774007"/>
          <c:y val="4.5424212598425197E-2"/>
          <c:w val="0.42712799849506344"/>
          <c:h val="0.86015582302151583"/>
        </c:manualLayout>
      </c:layout>
      <c:overlay val="0"/>
      <c:spPr>
        <a:noFill/>
        <a:ln cap="rnd" cmpd="sng">
          <a:noFill/>
          <a:prstDash val="sysDot"/>
          <a:miter lim="800000"/>
        </a:ln>
        <a:effectLst/>
      </c:spPr>
      <c:txPr>
        <a:bodyPr rot="0" spcFirstLastPara="1" vertOverflow="ellipsis" vert="horz" wrap="square" anchor="ctr" anchorCtr="0"/>
        <a:lstStyle/>
        <a:p>
          <a:pPr>
            <a:defRPr sz="1400" b="1" i="0" u="none" strike="noStrike" kern="1200" baseline="0">
              <a:solidFill>
                <a:srgbClr val="05828C"/>
              </a:solidFill>
              <a:latin typeface="Geologica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294047241214232E-2"/>
          <c:y val="4.583333333333333E-2"/>
          <c:w val="0.4654122982081475"/>
          <c:h val="0.90833333333333333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отзывы</c:v>
                </c:pt>
              </c:strCache>
            </c:strRef>
          </c:tx>
          <c:explosion val="2"/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9FC-491F-A925-360E2885A25B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9FC-491F-A925-360E2885A25B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9FC-491F-A925-360E2885A25B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9FC-491F-A925-360E2885A25B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9FC-491F-A925-360E2885A25B}"/>
              </c:ext>
            </c:extLst>
          </c:dPt>
          <c:dPt>
            <c:idx val="5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9FC-491F-A925-360E2885A25B}"/>
              </c:ext>
            </c:extLst>
          </c:dPt>
          <c:dPt>
            <c:idx val="6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09FC-491F-A925-360E2885A25B}"/>
              </c:ext>
            </c:extLst>
          </c:dPt>
          <c:dPt>
            <c:idx val="7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09FC-491F-A925-360E2885A25B}"/>
              </c:ext>
            </c:extLst>
          </c:dPt>
          <c:cat>
            <c:strRef>
              <c:f>Лист1!$A$2:$A$9</c:f>
              <c:strCache>
                <c:ptCount val="2"/>
                <c:pt idx="0">
                  <c:v>17 (65 %) ПРИНЯТЫ</c:v>
                </c:pt>
                <c:pt idx="1">
                  <c:v>9 (35 %) УРЕГУЛИРОВАНЫ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17</c:v>
                </c:pt>
                <c:pt idx="1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09FC-491F-A925-360E2885A2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2"/>
        <c:delete val="1"/>
      </c:legendEntry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ayout>
        <c:manualLayout>
          <c:xMode val="edge"/>
          <c:yMode val="edge"/>
          <c:x val="0.52522831950774007"/>
          <c:y val="4.5424212598425197E-2"/>
          <c:w val="0.42712799849506344"/>
          <c:h val="0.86015582302151583"/>
        </c:manualLayout>
      </c:layout>
      <c:overlay val="0"/>
      <c:spPr>
        <a:noFill/>
        <a:ln cap="rnd" cmpd="sng">
          <a:noFill/>
          <a:prstDash val="sysDot"/>
          <a:miter lim="800000"/>
        </a:ln>
        <a:effectLst/>
      </c:spPr>
      <c:txPr>
        <a:bodyPr rot="0" spcFirstLastPara="1" vertOverflow="ellipsis" vert="horz" wrap="square" anchor="ctr" anchorCtr="0"/>
        <a:lstStyle/>
        <a:p>
          <a:pPr>
            <a:defRPr sz="1400" b="1" i="0" u="none" strike="noStrike" kern="1200" baseline="0">
              <a:solidFill>
                <a:srgbClr val="05828C"/>
              </a:solidFill>
              <a:latin typeface="Geologica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3D1FD50-16F2-4DF4-8BDF-38D61CE69905}"/>
              </a:ext>
            </a:extLst>
          </p:cNvPr>
          <p:cNvSpPr/>
          <p:nvPr userDrawn="1"/>
        </p:nvSpPr>
        <p:spPr>
          <a:xfrm>
            <a:off x="903188" y="-247333"/>
            <a:ext cx="5752251" cy="201824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B3B6D4-8099-4756-8908-5625003757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40E2CC7-777D-448D-B56E-B8CD1C1869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BF387E-AB7B-4B4B-897D-81514C7BA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66F6873F-BC63-4C77-8C1F-6337C0BA4F5E}" type="datetimeFigureOut">
              <a:rPr lang="ru-RU" smtClean="0"/>
              <a:pPr/>
              <a:t>26.06.2026</a:t>
            </a:fld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0FBE17-044B-4AF6-A289-0A782F3B7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932D385-1C5C-4B8C-A1C5-1E6FA26AB1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0144957-439D-47CC-A8ED-6A2C122E5876}"/>
              </a:ext>
            </a:extLst>
          </p:cNvPr>
          <p:cNvSpPr/>
          <p:nvPr userDrawn="1"/>
        </p:nvSpPr>
        <p:spPr>
          <a:xfrm>
            <a:off x="4854698" y="6346745"/>
            <a:ext cx="24826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presentation-creation.ru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F59A56F-C8EE-4028-B120-76C4E70D0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presentation-creation.ru</a:t>
            </a:r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915E017-FBEA-43E5-BEF2-B852B6A94906}"/>
              </a:ext>
            </a:extLst>
          </p:cNvPr>
          <p:cNvSpPr/>
          <p:nvPr userDrawn="1"/>
        </p:nvSpPr>
        <p:spPr>
          <a:xfrm rot="5400000">
            <a:off x="11135364" y="890195"/>
            <a:ext cx="24826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E6E6E6"/>
                </a:solidFill>
              </a:rPr>
              <a:t>presentation-creation.ru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C67BA58-7A09-4547-BAED-001287A2F2EE}"/>
              </a:ext>
            </a:extLst>
          </p:cNvPr>
          <p:cNvCxnSpPr/>
          <p:nvPr userDrawn="1"/>
        </p:nvCxnSpPr>
        <p:spPr>
          <a:xfrm>
            <a:off x="504497" y="231228"/>
            <a:ext cx="0" cy="2837793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63296E60-0868-48A9-B479-2AB92BB2A7BF}"/>
              </a:ext>
            </a:extLst>
          </p:cNvPr>
          <p:cNvCxnSpPr/>
          <p:nvPr userDrawn="1"/>
        </p:nvCxnSpPr>
        <p:spPr>
          <a:xfrm>
            <a:off x="325821" y="483476"/>
            <a:ext cx="3090041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38E0229F-261C-41BF-A12C-B5845FA2FBD6}"/>
              </a:ext>
            </a:extLst>
          </p:cNvPr>
          <p:cNvCxnSpPr/>
          <p:nvPr userDrawn="1"/>
        </p:nvCxnSpPr>
        <p:spPr>
          <a:xfrm>
            <a:off x="11661228" y="231228"/>
            <a:ext cx="0" cy="2837793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EB1CA08C-B418-4425-B845-DCC4DB589141}"/>
              </a:ext>
            </a:extLst>
          </p:cNvPr>
          <p:cNvCxnSpPr/>
          <p:nvPr userDrawn="1"/>
        </p:nvCxnSpPr>
        <p:spPr>
          <a:xfrm>
            <a:off x="8833946" y="483476"/>
            <a:ext cx="3090041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8449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499FCD3-56A4-4284-81DF-E3E50BDCE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6873F-BC63-4C77-8C1F-6337C0BA4F5E}" type="datetimeFigureOut">
              <a:rPr lang="ru-RU" smtClean="0"/>
              <a:t>26.06.2026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6047691-5406-41FC-B8DB-B022027BF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97AEBC5-6561-4B36-B570-386056950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D385-1C5C-4B8C-A1C5-1E6FA26AB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7354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0F69B2-4FAE-42A4-BBC5-8BF096DE8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CD1947-0CD2-42BD-BFD1-5C44166184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0CDABD2-BF7A-4C8F-8B16-EA52A5F148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E72B473-E977-441B-A8EB-3301D765A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6873F-BC63-4C77-8C1F-6337C0BA4F5E}" type="datetimeFigureOut">
              <a:rPr lang="ru-RU" smtClean="0"/>
              <a:t>26.06.2026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C7E1CEE-3915-4259-A6A7-D1B01B396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EEB3D31-7ACD-4C98-9D8E-2BDDE7B0A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D385-1C5C-4B8C-A1C5-1E6FA26AB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3233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405F6B-C902-4B3E-9912-C6E442B65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7BC53AF-8425-4939-91AE-F683272D0D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A02FBB3-E12C-46E0-9C0A-AECE9178DA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6AFC505-F1A6-46C8-AAC8-934BC95DC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6873F-BC63-4C77-8C1F-6337C0BA4F5E}" type="datetimeFigureOut">
              <a:rPr lang="ru-RU" smtClean="0"/>
              <a:t>26.06.2026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50E9474-4172-432C-832B-FEC719D77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FF9343C-F37B-47D0-875B-2AF377328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D385-1C5C-4B8C-A1C5-1E6FA26AB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473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A3A611-4217-496F-A970-40D336B5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BA99D7E-740A-449C-B04F-6390E5DB21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607AD3-B579-44BB-B354-6F0449D5A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6873F-BC63-4C77-8C1F-6337C0BA4F5E}" type="datetimeFigureOut">
              <a:rPr lang="ru-RU" smtClean="0"/>
              <a:t>26.06.2026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ABF37B6-1BF7-43A4-81B9-1EFFAFF2C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F56BAB7-98C3-43DF-A563-53F5C2CD6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D385-1C5C-4B8C-A1C5-1E6FA26AB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3774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57C772B-141C-4727-B105-B525D7504E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3AF9FFA-49AD-4472-B85D-6ACC9C4B27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AE0885-5569-4FF3-8865-96B5AEB0C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6873F-BC63-4C77-8C1F-6337C0BA4F5E}" type="datetimeFigureOut">
              <a:rPr lang="ru-RU" smtClean="0"/>
              <a:t>26.06.2026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21D7BD-2437-400A-B0D7-8AFEDE158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05A581-BC3B-448C-8E3E-BD317415A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D385-1C5C-4B8C-A1C5-1E6FA26AB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407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B4AEA4B8-5F70-408F-8267-EBC3BF799D39}"/>
              </a:ext>
            </a:extLst>
          </p:cNvPr>
          <p:cNvSpPr/>
          <p:nvPr userDrawn="1"/>
        </p:nvSpPr>
        <p:spPr>
          <a:xfrm rot="5400000">
            <a:off x="9839084" y="3621485"/>
            <a:ext cx="4196080" cy="90454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82BE6B4-BBE7-4FD2-9A9E-3F0A7E86E6ED}"/>
              </a:ext>
            </a:extLst>
          </p:cNvPr>
          <p:cNvSpPr/>
          <p:nvPr userDrawn="1"/>
        </p:nvSpPr>
        <p:spPr>
          <a:xfrm>
            <a:off x="903189" y="-247332"/>
            <a:ext cx="4196080" cy="90454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7FFB97-38B4-42A7-80AE-69C69F728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230E6E-34A3-4404-8606-8589BD1706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93BDCE-95F6-4EC6-A9C0-FF77CF83D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66F6873F-BC63-4C77-8C1F-6337C0BA4F5E}" type="datetimeFigureOut">
              <a:rPr lang="ru-RU" smtClean="0"/>
              <a:pPr/>
              <a:t>26.06.2026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AE2F2B-EDB8-4986-A685-68299F374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0DE953-C93F-4FA1-80E3-31B9BEC7A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A932D385-1C5C-4B8C-A1C5-1E6FA26AB17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2F320754-C7CA-4B0F-8B73-F8AA8A2CCFC9}"/>
              </a:ext>
            </a:extLst>
          </p:cNvPr>
          <p:cNvCxnSpPr>
            <a:cxnSpLocks/>
          </p:cNvCxnSpPr>
          <p:nvPr userDrawn="1"/>
        </p:nvCxnSpPr>
        <p:spPr>
          <a:xfrm>
            <a:off x="504497" y="36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5D6C79DC-EE4C-4388-9262-DC5743925B11}"/>
              </a:ext>
            </a:extLst>
          </p:cNvPr>
          <p:cNvCxnSpPr>
            <a:cxnSpLocks/>
          </p:cNvCxnSpPr>
          <p:nvPr userDrawn="1"/>
        </p:nvCxnSpPr>
        <p:spPr>
          <a:xfrm>
            <a:off x="325821" y="468000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8F6707BF-E794-4758-9198-C4AAEF44FAB4}"/>
              </a:ext>
            </a:extLst>
          </p:cNvPr>
          <p:cNvCxnSpPr>
            <a:cxnSpLocks/>
          </p:cNvCxnSpPr>
          <p:nvPr userDrawn="1"/>
        </p:nvCxnSpPr>
        <p:spPr>
          <a:xfrm>
            <a:off x="11768959" y="522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F7D4AAE0-5436-4037-A072-14A77D30BC5C}"/>
              </a:ext>
            </a:extLst>
          </p:cNvPr>
          <p:cNvCxnSpPr>
            <a:cxnSpLocks/>
          </p:cNvCxnSpPr>
          <p:nvPr userDrawn="1"/>
        </p:nvCxnSpPr>
        <p:spPr>
          <a:xfrm>
            <a:off x="10770476" y="6258200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51330AE4-0F80-4FD2-B97D-7A59BDCEC183}"/>
              </a:ext>
            </a:extLst>
          </p:cNvPr>
          <p:cNvCxnSpPr>
            <a:cxnSpLocks/>
          </p:cNvCxnSpPr>
          <p:nvPr userDrawn="1"/>
        </p:nvCxnSpPr>
        <p:spPr>
          <a:xfrm>
            <a:off x="11768959" y="36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39ED9AD7-2833-49ED-A8DA-415C198F42A6}"/>
              </a:ext>
            </a:extLst>
          </p:cNvPr>
          <p:cNvCxnSpPr>
            <a:cxnSpLocks/>
          </p:cNvCxnSpPr>
          <p:nvPr userDrawn="1"/>
        </p:nvCxnSpPr>
        <p:spPr>
          <a:xfrm>
            <a:off x="10770476" y="467381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1FBCD121-23DE-4E48-9674-5BF667C62D10}"/>
              </a:ext>
            </a:extLst>
          </p:cNvPr>
          <p:cNvCxnSpPr>
            <a:cxnSpLocks/>
          </p:cNvCxnSpPr>
          <p:nvPr userDrawn="1"/>
        </p:nvCxnSpPr>
        <p:spPr>
          <a:xfrm>
            <a:off x="325821" y="6258200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FE9831BE-31D6-4DF1-91FE-B61B9CEC498A}"/>
              </a:ext>
            </a:extLst>
          </p:cNvPr>
          <p:cNvCxnSpPr>
            <a:cxnSpLocks/>
          </p:cNvCxnSpPr>
          <p:nvPr userDrawn="1"/>
        </p:nvCxnSpPr>
        <p:spPr>
          <a:xfrm>
            <a:off x="504000" y="522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1592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Заголовок и объект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CF84C9FF-64C4-4618-9726-6B133EDCAA1C}"/>
              </a:ext>
            </a:extLst>
          </p:cNvPr>
          <p:cNvSpPr/>
          <p:nvPr userDrawn="1"/>
        </p:nvSpPr>
        <p:spPr>
          <a:xfrm>
            <a:off x="903189" y="-247332"/>
            <a:ext cx="4196080" cy="90454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B75B04B1-DB07-4665-BD0A-B478E567E861}"/>
              </a:ext>
            </a:extLst>
          </p:cNvPr>
          <p:cNvSpPr/>
          <p:nvPr userDrawn="1"/>
        </p:nvSpPr>
        <p:spPr>
          <a:xfrm rot="5400000">
            <a:off x="9839084" y="3621485"/>
            <a:ext cx="4196080" cy="90454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7FFB97-38B4-42A7-80AE-69C69F728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230E6E-34A3-4404-8606-8589BD1706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93BDCE-95F6-4EC6-A9C0-FF77CF83D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66F6873F-BC63-4C77-8C1F-6337C0BA4F5E}" type="datetimeFigureOut">
              <a:rPr lang="ru-RU" smtClean="0"/>
              <a:pPr/>
              <a:t>26.06.2026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AE2F2B-EDB8-4986-A685-68299F374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0DE953-C93F-4FA1-80E3-31B9BEC7A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A932D385-1C5C-4B8C-A1C5-1E6FA26AB17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0F539780-49F5-4453-B246-123EF9869C97}"/>
              </a:ext>
            </a:extLst>
          </p:cNvPr>
          <p:cNvCxnSpPr>
            <a:cxnSpLocks/>
          </p:cNvCxnSpPr>
          <p:nvPr userDrawn="1"/>
        </p:nvCxnSpPr>
        <p:spPr>
          <a:xfrm>
            <a:off x="504497" y="36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8BB6DE-FEDF-40A7-860E-03F8897CFC45}"/>
              </a:ext>
            </a:extLst>
          </p:cNvPr>
          <p:cNvCxnSpPr>
            <a:cxnSpLocks/>
          </p:cNvCxnSpPr>
          <p:nvPr userDrawn="1"/>
        </p:nvCxnSpPr>
        <p:spPr>
          <a:xfrm>
            <a:off x="325821" y="468000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31B34079-A0CC-4764-B2FB-A039F07A6BC2}"/>
              </a:ext>
            </a:extLst>
          </p:cNvPr>
          <p:cNvCxnSpPr>
            <a:cxnSpLocks/>
          </p:cNvCxnSpPr>
          <p:nvPr userDrawn="1"/>
        </p:nvCxnSpPr>
        <p:spPr>
          <a:xfrm>
            <a:off x="11768959" y="522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F4253EE-6072-4F68-971B-A47CB1ED625F}"/>
              </a:ext>
            </a:extLst>
          </p:cNvPr>
          <p:cNvCxnSpPr>
            <a:cxnSpLocks/>
          </p:cNvCxnSpPr>
          <p:nvPr userDrawn="1"/>
        </p:nvCxnSpPr>
        <p:spPr>
          <a:xfrm>
            <a:off x="10770476" y="6258200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C406EFD0-7731-42D5-BFEB-A9093C23524D}"/>
              </a:ext>
            </a:extLst>
          </p:cNvPr>
          <p:cNvCxnSpPr>
            <a:cxnSpLocks/>
          </p:cNvCxnSpPr>
          <p:nvPr userDrawn="1"/>
        </p:nvCxnSpPr>
        <p:spPr>
          <a:xfrm>
            <a:off x="11768959" y="36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43A88D89-5BF4-4CCE-BDB9-19A752ED55FC}"/>
              </a:ext>
            </a:extLst>
          </p:cNvPr>
          <p:cNvCxnSpPr>
            <a:cxnSpLocks/>
          </p:cNvCxnSpPr>
          <p:nvPr userDrawn="1"/>
        </p:nvCxnSpPr>
        <p:spPr>
          <a:xfrm>
            <a:off x="10770476" y="467381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69EEA78E-9AF0-41D3-861E-9195C915C0D2}"/>
              </a:ext>
            </a:extLst>
          </p:cNvPr>
          <p:cNvCxnSpPr>
            <a:cxnSpLocks/>
          </p:cNvCxnSpPr>
          <p:nvPr userDrawn="1"/>
        </p:nvCxnSpPr>
        <p:spPr>
          <a:xfrm>
            <a:off x="325821" y="6258200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E6D758FC-2531-4B75-97B5-2AF89F9A07EF}"/>
              </a:ext>
            </a:extLst>
          </p:cNvPr>
          <p:cNvCxnSpPr>
            <a:cxnSpLocks/>
          </p:cNvCxnSpPr>
          <p:nvPr userDrawn="1"/>
        </p:nvCxnSpPr>
        <p:spPr>
          <a:xfrm>
            <a:off x="504000" y="522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1922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B9E25F44-2886-4168-A05A-B449B6CBB3FD}"/>
              </a:ext>
            </a:extLst>
          </p:cNvPr>
          <p:cNvSpPr/>
          <p:nvPr userDrawn="1"/>
        </p:nvSpPr>
        <p:spPr>
          <a:xfrm>
            <a:off x="903189" y="-247332"/>
            <a:ext cx="4196080" cy="90454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3CAFB58-3E06-41C1-B1D3-8E757395E9F5}"/>
              </a:ext>
            </a:extLst>
          </p:cNvPr>
          <p:cNvSpPr/>
          <p:nvPr userDrawn="1"/>
        </p:nvSpPr>
        <p:spPr>
          <a:xfrm>
            <a:off x="596137" y="1805817"/>
            <a:ext cx="694326" cy="11135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7FFB97-38B4-42A7-80AE-69C69F728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230E6E-34A3-4404-8606-8589BD17067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459338" y="1825625"/>
            <a:ext cx="7870785" cy="555150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93BDCE-95F6-4EC6-A9C0-FF77CF83D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66F6873F-BC63-4C77-8C1F-6337C0BA4F5E}" type="datetimeFigureOut">
              <a:rPr lang="ru-RU" smtClean="0"/>
              <a:pPr/>
              <a:t>26.06.2026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AE2F2B-EDB8-4986-A685-68299F374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0DE953-C93F-4FA1-80E3-31B9BEC7A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A932D385-1C5C-4B8C-A1C5-1E6FA26AB1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1B639A41-DCFC-4CBD-95A9-00918D1E0C5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1459337" y="2515712"/>
            <a:ext cx="7870785" cy="55515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Описание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2E6A01D8-B25F-4969-9EEE-02D403937381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1444548" y="3400900"/>
            <a:ext cx="7870785" cy="555150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EB1E053F-9E78-4E0C-A2B0-31B557FA902C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1444547" y="4090987"/>
            <a:ext cx="7870785" cy="55515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Описание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7B877FE1-D2EF-4E9F-AC08-DACA8D5147E5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1436188" y="4916011"/>
            <a:ext cx="7870785" cy="555150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78790F4C-C0C7-494A-ACE0-B312EAD20E8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436187" y="5606098"/>
            <a:ext cx="7870785" cy="55515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Описание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CFD3D3-A261-41F6-9B31-77CF879FEDB4}"/>
              </a:ext>
            </a:extLst>
          </p:cNvPr>
          <p:cNvSpPr txBox="1"/>
          <p:nvPr userDrawn="1"/>
        </p:nvSpPr>
        <p:spPr>
          <a:xfrm>
            <a:off x="656202" y="1595368"/>
            <a:ext cx="5741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/>
              <a:t>1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8889ABCA-A0FD-4E3C-AFB3-8604C63789C3}"/>
              </a:ext>
            </a:extLst>
          </p:cNvPr>
          <p:cNvSpPr/>
          <p:nvPr userDrawn="1"/>
        </p:nvSpPr>
        <p:spPr>
          <a:xfrm>
            <a:off x="604341" y="3324606"/>
            <a:ext cx="694326" cy="11135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3A9D2CA-8F73-4D3A-9B91-2101DC1239D1}"/>
              </a:ext>
            </a:extLst>
          </p:cNvPr>
          <p:cNvSpPr txBox="1"/>
          <p:nvPr userDrawn="1"/>
        </p:nvSpPr>
        <p:spPr>
          <a:xfrm>
            <a:off x="664406" y="3114157"/>
            <a:ext cx="5741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/>
              <a:t>2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359BE560-D647-44EE-9A88-B7FD52A2E5FE}"/>
              </a:ext>
            </a:extLst>
          </p:cNvPr>
          <p:cNvSpPr/>
          <p:nvPr userDrawn="1"/>
        </p:nvSpPr>
        <p:spPr>
          <a:xfrm>
            <a:off x="604341" y="4872252"/>
            <a:ext cx="694326" cy="11135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AC91866-0E34-4E24-830A-F655D0C79346}"/>
              </a:ext>
            </a:extLst>
          </p:cNvPr>
          <p:cNvSpPr txBox="1"/>
          <p:nvPr userDrawn="1"/>
        </p:nvSpPr>
        <p:spPr>
          <a:xfrm>
            <a:off x="664406" y="4661803"/>
            <a:ext cx="5741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/>
              <a:t>3</a:t>
            </a: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9E2F3F11-B7C5-483E-86A6-1287F67442C8}"/>
              </a:ext>
            </a:extLst>
          </p:cNvPr>
          <p:cNvCxnSpPr>
            <a:cxnSpLocks/>
          </p:cNvCxnSpPr>
          <p:nvPr userDrawn="1"/>
        </p:nvCxnSpPr>
        <p:spPr>
          <a:xfrm>
            <a:off x="504497" y="36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2371BBAA-077E-4C88-B1DD-BEF3872F56D6}"/>
              </a:ext>
            </a:extLst>
          </p:cNvPr>
          <p:cNvCxnSpPr>
            <a:cxnSpLocks/>
          </p:cNvCxnSpPr>
          <p:nvPr userDrawn="1"/>
        </p:nvCxnSpPr>
        <p:spPr>
          <a:xfrm>
            <a:off x="325821" y="468000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342CE9A3-0EC4-457C-8634-4F0E0AD2DC25}"/>
              </a:ext>
            </a:extLst>
          </p:cNvPr>
          <p:cNvCxnSpPr>
            <a:cxnSpLocks/>
          </p:cNvCxnSpPr>
          <p:nvPr userDrawn="1"/>
        </p:nvCxnSpPr>
        <p:spPr>
          <a:xfrm>
            <a:off x="11768959" y="522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E021C39A-DCA1-4E06-8D31-E867516DE30B}"/>
              </a:ext>
            </a:extLst>
          </p:cNvPr>
          <p:cNvCxnSpPr>
            <a:cxnSpLocks/>
          </p:cNvCxnSpPr>
          <p:nvPr userDrawn="1"/>
        </p:nvCxnSpPr>
        <p:spPr>
          <a:xfrm>
            <a:off x="10770476" y="6258200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BC02349D-6773-40E7-9A32-EEA66FDCB6BD}"/>
              </a:ext>
            </a:extLst>
          </p:cNvPr>
          <p:cNvCxnSpPr>
            <a:cxnSpLocks/>
          </p:cNvCxnSpPr>
          <p:nvPr userDrawn="1"/>
        </p:nvCxnSpPr>
        <p:spPr>
          <a:xfrm>
            <a:off x="11768959" y="36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C3469A3A-6A19-49D5-8236-5D576EC201A2}"/>
              </a:ext>
            </a:extLst>
          </p:cNvPr>
          <p:cNvCxnSpPr>
            <a:cxnSpLocks/>
          </p:cNvCxnSpPr>
          <p:nvPr userDrawn="1"/>
        </p:nvCxnSpPr>
        <p:spPr>
          <a:xfrm>
            <a:off x="10770476" y="467381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B2DF72E4-035F-4A8A-9CC4-6AEE40CEC0F1}"/>
              </a:ext>
            </a:extLst>
          </p:cNvPr>
          <p:cNvCxnSpPr>
            <a:cxnSpLocks/>
          </p:cNvCxnSpPr>
          <p:nvPr userDrawn="1"/>
        </p:nvCxnSpPr>
        <p:spPr>
          <a:xfrm>
            <a:off x="325821" y="6258200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BEBAF21C-252C-41DF-B8BC-ED32970F4A58}"/>
              </a:ext>
            </a:extLst>
          </p:cNvPr>
          <p:cNvCxnSpPr>
            <a:cxnSpLocks/>
          </p:cNvCxnSpPr>
          <p:nvPr userDrawn="1"/>
        </p:nvCxnSpPr>
        <p:spPr>
          <a:xfrm>
            <a:off x="504000" y="522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0492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7FFB97-38B4-42A7-80AE-69C69F728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230E6E-34A3-4404-8606-8589BD1706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93BDCE-95F6-4EC6-A9C0-FF77CF83D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66F6873F-BC63-4C77-8C1F-6337C0BA4F5E}" type="datetimeFigureOut">
              <a:rPr lang="ru-RU" smtClean="0"/>
              <a:pPr/>
              <a:t>26.06.2026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AE2F2B-EDB8-4986-A685-68299F374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0DE953-C93F-4FA1-80E3-31B9BEC7A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A932D385-1C5C-4B8C-A1C5-1E6FA26AB17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B208EC90-944D-41D0-9B21-591317DD814D}"/>
              </a:ext>
            </a:extLst>
          </p:cNvPr>
          <p:cNvCxnSpPr>
            <a:cxnSpLocks/>
          </p:cNvCxnSpPr>
          <p:nvPr userDrawn="1"/>
        </p:nvCxnSpPr>
        <p:spPr>
          <a:xfrm>
            <a:off x="504497" y="36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A5437CD4-F16C-4334-8808-32569D0AE01F}"/>
              </a:ext>
            </a:extLst>
          </p:cNvPr>
          <p:cNvCxnSpPr>
            <a:cxnSpLocks/>
          </p:cNvCxnSpPr>
          <p:nvPr userDrawn="1"/>
        </p:nvCxnSpPr>
        <p:spPr>
          <a:xfrm>
            <a:off x="325821" y="468000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3980DD60-1AA3-4A08-9611-651D640EC22A}"/>
              </a:ext>
            </a:extLst>
          </p:cNvPr>
          <p:cNvCxnSpPr>
            <a:cxnSpLocks/>
          </p:cNvCxnSpPr>
          <p:nvPr userDrawn="1"/>
        </p:nvCxnSpPr>
        <p:spPr>
          <a:xfrm>
            <a:off x="11768959" y="522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6D12EC0C-4C49-4CF8-BBAE-C52D728BEC6F}"/>
              </a:ext>
            </a:extLst>
          </p:cNvPr>
          <p:cNvCxnSpPr>
            <a:cxnSpLocks/>
          </p:cNvCxnSpPr>
          <p:nvPr userDrawn="1"/>
        </p:nvCxnSpPr>
        <p:spPr>
          <a:xfrm>
            <a:off x="10770476" y="6258200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7F812C86-C516-4FA0-A290-3977B163D412}"/>
              </a:ext>
            </a:extLst>
          </p:cNvPr>
          <p:cNvCxnSpPr>
            <a:cxnSpLocks/>
          </p:cNvCxnSpPr>
          <p:nvPr userDrawn="1"/>
        </p:nvCxnSpPr>
        <p:spPr>
          <a:xfrm>
            <a:off x="11768959" y="36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EC4F17A9-F14F-4A29-B7E0-1F9F399FC35C}"/>
              </a:ext>
            </a:extLst>
          </p:cNvPr>
          <p:cNvCxnSpPr>
            <a:cxnSpLocks/>
          </p:cNvCxnSpPr>
          <p:nvPr userDrawn="1"/>
        </p:nvCxnSpPr>
        <p:spPr>
          <a:xfrm>
            <a:off x="10770476" y="467381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4D3E6B25-E05F-4368-A4E2-3951418D57DD}"/>
              </a:ext>
            </a:extLst>
          </p:cNvPr>
          <p:cNvCxnSpPr>
            <a:cxnSpLocks/>
          </p:cNvCxnSpPr>
          <p:nvPr userDrawn="1"/>
        </p:nvCxnSpPr>
        <p:spPr>
          <a:xfrm>
            <a:off x="325821" y="6258200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B8FE516D-0347-4D4B-8906-E720575B4150}"/>
              </a:ext>
            </a:extLst>
          </p:cNvPr>
          <p:cNvCxnSpPr>
            <a:cxnSpLocks/>
          </p:cNvCxnSpPr>
          <p:nvPr userDrawn="1"/>
        </p:nvCxnSpPr>
        <p:spPr>
          <a:xfrm>
            <a:off x="504000" y="522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6503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AFC2F1-B382-4B54-9A9F-910235201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08882E1-F531-4863-8725-4DFFB1D93C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2542041-3F17-4A54-9CFD-5CC89C888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6873F-BC63-4C77-8C1F-6337C0BA4F5E}" type="datetimeFigureOut">
              <a:rPr lang="ru-RU" smtClean="0"/>
              <a:t>26.06.2026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3D8362-ABA0-448B-9472-8CE304126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412121C-8D9C-473B-9CAA-041E14CE3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D385-1C5C-4B8C-A1C5-1E6FA26AB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50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FD5AC9-D947-4E91-8E54-564E619CC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BC3E08-A33C-41B0-9FF8-A48D661D32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A563770-7BF6-4230-8BC5-AB14818DC7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4B284D-4A4E-43FE-BC90-E29166BB4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6873F-BC63-4C77-8C1F-6337C0BA4F5E}" type="datetimeFigureOut">
              <a:rPr lang="ru-RU" smtClean="0"/>
              <a:t>26.06.2026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1D419C2-0DDE-45ED-A6BB-A7CF0C6F9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F8D6DE2-C0F1-4631-8D1B-61DD10E73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D385-1C5C-4B8C-A1C5-1E6FA26AB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01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5F1CD0-71F9-4ED3-890F-20F3C6211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DFEAC71-3741-4F27-877E-AC8E2B1CC5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20C1B9D-7DA5-4D32-81AA-D58CAF37C6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445751E-43C2-4B2E-91C9-868F84D3E4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06CFF53-F322-41AA-9E85-224959B71B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524C7FE-288B-4A4F-A747-871045CD4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6873F-BC63-4C77-8C1F-6337C0BA4F5E}" type="datetimeFigureOut">
              <a:rPr lang="ru-RU" smtClean="0"/>
              <a:t>26.06.2026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53F8A51-9E24-4CD8-9A95-89D90C669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629EE09-F27C-4D57-8664-E5E7CB804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D385-1C5C-4B8C-A1C5-1E6FA26AB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297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EF0AC8-9D6A-48CD-9E4D-7A12D1C84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73AF8AA-A3DF-45CE-90B8-A257BB2E7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6873F-BC63-4C77-8C1F-6337C0BA4F5E}" type="datetimeFigureOut">
              <a:rPr lang="ru-RU" smtClean="0"/>
              <a:t>26.06.2026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DF56705-7C94-4DCD-BF06-8BF6906E7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CF7DF18-617E-48F0-9074-B7506BDF8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D385-1C5C-4B8C-A1C5-1E6FA26AB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6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hyperlink" Target="https://presentation-creation.ru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8E9284-BDA4-45F8-A54F-94F6151AA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42D6D37-E80C-4087-8866-D624C739E2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2A1800B-2E1A-4303-9892-AB08F80EA6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F6873F-BC63-4C77-8C1F-6337C0BA4F5E}" type="datetimeFigureOut">
              <a:rPr lang="ru-RU" smtClean="0"/>
              <a:t>26.06.2026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5BC04A6-2998-40EB-BF13-94B54C7ADB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5CE2691-9DFE-40D1-8BB1-8DFF491DA3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32D385-1C5C-4B8C-A1C5-1E6FA26AB176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hlinkClick r:id="rId16"/>
            <a:extLst>
              <a:ext uri="{FF2B5EF4-FFF2-40B4-BE49-F238E27FC236}">
                <a16:creationId xmlns:a16="http://schemas.microsoft.com/office/drawing/2014/main" id="{1847D26E-390E-4229-B0D7-62066CD41BE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42808" y="-63994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161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2" r:id="rId3"/>
    <p:sldLayoutId id="2147483660" r:id="rId4"/>
    <p:sldLayoutId id="2147483661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33" Type="http://schemas.openxmlformats.org/officeDocument/2006/relationships/image" Target="../media/image13.gif"/><Relationship Id="rId2" Type="http://schemas.openxmlformats.org/officeDocument/2006/relationships/image" Target="../media/image10.png"/><Relationship Id="rId132" Type="http://schemas.openxmlformats.org/officeDocument/2006/relationships/image" Target="../media/image12.gif"/><Relationship Id="rId1" Type="http://schemas.openxmlformats.org/officeDocument/2006/relationships/slideLayout" Target="../slideLayouts/slideLayout5.xml"/><Relationship Id="rId32" Type="http://schemas.openxmlformats.org/officeDocument/2006/relationships/image" Target="../media/image11.png"/><Relationship Id="rId131" Type="http://schemas.openxmlformats.org/officeDocument/2006/relationships/image" Target="../media/image590.svg"/><Relationship Id="rId31" Type="http://schemas.openxmlformats.org/officeDocument/2006/relationships/image" Target="../media/image490.svg"/><Relationship Id="rId135" Type="http://schemas.openxmlformats.org/officeDocument/2006/relationships/image" Target="../media/image15.gif"/><Relationship Id="rId13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714C99-7919-492A-902F-F998BFE749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4338" y="2592225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Bahnschrift Condensed" panose="020B0502040204020203" pitchFamily="34" charset="0"/>
              </a:rPr>
              <a:t>ПРЕДОСТАВЛЕНИЕ СУБСИДИЙ ПРЕДПРИНИМАТЕЛЯМ В ПРОИЗВОДСТВЕННОЙ СФЕРЕ </a:t>
            </a:r>
            <a:br>
              <a:rPr lang="ru-RU" dirty="0" smtClean="0">
                <a:latin typeface="Bahnschrift Condensed" panose="020B0502040204020203" pitchFamily="34" charset="0"/>
              </a:rPr>
            </a:br>
            <a:r>
              <a:rPr lang="ru-RU" dirty="0" smtClean="0">
                <a:latin typeface="Bahnschrift Condensed" panose="020B0502040204020203" pitchFamily="34" charset="0"/>
              </a:rPr>
              <a:t>В 2026 ГОДУ</a:t>
            </a:r>
            <a:endParaRPr lang="ru-RU" dirty="0">
              <a:latin typeface="Bahnschrift Condensed" panose="020B0502040204020203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E4573D8-B18B-4351-8D21-9BF0CE49F9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4338" y="5586955"/>
            <a:ext cx="9144000" cy="904156"/>
          </a:xfrm>
        </p:spPr>
        <p:txBody>
          <a:bodyPr/>
          <a:lstStyle/>
          <a:p>
            <a:r>
              <a:rPr lang="ru-RU" dirty="0">
                <a:latin typeface="Bahnschrift Condensed" panose="020B0502040204020203" pitchFamily="34" charset="0"/>
              </a:rPr>
              <a:t>муниципальная программа </a:t>
            </a:r>
            <a:br>
              <a:rPr lang="ru-RU" dirty="0">
                <a:latin typeface="Bahnschrift Condensed" panose="020B0502040204020203" pitchFamily="34" charset="0"/>
              </a:rPr>
            </a:br>
            <a:r>
              <a:rPr lang="ru-RU" dirty="0">
                <a:latin typeface="Bahnschrift Condensed" panose="020B0502040204020203" pitchFamily="34" charset="0"/>
              </a:rPr>
              <a:t>«Развитие малого и среднего предпринимательства в городе Сургуте</a:t>
            </a:r>
            <a:r>
              <a:rPr lang="ru-RU" dirty="0" smtClean="0">
                <a:latin typeface="Bahnschrift Condensed" panose="020B0502040204020203" pitchFamily="34" charset="0"/>
              </a:rPr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4119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E98CEE-51A1-4716-9FD5-FDE9070C9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977" y="461379"/>
            <a:ext cx="10515600" cy="801938"/>
          </a:xfrm>
        </p:spPr>
        <p:txBody>
          <a:bodyPr/>
          <a:lstStyle/>
          <a:p>
            <a:r>
              <a:rPr lang="ru-RU" dirty="0">
                <a:latin typeface="Bahnschrift Condensed" panose="020B050204020402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Основания для отклонения заявок</a:t>
            </a:r>
            <a:endParaRPr lang="ru-RU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graphicFrame>
        <p:nvGraphicFramePr>
          <p:cNvPr id="8" name="Таблица 10">
            <a:extLst>
              <a:ext uri="{FF2B5EF4-FFF2-40B4-BE49-F238E27FC236}">
                <a16:creationId xmlns:a16="http://schemas.microsoft.com/office/drawing/2014/main" id="{6049A80B-E57D-4CD8-BB43-40AC0F1BB7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7224780"/>
              </p:ext>
            </p:extLst>
          </p:nvPr>
        </p:nvGraphicFramePr>
        <p:xfrm>
          <a:off x="733778" y="1263317"/>
          <a:ext cx="10690578" cy="4474840"/>
        </p:xfrm>
        <a:graphic>
          <a:graphicData uri="http://schemas.openxmlformats.org/drawingml/2006/table">
            <a:tbl>
              <a:tblPr firstRow="1" bandRow="1">
                <a:effectLst/>
                <a:tableStyleId>{68D230F3-CF80-4859-8CE7-A43EE81993B5}</a:tableStyleId>
              </a:tblPr>
              <a:tblGrid>
                <a:gridCol w="3563526">
                  <a:extLst>
                    <a:ext uri="{9D8B030D-6E8A-4147-A177-3AD203B41FA5}">
                      <a16:colId xmlns:a16="http://schemas.microsoft.com/office/drawing/2014/main" val="1060721299"/>
                    </a:ext>
                  </a:extLst>
                </a:gridCol>
                <a:gridCol w="3563526">
                  <a:extLst>
                    <a:ext uri="{9D8B030D-6E8A-4147-A177-3AD203B41FA5}">
                      <a16:colId xmlns:a16="http://schemas.microsoft.com/office/drawing/2014/main" val="3730294796"/>
                    </a:ext>
                  </a:extLst>
                </a:gridCol>
                <a:gridCol w="3563526">
                  <a:extLst>
                    <a:ext uri="{9D8B030D-6E8A-4147-A177-3AD203B41FA5}">
                      <a16:colId xmlns:a16="http://schemas.microsoft.com/office/drawing/2014/main" val="2835790685"/>
                    </a:ext>
                  </a:extLst>
                </a:gridCol>
              </a:tblGrid>
              <a:tr h="1453908">
                <a:tc>
                  <a:txBody>
                    <a:bodyPr/>
                    <a:lstStyle/>
                    <a:p>
                      <a:pPr algn="ctr"/>
                      <a:endParaRPr lang="ru-RU" sz="1800" b="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Bahnschrift Condensed" panose="020B0502040204020203" pitchFamily="34" charset="0"/>
                      </a:endParaRPr>
                    </a:p>
                    <a:p>
                      <a:pPr algn="ctr"/>
                      <a:r>
                        <a:rPr lang="ru-RU" sz="1800" b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Несоответствие категориям и требованиям к участникам отбора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b="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Bahnschrift Condensed" panose="020B0502040204020203" pitchFamily="34" charset="0"/>
                      </a:endParaRPr>
                    </a:p>
                    <a:p>
                      <a:pPr algn="ctr"/>
                      <a:r>
                        <a:rPr lang="ru-RU" sz="1800" b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Несоответствие условиям предоставления субсидии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  <a:solidFill>
                      <a:schemeClr val="accent6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Aft>
                          <a:spcPts val="554"/>
                        </a:spcAft>
                        <a:defRPr/>
                      </a:pPr>
                      <a:endParaRPr lang="ru-RU" sz="1800" b="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Bahnschrift Condensed" panose="020B0502040204020203" pitchFamily="34" charset="0"/>
                      </a:endParaRPr>
                    </a:p>
                    <a:p>
                      <a:pPr algn="ctr" defTabSz="457200">
                        <a:spcAft>
                          <a:spcPts val="554"/>
                        </a:spcAft>
                        <a:defRPr/>
                      </a:pPr>
                      <a:r>
                        <a:rPr lang="ru-RU" sz="1800" b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Несоответствие заявки </a:t>
                      </a:r>
                      <a:br>
                        <a:rPr lang="ru-RU" sz="1800" b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</a:br>
                      <a:r>
                        <a:rPr lang="ru-RU" sz="1800" b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и документов требованиям Порядка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869297412"/>
                  </a:ext>
                </a:extLst>
              </a:tr>
              <a:tr h="155789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Представление неполного пакета документов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uLnTx/>
                          <a:uFillTx/>
                          <a:latin typeface="Bahnschrift Condensed" panose="020B0502040204020203" pitchFamily="34" charset="0"/>
                        </a:rPr>
                        <a:t>Отсутствие лимитов бюджетных обязательств на 15 декабря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uLnTx/>
                          <a:uFillTx/>
                          <a:latin typeface="Bahnschrift Condensed" panose="020B0502040204020203" pitchFamily="34" charset="0"/>
                        </a:rPr>
                        <a:t>Установление факта недостоверности предоставленной информации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575992689"/>
                  </a:ext>
                </a:extLst>
              </a:tr>
              <a:tr h="1125606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Признание победителя отбора уклонившимся от подписания соглашения</a:t>
                      </a:r>
                    </a:p>
                    <a:p>
                      <a:pPr algn="ctr"/>
                      <a:endParaRPr lang="ru-RU" sz="18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Bahnschrift Condensed" panose="020B0502040204020203" pitchFamily="34" charset="0"/>
                      </a:endParaRP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554"/>
                        </a:spcAft>
                        <a:defRPr/>
                      </a:pPr>
                      <a:r>
                        <a:rPr lang="ru-RU" sz="1800" b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Необеспечение доступа к месту реализации проекта либо неподтверждение факта осуществления деятельности по реализации заявленного проекта</a:t>
                      </a:r>
                      <a:endParaRPr lang="ru-RU" sz="1800" b="0" dirty="0">
                        <a:solidFill>
                          <a:schemeClr val="bg2">
                            <a:lumMod val="10000"/>
                          </a:schemeClr>
                        </a:solidFill>
                        <a:latin typeface="Bahnschrift Condensed" panose="020B0502040204020203" pitchFamily="34" charset="0"/>
                      </a:endParaRP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uLnTx/>
                          <a:uFillTx/>
                          <a:latin typeface="Bahnschrift Condensed" panose="020B0502040204020203" pitchFamily="34" charset="0"/>
                        </a:rPr>
                        <a:t>С даты выявления нарушения условий предоставления поддержки не прошел 1 год, а в случаях, связанных с нецелевым использованием средств, 3 года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7942336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53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F83FBB-99C6-414B-BD6E-FDD55980C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664" y="210984"/>
            <a:ext cx="10515600" cy="1325563"/>
          </a:xfrm>
        </p:spPr>
        <p:txBody>
          <a:bodyPr/>
          <a:lstStyle/>
          <a:p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Отчетность и результаты предоставления поддержки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 rot="5400000">
            <a:off x="1969259" y="-64318"/>
            <a:ext cx="2979051" cy="5813697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 rot="5400000">
            <a:off x="2620938" y="2503060"/>
            <a:ext cx="1675692" cy="581369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07D1961-004B-4C43-8640-987BB91D5919}"/>
              </a:ext>
            </a:extLst>
          </p:cNvPr>
          <p:cNvSpPr/>
          <p:nvPr/>
        </p:nvSpPr>
        <p:spPr>
          <a:xfrm>
            <a:off x="694795" y="1727287"/>
            <a:ext cx="5425342" cy="2400657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1200"/>
              </a:spcAft>
            </a:pPr>
            <a:r>
              <a:rPr lang="ru-RU" sz="2000" b="1" dirty="0">
                <a:solidFill>
                  <a:srgbClr val="C00000"/>
                </a:solidFill>
                <a:latin typeface="Bahnschrift Condensed" panose="020B0502040204020203" pitchFamily="34" charset="0"/>
              </a:rPr>
              <a:t>Ежеквартально до 15 числа 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после получения субсидии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:</a:t>
            </a:r>
            <a:endParaRPr lang="ru-RU" sz="2000" b="1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defTabSz="457200">
              <a:spcAft>
                <a:spcPts val="1200"/>
              </a:spcAft>
            </a:pP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Отчет об осуществлении расходов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;</a:t>
            </a:r>
            <a:endParaRPr lang="ru-RU" sz="2000" b="1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defTabSz="457200">
              <a:spcAft>
                <a:spcPts val="1200"/>
              </a:spcAft>
            </a:pP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Отчет о достижении значений результатов предоставления субсидии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;</a:t>
            </a:r>
            <a:endParaRPr lang="ru-RU" sz="2000" b="1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defTabSz="457200">
              <a:spcAft>
                <a:spcPts val="1200"/>
              </a:spcAft>
            </a:pP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Отчет 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об исполнении плана мероприятий по достижению результатов предоставления субсидии</a:t>
            </a: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DF961581-77E2-483C-877A-2E27D65D8FA1}"/>
              </a:ext>
            </a:extLst>
          </p:cNvPr>
          <p:cNvSpPr/>
          <p:nvPr/>
        </p:nvSpPr>
        <p:spPr>
          <a:xfrm>
            <a:off x="2720690" y="1112999"/>
            <a:ext cx="733425" cy="733425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ADF33B-3F56-4CF5-8EFF-11A967BC8B80}"/>
              </a:ext>
            </a:extLst>
          </p:cNvPr>
          <p:cNvSpPr txBox="1"/>
          <p:nvPr/>
        </p:nvSpPr>
        <p:spPr>
          <a:xfrm>
            <a:off x="2720690" y="1034310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tx2"/>
                </a:solidFill>
              </a:rPr>
              <a:t>1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07D1961-004B-4C43-8640-987BB91D5919}"/>
              </a:ext>
            </a:extLst>
          </p:cNvPr>
          <p:cNvSpPr/>
          <p:nvPr/>
        </p:nvSpPr>
        <p:spPr>
          <a:xfrm>
            <a:off x="7233137" y="3282846"/>
            <a:ext cx="3680165" cy="1015663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algn="ctr" defTabSz="457200">
              <a:spcAft>
                <a:spcPts val="1200"/>
              </a:spcAft>
            </a:pP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Значение результата предоставления субсидии устанавливается в соглашении о предоставлении 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субсидии</a:t>
            </a:r>
            <a:endParaRPr lang="ru-RU" sz="2000" b="1" dirty="0">
              <a:solidFill>
                <a:schemeClr val="accent5">
                  <a:lumMod val="5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DF961581-77E2-483C-877A-2E27D65D8FA1}"/>
              </a:ext>
            </a:extLst>
          </p:cNvPr>
          <p:cNvSpPr/>
          <p:nvPr/>
        </p:nvSpPr>
        <p:spPr>
          <a:xfrm>
            <a:off x="2720688" y="4318685"/>
            <a:ext cx="733425" cy="733425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DADF33B-3F56-4CF5-8EFF-11A967BC8B80}"/>
              </a:ext>
            </a:extLst>
          </p:cNvPr>
          <p:cNvSpPr txBox="1"/>
          <p:nvPr/>
        </p:nvSpPr>
        <p:spPr>
          <a:xfrm>
            <a:off x="2720689" y="4276025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tx2"/>
                </a:solidFill>
              </a:rPr>
              <a:t>2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07D1961-004B-4C43-8640-987BB91D5919}"/>
              </a:ext>
            </a:extLst>
          </p:cNvPr>
          <p:cNvSpPr/>
          <p:nvPr/>
        </p:nvSpPr>
        <p:spPr>
          <a:xfrm>
            <a:off x="886473" y="5065897"/>
            <a:ext cx="5233664" cy="1138773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1200"/>
              </a:spcAft>
            </a:pP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Отчет об исполнении принятых 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обязательств (</a:t>
            </a:r>
            <a:r>
              <a:rPr lang="ru-RU" sz="2000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по истечении 1 года и 2 лет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)</a:t>
            </a:r>
            <a:endParaRPr lang="ru-RU" sz="2000" b="1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defTabSz="457200">
              <a:spcAft>
                <a:spcPts val="1200"/>
              </a:spcAft>
            </a:pPr>
            <a:endParaRPr lang="ru-RU" b="1" dirty="0">
              <a:solidFill>
                <a:schemeClr val="accent5">
                  <a:lumMod val="50000"/>
                </a:schemeClr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595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648EEE-EB04-45C3-8A11-F15DBC12F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111" y="360949"/>
            <a:ext cx="10515600" cy="1325563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Оценка регулирующего воздействия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– механизм влияния предпринимателей </a:t>
            </a:r>
            <a:b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</a:b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на принятие муниципальных нормативных правовых актов, направленный на: </a:t>
            </a:r>
            <a:endParaRPr lang="ru-RU" sz="2800" b="1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 rot="10800000">
            <a:off x="1992228" y="1925697"/>
            <a:ext cx="7561347" cy="355917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07D1961-004B-4C43-8640-987BB91D5919}"/>
              </a:ext>
            </a:extLst>
          </p:cNvPr>
          <p:cNvSpPr/>
          <p:nvPr/>
        </p:nvSpPr>
        <p:spPr>
          <a:xfrm>
            <a:off x="2783505" y="2166403"/>
            <a:ext cx="6139744" cy="3077766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marL="342900" indent="-342900" defTabSz="457200">
              <a:spcAft>
                <a:spcPts val="1200"/>
              </a:spcAft>
              <a:buFontTx/>
              <a:buChar char="-"/>
            </a:pP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нижение административных барьеров</a:t>
            </a:r>
          </a:p>
          <a:p>
            <a:pPr marL="342900" indent="-342900" defTabSz="457200">
              <a:spcAft>
                <a:spcPts val="1200"/>
              </a:spcAft>
              <a:buFontTx/>
              <a:buChar char="-"/>
            </a:pP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у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лучшение инвестиционного климата</a:t>
            </a:r>
          </a:p>
          <a:p>
            <a:pPr marL="342900" indent="-342900" defTabSz="457200">
              <a:spcAft>
                <a:spcPts val="1200"/>
              </a:spcAft>
              <a:buFontTx/>
              <a:buChar char="-"/>
            </a:pP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р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азвитие предпринимательства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marL="342900" indent="-342900" defTabSz="457200">
              <a:spcAft>
                <a:spcPts val="1200"/>
              </a:spcAft>
              <a:buFontTx/>
              <a:buChar char="-"/>
            </a:pP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оздание комфортных условий для бизнеса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marL="342900" indent="-342900" defTabSz="457200">
              <a:spcAft>
                <a:spcPts val="1200"/>
              </a:spcAft>
              <a:buFontTx/>
              <a:buChar char="-"/>
            </a:pP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овышение качества управленческих решений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marL="342900" indent="-342900" defTabSz="457200">
              <a:spcAft>
                <a:spcPts val="1200"/>
              </a:spcAft>
              <a:buFontTx/>
              <a:buChar char="-"/>
            </a:pP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ф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ормирование благоприятной регуляторной среды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867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0485" y="195003"/>
            <a:ext cx="10515600" cy="1325563"/>
          </a:xfrm>
        </p:spPr>
        <p:txBody>
          <a:bodyPr>
            <a:normAutofit/>
          </a:bodyPr>
          <a:lstStyle/>
          <a:p>
            <a:r>
              <a:rPr lang="ru-RU" sz="30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Рейтинг качества проведения ОРВ, экспертизы за 2025 год</a:t>
            </a:r>
            <a:endParaRPr lang="ru-RU" sz="30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3635" y="1520566"/>
            <a:ext cx="2838385" cy="4688847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36238" t="12258" r="21913" b="3934"/>
          <a:stretch/>
        </p:blipFill>
        <p:spPr bwMode="auto">
          <a:xfrm>
            <a:off x="4346828" y="1390997"/>
            <a:ext cx="6615339" cy="481841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4473" y="2429481"/>
            <a:ext cx="6220047" cy="143598"/>
          </a:xfrm>
          <a:prstGeom prst="rect">
            <a:avLst/>
          </a:prstGeom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 extrusionH="76200"/>
        </p:spPr>
      </p:pic>
    </p:spTree>
    <p:extLst>
      <p:ext uri="{BB962C8B-B14F-4D97-AF65-F5344CB8AC3E}">
        <p14:creationId xmlns:p14="http://schemas.microsoft.com/office/powerpoint/2010/main" val="4170081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799" y="161925"/>
            <a:ext cx="10515600" cy="1325563"/>
          </a:xfrm>
        </p:spPr>
        <p:txBody>
          <a:bodyPr>
            <a:normAutofit/>
          </a:bodyPr>
          <a:lstStyle/>
          <a:p>
            <a:r>
              <a:rPr lang="ru-RU" sz="30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</a:t>
            </a:r>
            <a:r>
              <a:rPr lang="ru-RU" sz="30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труктура отзывов участников публичных консультаций за 2025 год</a:t>
            </a:r>
            <a:endParaRPr lang="ru-RU" sz="3000" dirty="0"/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ABE53675-AB57-47C9-B77B-A9389F449029}"/>
              </a:ext>
            </a:extLst>
          </p:cNvPr>
          <p:cNvGraphicFramePr/>
          <p:nvPr>
            <p:extLst/>
          </p:nvPr>
        </p:nvGraphicFramePr>
        <p:xfrm>
          <a:off x="1058332" y="1703447"/>
          <a:ext cx="5065451" cy="16832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ABE53675-AB57-47C9-B77B-A9389F449029}"/>
              </a:ext>
            </a:extLst>
          </p:cNvPr>
          <p:cNvGraphicFramePr/>
          <p:nvPr>
            <p:extLst/>
          </p:nvPr>
        </p:nvGraphicFramePr>
        <p:xfrm>
          <a:off x="6493933" y="1650249"/>
          <a:ext cx="4639596" cy="17364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object 18">
            <a:extLst>
              <a:ext uri="{FF2B5EF4-FFF2-40B4-BE49-F238E27FC236}">
                <a16:creationId xmlns:a16="http://schemas.microsoft.com/office/drawing/2014/main" id="{E9B94A78-CDEA-47DB-A924-9012D10625ED}"/>
              </a:ext>
            </a:extLst>
          </p:cNvPr>
          <p:cNvSpPr txBox="1"/>
          <p:nvPr/>
        </p:nvSpPr>
        <p:spPr>
          <a:xfrm>
            <a:off x="1058331" y="5811784"/>
            <a:ext cx="3048001" cy="415386"/>
          </a:xfrm>
          <a:prstGeom prst="rect">
            <a:avLst/>
          </a:prstGeom>
        </p:spPr>
        <p:txBody>
          <a:bodyPr vert="horz" wrap="square" lIns="0" tIns="45609" rIns="0" bIns="0" rtlCol="0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C00000"/>
                </a:solidFill>
                <a:latin typeface="Bahnschrift Condensed" panose="020B0502040204020203" pitchFamily="34" charset="0"/>
                <a:ea typeface="Inter" panose="02000503000000020004" pitchFamily="50" charset="0"/>
                <a:cs typeface="Inter" panose="02000503000000020004" pitchFamily="50" charset="0"/>
              </a:rPr>
              <a:t>26 отзывов</a:t>
            </a:r>
            <a:endParaRPr lang="ru-RU" sz="2400" dirty="0">
              <a:solidFill>
                <a:srgbClr val="C00000"/>
              </a:solidFill>
              <a:latin typeface="Bahnschrift Condensed" panose="020B0502040204020203" pitchFamily="34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  <p:sp>
        <p:nvSpPr>
          <p:cNvPr id="9" name="object 18">
            <a:extLst>
              <a:ext uri="{FF2B5EF4-FFF2-40B4-BE49-F238E27FC236}">
                <a16:creationId xmlns:a16="http://schemas.microsoft.com/office/drawing/2014/main" id="{E9B94A78-CDEA-47DB-A924-9012D10625ED}"/>
              </a:ext>
            </a:extLst>
          </p:cNvPr>
          <p:cNvSpPr txBox="1"/>
          <p:nvPr/>
        </p:nvSpPr>
        <p:spPr>
          <a:xfrm>
            <a:off x="6589451" y="3371155"/>
            <a:ext cx="3048001" cy="415386"/>
          </a:xfrm>
          <a:prstGeom prst="rect">
            <a:avLst/>
          </a:prstGeom>
        </p:spPr>
        <p:txBody>
          <a:bodyPr vert="horz" wrap="square" lIns="0" tIns="45609" rIns="0" bIns="0" rtlCol="0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C00000"/>
                </a:solidFill>
                <a:latin typeface="Bahnschrift Condensed" panose="020B0502040204020203" pitchFamily="34" charset="0"/>
                <a:ea typeface="Inter" panose="02000503000000020004" pitchFamily="50" charset="0"/>
                <a:cs typeface="Inter" panose="02000503000000020004" pitchFamily="50" charset="0"/>
              </a:rPr>
              <a:t>52 предложения</a:t>
            </a:r>
            <a:endParaRPr lang="ru-RU" sz="2400" dirty="0">
              <a:solidFill>
                <a:srgbClr val="C00000"/>
              </a:solidFill>
              <a:latin typeface="Bahnschrift Condensed" panose="020B0502040204020203" pitchFamily="34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id="{ABE53675-AB57-47C9-B77B-A9389F449029}"/>
              </a:ext>
            </a:extLst>
          </p:cNvPr>
          <p:cNvGraphicFramePr/>
          <p:nvPr>
            <p:extLst/>
          </p:nvPr>
        </p:nvGraphicFramePr>
        <p:xfrm>
          <a:off x="1058331" y="4308074"/>
          <a:ext cx="5065451" cy="16832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object 18">
            <a:extLst>
              <a:ext uri="{FF2B5EF4-FFF2-40B4-BE49-F238E27FC236}">
                <a16:creationId xmlns:a16="http://schemas.microsoft.com/office/drawing/2014/main" id="{E9B94A78-CDEA-47DB-A924-9012D10625ED}"/>
              </a:ext>
            </a:extLst>
          </p:cNvPr>
          <p:cNvSpPr txBox="1"/>
          <p:nvPr/>
        </p:nvSpPr>
        <p:spPr>
          <a:xfrm>
            <a:off x="1210731" y="3376691"/>
            <a:ext cx="3048001" cy="415386"/>
          </a:xfrm>
          <a:prstGeom prst="rect">
            <a:avLst/>
          </a:prstGeom>
        </p:spPr>
        <p:txBody>
          <a:bodyPr vert="horz" wrap="square" lIns="0" tIns="45609" rIns="0" bIns="0" rtlCol="0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C00000"/>
                </a:solidFill>
                <a:latin typeface="Bahnschrift Condensed" panose="020B0502040204020203" pitchFamily="34" charset="0"/>
                <a:ea typeface="Inter" panose="02000503000000020004" pitchFamily="50" charset="0"/>
                <a:cs typeface="Inter" panose="02000503000000020004" pitchFamily="50" charset="0"/>
              </a:rPr>
              <a:t>60 отзывов</a:t>
            </a:r>
            <a:endParaRPr lang="ru-RU" sz="2400" dirty="0">
              <a:solidFill>
                <a:srgbClr val="C00000"/>
              </a:solidFill>
              <a:latin typeface="Bahnschrift Condensed" panose="020B0502040204020203" pitchFamily="34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  <p:sp>
        <p:nvSpPr>
          <p:cNvPr id="13" name="object 18">
            <a:extLst>
              <a:ext uri="{FF2B5EF4-FFF2-40B4-BE49-F238E27FC236}">
                <a16:creationId xmlns:a16="http://schemas.microsoft.com/office/drawing/2014/main" id="{E9B94A78-CDEA-47DB-A924-9012D10625ED}"/>
              </a:ext>
            </a:extLst>
          </p:cNvPr>
          <p:cNvSpPr txBox="1"/>
          <p:nvPr/>
        </p:nvSpPr>
        <p:spPr>
          <a:xfrm>
            <a:off x="6513251" y="5811784"/>
            <a:ext cx="3048001" cy="415386"/>
          </a:xfrm>
          <a:prstGeom prst="rect">
            <a:avLst/>
          </a:prstGeom>
        </p:spPr>
        <p:txBody>
          <a:bodyPr vert="horz" wrap="square" lIns="0" tIns="45609" rIns="0" bIns="0" rtlCol="0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C00000"/>
                </a:solidFill>
                <a:latin typeface="Bahnschrift Condensed" panose="020B0502040204020203" pitchFamily="34" charset="0"/>
                <a:ea typeface="Inter" panose="02000503000000020004" pitchFamily="50" charset="0"/>
                <a:cs typeface="Inter" panose="02000503000000020004" pitchFamily="50" charset="0"/>
              </a:rPr>
              <a:t>26 предложений</a:t>
            </a:r>
            <a:endParaRPr lang="ru-RU" sz="2400" dirty="0">
              <a:solidFill>
                <a:srgbClr val="C00000"/>
              </a:solidFill>
              <a:latin typeface="Bahnschrift Condensed" panose="020B0502040204020203" pitchFamily="34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  <p:sp>
        <p:nvSpPr>
          <p:cNvPr id="14" name="object 18">
            <a:extLst>
              <a:ext uri="{FF2B5EF4-FFF2-40B4-BE49-F238E27FC236}">
                <a16:creationId xmlns:a16="http://schemas.microsoft.com/office/drawing/2014/main" id="{E9B94A78-CDEA-47DB-A924-9012D10625ED}"/>
              </a:ext>
            </a:extLst>
          </p:cNvPr>
          <p:cNvSpPr txBox="1"/>
          <p:nvPr/>
        </p:nvSpPr>
        <p:spPr>
          <a:xfrm>
            <a:off x="4411131" y="3747157"/>
            <a:ext cx="3048001" cy="507719"/>
          </a:xfrm>
          <a:prstGeom prst="rect">
            <a:avLst/>
          </a:prstGeom>
        </p:spPr>
        <p:txBody>
          <a:bodyPr vert="horz" wrap="square" lIns="0" tIns="45609" rIns="0" bIns="0" rtlCol="0">
            <a:spAutoFit/>
          </a:bodyPr>
          <a:lstStyle/>
          <a:p>
            <a:pPr lvl="0" algn="ctr"/>
            <a:r>
              <a:rPr lang="ru-RU" sz="30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  <a:ea typeface="+mj-ea"/>
                <a:cs typeface="+mj-cs"/>
              </a:rPr>
              <a:t>1 полугодие 2026 года</a:t>
            </a:r>
            <a:endParaRPr lang="ru-RU" sz="30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graphicFrame>
        <p:nvGraphicFramePr>
          <p:cNvPr id="17" name="Диаграмма 16">
            <a:extLst>
              <a:ext uri="{FF2B5EF4-FFF2-40B4-BE49-F238E27FC236}">
                <a16:creationId xmlns:a16="http://schemas.microsoft.com/office/drawing/2014/main" id="{ABE53675-AB57-47C9-B77B-A9389F4490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5175487"/>
              </p:ext>
            </p:extLst>
          </p:nvPr>
        </p:nvGraphicFramePr>
        <p:xfrm>
          <a:off x="6493933" y="4323160"/>
          <a:ext cx="5065451" cy="16832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822749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867" y="561225"/>
            <a:ext cx="10515600" cy="862542"/>
          </a:xfrm>
        </p:spPr>
        <p:txBody>
          <a:bodyPr>
            <a:noAutofit/>
          </a:bodyPr>
          <a:lstStyle/>
          <a:p>
            <a:r>
              <a:rPr lang="ru-RU" sz="30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Портал проектов нормативных правовых </a:t>
            </a:r>
            <a:r>
              <a:rPr lang="ru-RU" sz="30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актов</a:t>
            </a:r>
            <a:r>
              <a:rPr lang="en-US" sz="30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ru-RU" sz="3200" dirty="0">
                <a:solidFill>
                  <a:srgbClr val="C00000"/>
                </a:solidFill>
                <a:latin typeface="Bahnschrift Condensed" panose="020B0502040204020203" pitchFamily="34" charset="0"/>
              </a:rPr>
              <a:t/>
            </a:r>
            <a:br>
              <a:rPr lang="ru-RU" sz="3200" dirty="0">
                <a:solidFill>
                  <a:srgbClr val="C00000"/>
                </a:solidFill>
                <a:latin typeface="Bahnschrift Condensed" panose="020B0502040204020203" pitchFamily="34" charset="0"/>
              </a:rPr>
            </a:br>
            <a:endParaRPr lang="ru-RU" sz="3200" dirty="0">
              <a:solidFill>
                <a:srgbClr val="C00000"/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533" y="1388842"/>
            <a:ext cx="9398000" cy="4731502"/>
          </a:xfrm>
          <a:prstGeom prst="rect">
            <a:avLst/>
          </a:prstGeom>
        </p:spPr>
      </p:pic>
      <p:pic>
        <p:nvPicPr>
          <p:cNvPr id="1028" name="Picture 4" descr="http://qrcoder.ru/code/?http%3A%2F%2Fregulation.admhmao.ru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7985" y="478984"/>
            <a:ext cx="717548" cy="717548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0366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F83FBB-99C6-414B-BD6E-FDD55980C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956" y="201488"/>
            <a:ext cx="10515600" cy="1325563"/>
          </a:xfrm>
        </p:spPr>
        <p:txBody>
          <a:bodyPr/>
          <a:lstStyle/>
          <a:p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Отдел аналитики и поддержки предпринимательства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07D1961-004B-4C43-8640-987BB91D5919}"/>
              </a:ext>
            </a:extLst>
          </p:cNvPr>
          <p:cNvSpPr/>
          <p:nvPr/>
        </p:nvSpPr>
        <p:spPr>
          <a:xfrm>
            <a:off x="1618510" y="1654176"/>
            <a:ext cx="3517935" cy="1938992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1200"/>
              </a:spcAft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Сургут, ул. Энгельса, д.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8</a:t>
            </a:r>
          </a:p>
          <a:p>
            <a:pPr defTabSz="457200">
              <a:spcAft>
                <a:spcPts val="1200"/>
              </a:spcAft>
            </a:pPr>
            <a:endParaRPr lang="ru-RU" sz="2400" b="1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defTabSz="457200">
              <a:spcAft>
                <a:spcPts val="1200"/>
              </a:spcAft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52-21-12, 52-21-22, 52-20-57</a:t>
            </a:r>
          </a:p>
          <a:p>
            <a:pPr defTabSz="457200">
              <a:spcAft>
                <a:spcPts val="1200"/>
              </a:spcAft>
            </a:pPr>
            <a:endParaRPr lang="ru-RU" b="1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21" name="Graphic 952">
            <a:extLst>
              <a:ext uri="{FF2B5EF4-FFF2-40B4-BE49-F238E27FC236}">
                <a16:creationId xmlns:a16="http://schemas.microsoft.com/office/drawing/2014/main" id="{2B834729-F3C7-4E32-9F0A-08DF7F0E7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1"/>
              </a:ext>
            </a:extLst>
          </a:blip>
          <a:stretch>
            <a:fillRect/>
          </a:stretch>
        </p:blipFill>
        <p:spPr>
          <a:xfrm>
            <a:off x="1035235" y="1690688"/>
            <a:ext cx="408817" cy="408817"/>
          </a:xfrm>
          <a:prstGeom prst="rect">
            <a:avLst/>
          </a:prstGeom>
        </p:spPr>
      </p:pic>
      <p:pic>
        <p:nvPicPr>
          <p:cNvPr id="22" name="Graphic 6">
            <a:extLst>
              <a:ext uri="{FF2B5EF4-FFF2-40B4-BE49-F238E27FC236}">
                <a16:creationId xmlns:a16="http://schemas.microsoft.com/office/drawing/2014/main" id="{25740D0F-43CC-4741-804E-632E0DEFE8B3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xmlns="" r:embed="rId131"/>
              </a:ext>
            </a:extLst>
          </a:blip>
          <a:stretch>
            <a:fillRect/>
          </a:stretch>
        </p:blipFill>
        <p:spPr>
          <a:xfrm>
            <a:off x="1035235" y="2780270"/>
            <a:ext cx="386211" cy="386211"/>
          </a:xfrm>
          <a:prstGeom prst="rect">
            <a:avLst/>
          </a:prstGeom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007D1961-004B-4C43-8640-987BB91D5919}"/>
              </a:ext>
            </a:extLst>
          </p:cNvPr>
          <p:cNvSpPr/>
          <p:nvPr/>
        </p:nvSpPr>
        <p:spPr>
          <a:xfrm>
            <a:off x="770064" y="4102527"/>
            <a:ext cx="2696737" cy="769441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/>
            <a:r>
              <a:rPr lang="ru-RU" sz="22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Инвестиционный </a:t>
            </a:r>
            <a:endParaRPr lang="ru-RU" sz="2200" b="1" dirty="0" smtClean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defTabSz="457200"/>
            <a:r>
              <a:rPr lang="ru-RU" sz="22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портал города</a:t>
            </a:r>
            <a:endParaRPr lang="ru-RU" sz="2200" b="1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007D1961-004B-4C43-8640-987BB91D5919}"/>
              </a:ext>
            </a:extLst>
          </p:cNvPr>
          <p:cNvSpPr/>
          <p:nvPr/>
        </p:nvSpPr>
        <p:spPr>
          <a:xfrm>
            <a:off x="4239208" y="4102527"/>
            <a:ext cx="2696737" cy="1046440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/>
            <a:r>
              <a:rPr lang="ru-RU" sz="22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Канал в </a:t>
            </a:r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MAX</a:t>
            </a:r>
            <a:r>
              <a:rPr lang="ru-RU" sz="22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 </a:t>
            </a:r>
          </a:p>
          <a:p>
            <a:pPr defTabSz="457200"/>
            <a:r>
              <a:rPr lang="ru-RU" sz="22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«</a:t>
            </a:r>
            <a:r>
              <a:rPr lang="ru-RU" sz="22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Инвестируй в Сургут»</a:t>
            </a:r>
          </a:p>
          <a:p>
            <a:pPr defTabSz="457200">
              <a:spcAft>
                <a:spcPts val="1200"/>
              </a:spcAft>
            </a:pPr>
            <a:endParaRPr lang="ru-RU" b="1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007D1961-004B-4C43-8640-987BB91D5919}"/>
              </a:ext>
            </a:extLst>
          </p:cNvPr>
          <p:cNvSpPr/>
          <p:nvPr/>
        </p:nvSpPr>
        <p:spPr>
          <a:xfrm>
            <a:off x="8032357" y="4174351"/>
            <a:ext cx="2696737" cy="769441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1200"/>
              </a:spcAft>
            </a:pPr>
            <a:r>
              <a:rPr lang="ru-RU" sz="22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Официальный портал Администрации </a:t>
            </a:r>
            <a:r>
              <a:rPr lang="ru-RU" sz="22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города</a:t>
            </a:r>
            <a:endParaRPr lang="ru-RU" b="1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27" name="Picture 4" descr="http://qrcoder.ru/code/?http%3A%2F%2Finvest.admsurgut.ru%2Fpages%2Ffinansovaia-podderzhka-feb2018&amp;4&amp;0"/>
          <p:cNvPicPr>
            <a:picLocks noChangeAspect="1" noChangeArrowheads="1"/>
          </p:cNvPicPr>
          <p:nvPr/>
        </p:nvPicPr>
        <p:blipFill>
          <a:blip r:embed="rId1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903" y="3967758"/>
            <a:ext cx="1182628" cy="1182628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http://qrcoder.ru/code/?https%3A%2F%2Fadmsurgut.ru%2Frubric%2F19068%2FOtdel-razvitiya-predprinimatelstva&amp;4&amp;0"/>
          <p:cNvPicPr>
            <a:picLocks noChangeAspect="1" noChangeArrowheads="1"/>
          </p:cNvPicPr>
          <p:nvPr/>
        </p:nvPicPr>
        <p:blipFill>
          <a:blip r:embed="rId1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0685" y="3967758"/>
            <a:ext cx="1235741" cy="1235741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 descr="D:\Users\churkina_sp\Downloads\2026031915056-726653.png"/>
          <p:cNvPicPr/>
          <p:nvPr/>
        </p:nvPicPr>
        <p:blipFill>
          <a:blip r:embed="rId13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3521" y="3941175"/>
            <a:ext cx="1181499" cy="1305814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07D1961-004B-4C43-8640-987BB91D5919}"/>
              </a:ext>
            </a:extLst>
          </p:cNvPr>
          <p:cNvSpPr/>
          <p:nvPr/>
        </p:nvSpPr>
        <p:spPr>
          <a:xfrm>
            <a:off x="4239208" y="5493837"/>
            <a:ext cx="2696737" cy="1046440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/>
            <a:r>
              <a:rPr lang="ru-RU" sz="22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Группа в МАХ</a:t>
            </a:r>
          </a:p>
          <a:p>
            <a:pPr defTabSz="457200"/>
            <a:r>
              <a:rPr lang="ru-RU" sz="22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«ОРВ в </a:t>
            </a:r>
            <a:r>
              <a:rPr lang="ru-RU" sz="22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</a:t>
            </a:r>
            <a:r>
              <a:rPr lang="ru-RU" sz="22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ургуте»</a:t>
            </a:r>
            <a:endParaRPr lang="ru-RU" sz="2200" b="1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defTabSz="457200">
              <a:spcAft>
                <a:spcPts val="1200"/>
              </a:spcAft>
            </a:pPr>
            <a:endParaRPr lang="ru-RU" b="1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2050" name="Picture 2" descr="http://qrcoder.ru/code/?https%3A%2F%2Fmax.ru%2Fjoin%2F_Vy4OZ1g-ApkCmEu43fBtzEJJ11aszKclXmAijHj8IE&amp;4&amp;0"/>
          <p:cNvPicPr>
            <a:picLocks noChangeAspect="1" noChangeArrowheads="1"/>
          </p:cNvPicPr>
          <p:nvPr/>
        </p:nvPicPr>
        <p:blipFill>
          <a:blip r:embed="rId1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3835" y="5436464"/>
            <a:ext cx="1161186" cy="1161186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8903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1106181" y="1120851"/>
            <a:ext cx="9842555" cy="1815882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defTabSz="457200">
              <a:spcAft>
                <a:spcPts val="554"/>
              </a:spcAft>
              <a:defRPr/>
            </a:pPr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Порядок предоставления </a:t>
            </a:r>
            <a:r>
              <a:rPr lang="ru-RU" sz="28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субсидий субъектам малого и среднего предпринимательства на финансовое обеспечение затрат предпринимателям в производственной </a:t>
            </a:r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сфере утвержден постановлением Администрации города от 30.11.2018 № 9146</a:t>
            </a:r>
            <a:endParaRPr lang="ru-RU" sz="28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2F0E13FB-9FFF-4033-9D5D-336B00EEB219}"/>
              </a:ext>
            </a:extLst>
          </p:cNvPr>
          <p:cNvSpPr/>
          <p:nvPr/>
        </p:nvSpPr>
        <p:spPr>
          <a:xfrm>
            <a:off x="3383852" y="3865369"/>
            <a:ext cx="5760149" cy="523220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554"/>
              </a:spcAft>
              <a:defRPr/>
            </a:pP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Максимальный размер субсидии </a:t>
            </a:r>
            <a:r>
              <a:rPr lang="ru-RU" sz="2800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3 млн рублей</a:t>
            </a:r>
            <a:endParaRPr lang="ru-RU" sz="2800" dirty="0">
              <a:solidFill>
                <a:srgbClr val="C00000"/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668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5313C0-E99C-43E5-B419-927A0C42C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873" y="122775"/>
            <a:ext cx="10515600" cy="1325563"/>
          </a:xfrm>
        </p:spPr>
        <p:txBody>
          <a:bodyPr/>
          <a:lstStyle/>
          <a:p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Категории и критерии участников отбора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FB00D60B-6E8B-4390-B2E5-2246499B5849}"/>
              </a:ext>
            </a:extLst>
          </p:cNvPr>
          <p:cNvSpPr/>
          <p:nvPr/>
        </p:nvSpPr>
        <p:spPr>
          <a:xfrm>
            <a:off x="1920693" y="4052354"/>
            <a:ext cx="3974781" cy="923330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554"/>
              </a:spcAft>
              <a:defRPr/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Наличие собственных, арендованных площадей для реализации проекта на территории 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города Сургута</a:t>
            </a:r>
            <a:endParaRPr kumimoji="0" lang="ru-RU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Bahnschrift Condensed" panose="020B0502040204020203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796247" y="1804633"/>
            <a:ext cx="4099227" cy="175395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2056677" y="2023219"/>
            <a:ext cx="2214533" cy="1077218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4"/>
              </a:spcAft>
              <a:buClrTx/>
              <a:buSzTx/>
              <a:buFontTx/>
              <a:buNone/>
              <a:tabLst/>
              <a:defRPr/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Субъект МСП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4"/>
              </a:spcAft>
              <a:buClrTx/>
              <a:buSzTx/>
              <a:buFontTx/>
              <a:buNone/>
              <a:tabLst/>
              <a:defRPr/>
            </a:pP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сведения в Реестре </a:t>
            </a:r>
            <a:endParaRPr lang="ru-RU" dirty="0" smtClean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4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субъектов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МСП ФНС</a:t>
            </a:r>
          </a:p>
        </p:txBody>
      </p:sp>
      <p:pic>
        <p:nvPicPr>
          <p:cNvPr id="20" name="Picture 2" descr="http://qrcoder.ru/code/?https%3A%2F%2Frmsp.nalog.ru%2F&amp;4&amp;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9281" y="2119528"/>
            <a:ext cx="1039488" cy="1039489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Скругленный прямоугольник 20"/>
          <p:cNvSpPr/>
          <p:nvPr/>
        </p:nvSpPr>
        <p:spPr>
          <a:xfrm>
            <a:off x="1796247" y="3985686"/>
            <a:ext cx="4099227" cy="175395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715897" y="1830610"/>
            <a:ext cx="3978911" cy="175395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0468EEEE-2635-4C30-8CAD-311B42B7B399}"/>
              </a:ext>
            </a:extLst>
          </p:cNvPr>
          <p:cNvSpPr/>
          <p:nvPr/>
        </p:nvSpPr>
        <p:spPr>
          <a:xfrm>
            <a:off x="6989267" y="2082348"/>
            <a:ext cx="2855676" cy="646331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554"/>
              </a:spcAft>
              <a:defRPr/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Постановка на налоговый учет в ХМАО-Югре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715897" y="3985686"/>
            <a:ext cx="3978911" cy="175395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2F0E13FB-9FFF-4033-9D5D-336B00EEB219}"/>
              </a:ext>
            </a:extLst>
          </p:cNvPr>
          <p:cNvSpPr/>
          <p:nvPr/>
        </p:nvSpPr>
        <p:spPr>
          <a:xfrm>
            <a:off x="6893682" y="3985686"/>
            <a:ext cx="3891549" cy="1554272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554"/>
              </a:spcAft>
              <a:defRPr/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Осуществление деятельности в производственной сфере</a:t>
            </a:r>
          </a:p>
          <a:p>
            <a:pPr defTabSz="457200">
              <a:spcAft>
                <a:spcPts val="554"/>
              </a:spcAft>
              <a:defRPr/>
            </a:pP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разделы А, С ОКВЭД, за исключением производства подакцизных товаров, ремонта машин и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оборудования</a:t>
            </a:r>
            <a:endParaRPr lang="ru-RU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912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E98CEE-51A1-4716-9FD5-FDE9070C9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978" y="382357"/>
            <a:ext cx="10515600" cy="801938"/>
          </a:xfrm>
        </p:spPr>
        <p:txBody>
          <a:bodyPr/>
          <a:lstStyle/>
          <a:p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Требования к участникам отбора</a:t>
            </a:r>
          </a:p>
        </p:txBody>
      </p:sp>
      <p:graphicFrame>
        <p:nvGraphicFramePr>
          <p:cNvPr id="6" name="Таблица 10">
            <a:extLst>
              <a:ext uri="{FF2B5EF4-FFF2-40B4-BE49-F238E27FC236}">
                <a16:creationId xmlns:a16="http://schemas.microsoft.com/office/drawing/2014/main" id="{6049A80B-E57D-4CD8-BB43-40AC0F1BB7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5691911"/>
              </p:ext>
            </p:extLst>
          </p:nvPr>
        </p:nvGraphicFramePr>
        <p:xfrm>
          <a:off x="838200" y="1415717"/>
          <a:ext cx="10233378" cy="4375484"/>
        </p:xfrm>
        <a:graphic>
          <a:graphicData uri="http://schemas.openxmlformats.org/drawingml/2006/table">
            <a:tbl>
              <a:tblPr firstRow="1" bandRow="1">
                <a:effectLst/>
                <a:tableStyleId>{68D230F3-CF80-4859-8CE7-A43EE81993B5}</a:tableStyleId>
              </a:tblPr>
              <a:tblGrid>
                <a:gridCol w="4089675">
                  <a:extLst>
                    <a:ext uri="{9D8B030D-6E8A-4147-A177-3AD203B41FA5}">
                      <a16:colId xmlns:a16="http://schemas.microsoft.com/office/drawing/2014/main" val="1060721299"/>
                    </a:ext>
                  </a:extLst>
                </a:gridCol>
                <a:gridCol w="2732577">
                  <a:extLst>
                    <a:ext uri="{9D8B030D-6E8A-4147-A177-3AD203B41FA5}">
                      <a16:colId xmlns:a16="http://schemas.microsoft.com/office/drawing/2014/main" val="3730294796"/>
                    </a:ext>
                  </a:extLst>
                </a:gridCol>
                <a:gridCol w="3411126">
                  <a:extLst>
                    <a:ext uri="{9D8B030D-6E8A-4147-A177-3AD203B41FA5}">
                      <a16:colId xmlns:a16="http://schemas.microsoft.com/office/drawing/2014/main" val="2835790685"/>
                    </a:ext>
                  </a:extLst>
                </a:gridCol>
              </a:tblGrid>
              <a:tr h="2048673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Не осуществляет производство и реализацию подакцизных товаров, 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Bahnschrift Condensed" panose="020B0502040204020203" pitchFamily="34" charset="0"/>
                        </a:rPr>
                        <a:t>за исключением сахаросодержащих напитков, кроме</a:t>
                      </a:r>
                      <a:r>
                        <a:rPr lang="ru-RU" sz="2000" b="1" baseline="0" dirty="0" smtClean="0">
                          <a:solidFill>
                            <a:srgbClr val="C00000"/>
                          </a:solidFill>
                          <a:latin typeface="Bahnschrift Condensed" panose="020B0502040204020203" pitchFamily="34" charset="0"/>
                        </a:rPr>
                        <a:t> тонизирующих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Bahnschrift Condensed" panose="020B0502040204020203" pitchFamily="34" charset="0"/>
                        </a:rPr>
                        <a:t> </a:t>
                      </a:r>
                      <a:r>
                        <a:rPr lang="ru-RU" sz="2000" b="0" dirty="0" smtClean="0">
                          <a:solidFill>
                            <a:srgbClr val="C00000"/>
                          </a:solidFill>
                          <a:latin typeface="Bahnschrift Condensed" panose="020B0502040204020203" pitchFamily="34" charset="0"/>
                        </a:rPr>
                        <a:t>(Федеральный закон от 09.04.2026 № 93-ФЗ)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hnschrift Condensed" panose="020B0502040204020203" pitchFamily="34" charset="0"/>
                        </a:rPr>
                        <a:t>Наличие вида деятельности, по которому представлен проект, в выписке из ЕГРИП /  ЕГРЮЛ</a:t>
                      </a:r>
                    </a:p>
                    <a:p>
                      <a:endParaRPr lang="ru-RU" sz="2000" b="0" dirty="0" smtClean="0">
                        <a:solidFill>
                          <a:srgbClr val="C00000"/>
                        </a:solidFill>
                        <a:latin typeface="Bahnschrift Condensed" panose="020B0502040204020203" pitchFamily="34" charset="0"/>
                      </a:endParaRP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  <a:solidFill>
                      <a:schemeClr val="accent6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Bahnschrift Condensed" panose="020B0502040204020203" pitchFamily="34" charset="0"/>
                        </a:rPr>
                        <a:t>Наличие собственных, арендованных площадей для реализации проекта на территории города Сургута </a:t>
                      </a:r>
                    </a:p>
                    <a:p>
                      <a:endParaRPr kumimoji="0" lang="ru-RU" sz="2000" b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Bahnschrift Condensed" panose="020B0502040204020203" pitchFamily="34" charset="0"/>
                      </a:endParaRP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869297412"/>
                  </a:ext>
                </a:extLst>
              </a:tr>
              <a:tr h="232681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Bahnschrift Condensed" panose="020B0502040204020203" pitchFamily="34" charset="0"/>
                        </a:rPr>
                        <a:t>Наличие по состоянию на первое число месяца, предшествующего месяцу начала подачи заявок на участие в отборе, и на дату подачи заявки не менее одного работника (за исключением ИП, руководителя ЮЛ) </a:t>
                      </a:r>
                    </a:p>
                    <a:p>
                      <a:endParaRPr lang="ru-RU" sz="20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Bahnschrift Condensed" panose="020B0502040204020203" pitchFamily="34" charset="0"/>
                      </a:endParaRP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С даты выявления нарушения условий предоставления поддержки прошло более 3 лет</a:t>
                      </a:r>
                    </a:p>
                    <a:p>
                      <a:endParaRPr kumimoji="0" lang="ru-RU" sz="2000" b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uLnTx/>
                        <a:uFillTx/>
                        <a:latin typeface="Bahnschrift Condensed" panose="020B0502040204020203" pitchFamily="34" charset="0"/>
                      </a:endParaRP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hnschrift Condensed" panose="020B0502040204020203" pitchFamily="34" charset="0"/>
                        </a:rPr>
                        <a:t>Не получал субсидию в виде финансового обеспечения затрат в сфере социального предпринимательства, креативных индустрий, производства в текущем и предшествующем финансовом году</a:t>
                      </a:r>
                    </a:p>
                    <a:p>
                      <a:endParaRPr kumimoji="0" lang="ru-RU" sz="2000" b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Bahnschrift Condensed" panose="020B0502040204020203" pitchFamily="34" charset="0"/>
                      </a:endParaRP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5759926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688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5313C0-E99C-43E5-B419-927A0C42C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934" y="131361"/>
            <a:ext cx="10515600" cy="1325563"/>
          </a:xfrm>
        </p:spPr>
        <p:txBody>
          <a:bodyPr/>
          <a:lstStyle/>
          <a:p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Формирование и подача заявок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FB00D60B-6E8B-4390-B2E5-2246499B5849}"/>
              </a:ext>
            </a:extLst>
          </p:cNvPr>
          <p:cNvSpPr/>
          <p:nvPr/>
        </p:nvSpPr>
        <p:spPr>
          <a:xfrm>
            <a:off x="838200" y="2994423"/>
            <a:ext cx="3974781" cy="1015663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554"/>
              </a:spcAft>
              <a:defRPr/>
            </a:pP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Электронные копии документов, предоставляемых в составе заявки, должны иметь распространенные открытые форматы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42870" y="1528745"/>
            <a:ext cx="4099227" cy="115103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831605" y="1738130"/>
            <a:ext cx="3921756" cy="707886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algn="ctr" defTabSz="457200">
              <a:spcAft>
                <a:spcPts val="554"/>
              </a:spcAft>
              <a:defRPr/>
            </a:pP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Подача заявок осуществляется посредством системы «Электронный бюджет»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42870" y="2821268"/>
            <a:ext cx="4099227" cy="1512245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107161" y="1488032"/>
            <a:ext cx="5420472" cy="2824399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0468EEEE-2635-4C30-8CAD-311B42B7B399}"/>
              </a:ext>
            </a:extLst>
          </p:cNvPr>
          <p:cNvSpPr/>
          <p:nvPr/>
        </p:nvSpPr>
        <p:spPr>
          <a:xfrm>
            <a:off x="5661048" y="1904769"/>
            <a:ext cx="4603792" cy="2015936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554"/>
              </a:spcAft>
              <a:defRPr/>
            </a:pP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Заявка подписывается 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УКЭП 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руководителя участника отбора или уполномоченного им лица</a:t>
            </a:r>
          </a:p>
          <a:p>
            <a:pPr defTabSz="457200">
              <a:spcAft>
                <a:spcPts val="554"/>
              </a:spcAft>
              <a:defRPr/>
            </a:pP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Важно! В случае подписания заявки уполномоченным лицом в соответствии с требованиями системы «Электронный бюджет» применяется машиночитаемая доверенность 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468EEEE-2635-4C30-8CAD-311B42B7B399}"/>
              </a:ext>
            </a:extLst>
          </p:cNvPr>
          <p:cNvSpPr/>
          <p:nvPr/>
        </p:nvSpPr>
        <p:spPr>
          <a:xfrm>
            <a:off x="3578578" y="4706874"/>
            <a:ext cx="6949055" cy="461665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554"/>
              </a:spcAft>
              <a:defRPr/>
            </a:pP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Инструкции по формированию, заполнению и подаче заявок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2732" y="4526512"/>
            <a:ext cx="909802" cy="909802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468EEEE-2635-4C30-8CAD-311B42B7B399}"/>
              </a:ext>
            </a:extLst>
          </p:cNvPr>
          <p:cNvSpPr/>
          <p:nvPr/>
        </p:nvSpPr>
        <p:spPr>
          <a:xfrm>
            <a:off x="2390617" y="5347107"/>
            <a:ext cx="6158115" cy="461665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554"/>
              </a:spcAft>
              <a:defRPr/>
            </a:pP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Информация о результатах рассмотрения заявок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16" name="Picture 2" descr="http://qrcoder.ru/code/?https%3A%2F%2Fadmsurgut.ru%2Frubric%2F24828%2FInformaciya-o-rezultatah-rassmotreniya-zayavok-na-predostavlenie-subsidii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393" y="5091847"/>
            <a:ext cx="972185" cy="972186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1799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5313C0-E99C-43E5-B419-927A0C42C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934" y="131361"/>
            <a:ext cx="10515600" cy="1325563"/>
          </a:xfrm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Перечень документов</a:t>
            </a:r>
            <a:endParaRPr lang="ru-RU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1411184" y="1205959"/>
            <a:ext cx="9024914" cy="461665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defTabSz="457200">
              <a:spcAft>
                <a:spcPts val="554"/>
              </a:spcAft>
              <a:defRPr/>
            </a:pP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Сканированная копия подписанной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заявки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*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843148" y="1255043"/>
            <a:ext cx="451262" cy="403761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1411183" y="1771198"/>
            <a:ext cx="10300170" cy="400110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defTabSz="457200">
              <a:spcAft>
                <a:spcPts val="554"/>
              </a:spcAft>
              <a:defRPr/>
            </a:pP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Декларация о неосуществлении производства и (или) реализации подакцизных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товаров*</a:t>
            </a:r>
            <a:endParaRPr lang="ru-RU" sz="20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1411183" y="2314808"/>
            <a:ext cx="9024914" cy="400110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defTabSz="457200">
              <a:spcAft>
                <a:spcPts val="554"/>
              </a:spcAft>
              <a:defRPr/>
            </a:pP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Документы, подтверждающие наличие собственных, арендованных площадей для реализации проекта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1411183" y="4580596"/>
            <a:ext cx="9024914" cy="400110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defTabSz="457200">
              <a:spcAft>
                <a:spcPts val="554"/>
              </a:spcAft>
              <a:defRPr/>
            </a:pP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Описание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проекта*</a:t>
            </a:r>
            <a:endParaRPr lang="ru-RU" sz="20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1411183" y="5067224"/>
            <a:ext cx="10124324" cy="400110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defTabSz="457200">
              <a:spcAft>
                <a:spcPts val="554"/>
              </a:spcAft>
              <a:defRPr/>
            </a:pP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Смета планируемых расходов на реализацию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проекта*</a:t>
            </a:r>
            <a:endParaRPr lang="ru-RU" sz="20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1411183" y="5456091"/>
            <a:ext cx="10458087" cy="707886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defTabSz="457200">
              <a:spcAft>
                <a:spcPts val="554"/>
              </a:spcAft>
              <a:defRPr/>
            </a:pP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Документы и материалы, подтверждающие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географию поставок (УПД/товарная накладная), новизну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, уникальность проекта, инновационность организации и формата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проекта (при наличии)</a:t>
            </a:r>
            <a:endParaRPr lang="ru-RU" sz="20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7" name="Стрелка вправо 26"/>
          <p:cNvSpPr/>
          <p:nvPr/>
        </p:nvSpPr>
        <p:spPr>
          <a:xfrm>
            <a:off x="843148" y="1829102"/>
            <a:ext cx="451262" cy="403761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27"/>
          <p:cNvSpPr/>
          <p:nvPr/>
        </p:nvSpPr>
        <p:spPr>
          <a:xfrm>
            <a:off x="843148" y="2388470"/>
            <a:ext cx="451262" cy="403761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/>
          <p:cNvSpPr/>
          <p:nvPr/>
        </p:nvSpPr>
        <p:spPr>
          <a:xfrm>
            <a:off x="851789" y="4580596"/>
            <a:ext cx="451262" cy="403761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право 29"/>
          <p:cNvSpPr/>
          <p:nvPr/>
        </p:nvSpPr>
        <p:spPr>
          <a:xfrm>
            <a:off x="851789" y="5067224"/>
            <a:ext cx="451262" cy="403761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право 30"/>
          <p:cNvSpPr/>
          <p:nvPr/>
        </p:nvSpPr>
        <p:spPr>
          <a:xfrm>
            <a:off x="843148" y="5528889"/>
            <a:ext cx="451262" cy="403761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1411183" y="6369669"/>
            <a:ext cx="10458087" cy="369332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defTabSz="457200">
              <a:spcAft>
                <a:spcPts val="554"/>
              </a:spcAft>
              <a:defRPr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*по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форме, размещенной в объявлении о проведении отбора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1411183" y="2802184"/>
            <a:ext cx="9024914" cy="1015663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defTabSz="457200">
              <a:spcAft>
                <a:spcPts val="554"/>
              </a:spcAft>
              <a:defRPr/>
            </a:pP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Копии трудовых договоров, подтверждающих наличие по состоянию на первое число месяца, предшествующего месяцу начала подачи заявок на участие в отборе, и на дату подачи заявки не менее одного работника </a:t>
            </a:r>
          </a:p>
        </p:txBody>
      </p:sp>
      <p:sp>
        <p:nvSpPr>
          <p:cNvPr id="18" name="Стрелка вправо 17"/>
          <p:cNvSpPr/>
          <p:nvPr/>
        </p:nvSpPr>
        <p:spPr>
          <a:xfrm>
            <a:off x="843148" y="2917820"/>
            <a:ext cx="451262" cy="403761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1411183" y="3828143"/>
            <a:ext cx="9024914" cy="707886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defTabSz="457200">
              <a:spcAft>
                <a:spcPts val="554"/>
              </a:spcAft>
              <a:defRPr/>
            </a:pP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Согласия работников, трудовые договоры с которыми представлены, на обработку персональных данных Администрацией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города в 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соответствии с примерной формой </a:t>
            </a:r>
          </a:p>
        </p:txBody>
      </p:sp>
      <p:sp>
        <p:nvSpPr>
          <p:cNvPr id="23" name="Стрелка вправо 22"/>
          <p:cNvSpPr/>
          <p:nvPr/>
        </p:nvSpPr>
        <p:spPr>
          <a:xfrm>
            <a:off x="843148" y="3857762"/>
            <a:ext cx="451262" cy="403761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321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E98CEE-51A1-4716-9FD5-FDE9070C9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761" y="402692"/>
            <a:ext cx="10515600" cy="621463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/>
            </a:r>
            <a:br>
              <a:rPr lang="ru-RU" sz="36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</a:br>
            <a:r>
              <a:rPr lang="ru-RU" sz="49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Направления расходов</a:t>
            </a:r>
            <a:endParaRPr lang="ru-RU" sz="49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1761" y="1903182"/>
            <a:ext cx="10897887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457200">
              <a:spcAft>
                <a:spcPts val="554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приобретение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оборудования, специализированной техники;</a:t>
            </a:r>
          </a:p>
          <a:p>
            <a:pPr marL="285750" indent="-285750" defTabSz="457200">
              <a:spcAft>
                <a:spcPts val="554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приобретение офисного оборудования (не более 20 % от суммы субсидии);</a:t>
            </a:r>
          </a:p>
          <a:p>
            <a:pPr marL="285750" indent="-285750" defTabSz="457200">
              <a:spcAft>
                <a:spcPts val="554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приобретение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инвентаря стоимостью свыше 5 тыс. руб. за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единицу (не более 20 % от суммы субсидии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);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marL="285750" indent="-285750" defTabSz="457200">
              <a:spcAft>
                <a:spcPts val="554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сертификация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и декларирование продукции;</a:t>
            </a:r>
          </a:p>
          <a:p>
            <a:pPr marL="285750" indent="-285750" defTabSz="457200">
              <a:spcAft>
                <a:spcPts val="554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выплата по передаче прав на франшизу (паушальный взнос) (не более 20% от суммы субсидии)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97170" y="5829196"/>
            <a:ext cx="622478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</a:t>
            </a:r>
            <a:r>
              <a:rPr lang="ru-RU" sz="26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офинансирование </a:t>
            </a:r>
            <a:r>
              <a:rPr lang="ru-RU" sz="2600" dirty="0">
                <a:latin typeface="Bahnschrift Condensed" panose="020B0502040204020203" pitchFamily="34" charset="0"/>
              </a:rPr>
              <a:t>не менее </a:t>
            </a:r>
            <a:r>
              <a:rPr lang="ru-RU" sz="2600" dirty="0">
                <a:solidFill>
                  <a:srgbClr val="C00000"/>
                </a:solidFill>
                <a:latin typeface="Bahnschrift Condensed" panose="020B0502040204020203" pitchFamily="34" charset="0"/>
              </a:rPr>
              <a:t>25 %</a:t>
            </a:r>
            <a:r>
              <a:rPr lang="ru-RU" sz="2600" dirty="0">
                <a:latin typeface="Bahnschrift Condensed" panose="020B0502040204020203" pitchFamily="34" charset="0"/>
              </a:rPr>
              <a:t> 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от суммы субсидии</a:t>
            </a:r>
            <a:endParaRPr lang="ru-RU" sz="2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92421" y="4574075"/>
            <a:ext cx="1062342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Bahnschrift SemiLight Condensed" panose="020B0502040204020203" pitchFamily="34" charset="0"/>
              </a:rPr>
              <a:t>Важно! </a:t>
            </a:r>
            <a:r>
              <a:rPr lang="ru-RU" sz="2400" dirty="0" smtClean="0">
                <a:latin typeface="Bahnschrift SemiLight Condensed" panose="020B0502040204020203" pitchFamily="34" charset="0"/>
              </a:rPr>
              <a:t>Расходы </a:t>
            </a:r>
            <a:r>
              <a:rPr lang="ru-RU" sz="2400" dirty="0">
                <a:latin typeface="Bahnschrift SemiLight Condensed" panose="020B0502040204020203" pitchFamily="34" charset="0"/>
              </a:rPr>
              <a:t>участников отбора, применяющих </a:t>
            </a:r>
            <a:r>
              <a:rPr lang="ru-RU" sz="2400" dirty="0" smtClean="0">
                <a:latin typeface="Bahnschrift SemiLight Condensed" panose="020B0502040204020203" pitchFamily="34" charset="0"/>
              </a:rPr>
              <a:t>ОСНО либо УСН </a:t>
            </a:r>
            <a:r>
              <a:rPr lang="ru-RU" sz="2400" dirty="0">
                <a:latin typeface="Bahnschrift SemiLight Condensed" panose="020B0502040204020203" pitchFamily="34" charset="0"/>
              </a:rPr>
              <a:t>и уплачивающих </a:t>
            </a:r>
            <a:r>
              <a:rPr lang="ru-RU" sz="2400" dirty="0" smtClean="0">
                <a:latin typeface="Bahnschrift SemiLight Condensed" panose="020B0502040204020203" pitchFamily="34" charset="0"/>
              </a:rPr>
              <a:t>НДС по </a:t>
            </a:r>
            <a:r>
              <a:rPr lang="ru-RU" sz="2400" dirty="0">
                <a:latin typeface="Bahnschrift SemiLight Condensed" panose="020B0502040204020203" pitchFamily="34" charset="0"/>
              </a:rPr>
              <a:t>ставкам, </a:t>
            </a:r>
            <a:endParaRPr lang="ru-RU" sz="2400" dirty="0" smtClean="0">
              <a:latin typeface="Bahnschrift SemiLight Condensed" panose="020B0502040204020203" pitchFamily="34" charset="0"/>
            </a:endParaRPr>
          </a:p>
          <a:p>
            <a:r>
              <a:rPr lang="ru-RU" sz="2400" dirty="0" smtClean="0">
                <a:latin typeface="Bahnschrift SemiLight Condensed" panose="020B0502040204020203" pitchFamily="34" charset="0"/>
              </a:rPr>
              <a:t>             предусмотренным пунктами </a:t>
            </a:r>
            <a:r>
              <a:rPr lang="ru-RU" sz="2400" dirty="0">
                <a:latin typeface="Bahnschrift SemiLight Condensed" panose="020B0502040204020203" pitchFamily="34" charset="0"/>
              </a:rPr>
              <a:t>2, 3 статьи 164 </a:t>
            </a:r>
            <a:r>
              <a:rPr lang="ru-RU" sz="2400" dirty="0" smtClean="0">
                <a:latin typeface="Bahnschrift SemiLight Condensed" panose="020B0502040204020203" pitchFamily="34" charset="0"/>
              </a:rPr>
              <a:t>НК РФ, </a:t>
            </a:r>
            <a:r>
              <a:rPr lang="ru-RU" sz="2400" dirty="0">
                <a:latin typeface="Bahnschrift SemiLight Condensed" panose="020B0502040204020203" pitchFamily="34" charset="0"/>
              </a:rPr>
              <a:t>источником финансового обеспечения </a:t>
            </a:r>
          </a:p>
          <a:p>
            <a:r>
              <a:rPr lang="ru-RU" sz="2400" dirty="0" smtClean="0">
                <a:latin typeface="Bahnschrift SemiLight Condensed" panose="020B0502040204020203" pitchFamily="34" charset="0"/>
              </a:rPr>
              <a:t>             которых </a:t>
            </a:r>
            <a:r>
              <a:rPr lang="ru-RU" sz="2400" dirty="0">
                <a:latin typeface="Bahnschrift SemiLight Condensed" panose="020B0502040204020203" pitchFamily="34" charset="0"/>
              </a:rPr>
              <a:t>является субсидия, принимаются без учета сумм </a:t>
            </a:r>
            <a:r>
              <a:rPr lang="ru-RU" sz="2400" dirty="0" smtClean="0">
                <a:latin typeface="Bahnschrift SemiLight Condensed" panose="020B0502040204020203" pitchFamily="34" charset="0"/>
              </a:rPr>
              <a:t>НДС.</a:t>
            </a:r>
            <a:endParaRPr lang="ru-RU" sz="2400" dirty="0">
              <a:latin typeface="Bahnschrift SemiLigh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300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E98CEE-51A1-4716-9FD5-FDE9070C9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761" y="402692"/>
            <a:ext cx="10515600" cy="621463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/>
            </a:r>
            <a:br>
              <a:rPr lang="ru-RU" sz="36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</a:br>
            <a:r>
              <a:rPr lang="ru-RU" sz="49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Критерии оценки</a:t>
            </a:r>
            <a:endParaRPr lang="ru-RU" sz="49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9343" y="2020413"/>
            <a:ext cx="10897887" cy="3062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457200">
              <a:spcAft>
                <a:spcPts val="554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Численность работников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(без учета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ИП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) в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соответствии с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заключенными трудовыми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договорами на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дату подачи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заявки (20%)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marL="285750" indent="-285750" defTabSz="457200">
              <a:spcAft>
                <a:spcPts val="554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География поставок или производства (по франшизе участника отбора) (20%)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marL="285750" indent="-285750" defTabSz="457200">
              <a:spcAft>
                <a:spcPts val="554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Уникальность, новизна, инновационность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проекта (20%)</a:t>
            </a:r>
          </a:p>
          <a:p>
            <a:pPr marL="285750" indent="-285750" defTabSz="457200">
              <a:spcAft>
                <a:spcPts val="554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Актуальность и значимость проекта для социально-экономического развития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города (20%)</a:t>
            </a:r>
          </a:p>
          <a:p>
            <a:pPr marL="285750" indent="-285750" defTabSz="457200">
              <a:spcAft>
                <a:spcPts val="554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Среднемесячная начисленная заработная плата работников на дату подачи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заявки (10%)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marL="285750" indent="-285750" defTabSz="457200">
              <a:spcAft>
                <a:spcPts val="554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Личное представление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проекта (10%)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497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5">
            <a:extLst>
              <a:ext uri="{FF2B5EF4-FFF2-40B4-BE49-F238E27FC236}">
                <a16:creationId xmlns:a16="http://schemas.microsoft.com/office/drawing/2014/main" id="{5B9331C3-7712-4142-83EC-649AE9ED4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265" y="468560"/>
            <a:ext cx="10515600" cy="801938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Рассмотрение заявок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68EF3A8-6687-4124-A04A-2525919C4727}"/>
              </a:ext>
            </a:extLst>
          </p:cNvPr>
          <p:cNvSpPr/>
          <p:nvPr/>
        </p:nvSpPr>
        <p:spPr>
          <a:xfrm>
            <a:off x="1260933" y="1538790"/>
            <a:ext cx="2096251" cy="20105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DF961581-77E2-483C-877A-2E27D65D8FA1}"/>
              </a:ext>
            </a:extLst>
          </p:cNvPr>
          <p:cNvSpPr/>
          <p:nvPr/>
        </p:nvSpPr>
        <p:spPr>
          <a:xfrm>
            <a:off x="1960129" y="1203629"/>
            <a:ext cx="733425" cy="733425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ADF33B-3F56-4CF5-8EFF-11A967BC8B80}"/>
              </a:ext>
            </a:extLst>
          </p:cNvPr>
          <p:cNvSpPr txBox="1"/>
          <p:nvPr/>
        </p:nvSpPr>
        <p:spPr>
          <a:xfrm>
            <a:off x="1949370" y="1169252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tx2"/>
                </a:solidFill>
                <a:latin typeface="Bahnschrift Condensed" panose="020B0502040204020203" pitchFamily="34" charset="0"/>
              </a:rPr>
              <a:t>1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578E784-7E8B-4712-8BBF-FE373F3EBF86}"/>
              </a:ext>
            </a:extLst>
          </p:cNvPr>
          <p:cNvSpPr/>
          <p:nvPr/>
        </p:nvSpPr>
        <p:spPr>
          <a:xfrm>
            <a:off x="3857663" y="1534334"/>
            <a:ext cx="2201491" cy="201498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295CA05C-D87E-4F22-B2AD-FD55BBEDED6D}"/>
              </a:ext>
            </a:extLst>
          </p:cNvPr>
          <p:cNvSpPr/>
          <p:nvPr/>
        </p:nvSpPr>
        <p:spPr>
          <a:xfrm>
            <a:off x="4645978" y="1169252"/>
            <a:ext cx="733425" cy="733425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0EAFD84-8FDA-4D19-BDD3-E9AC3CEA0C15}"/>
              </a:ext>
            </a:extLst>
          </p:cNvPr>
          <p:cNvSpPr txBox="1"/>
          <p:nvPr/>
        </p:nvSpPr>
        <p:spPr>
          <a:xfrm>
            <a:off x="4645978" y="1162638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tx2"/>
                </a:solidFill>
                <a:latin typeface="Bahnschrift Condensed" panose="020B0502040204020203" pitchFamily="34" charset="0"/>
              </a:rPr>
              <a:t>2</a:t>
            </a:r>
            <a:endParaRPr lang="ru-RU" sz="4000" b="1" dirty="0">
              <a:solidFill>
                <a:schemeClr val="tx2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5B303F1-86D4-4BFA-B986-FAA8042C8ADB}"/>
              </a:ext>
            </a:extLst>
          </p:cNvPr>
          <p:cNvSpPr/>
          <p:nvPr/>
        </p:nvSpPr>
        <p:spPr>
          <a:xfrm>
            <a:off x="6516860" y="1516581"/>
            <a:ext cx="2180355" cy="20149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Овал 12">
            <a:extLst>
              <a:ext uri="{FF2B5EF4-FFF2-40B4-BE49-F238E27FC236}">
                <a16:creationId xmlns:a16="http://schemas.microsoft.com/office/drawing/2014/main" id="{E44C3463-45B5-4947-9983-B1FE2F10EDCB}"/>
              </a:ext>
            </a:extLst>
          </p:cNvPr>
          <p:cNvSpPr/>
          <p:nvPr/>
        </p:nvSpPr>
        <p:spPr>
          <a:xfrm>
            <a:off x="7289102" y="1226683"/>
            <a:ext cx="733425" cy="733425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FE4430D-1FE9-410E-AB01-17D04B334853}"/>
              </a:ext>
            </a:extLst>
          </p:cNvPr>
          <p:cNvSpPr txBox="1"/>
          <p:nvPr/>
        </p:nvSpPr>
        <p:spPr>
          <a:xfrm>
            <a:off x="7299912" y="1193779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tx2"/>
                </a:solidFill>
                <a:latin typeface="Bahnschrift Condensed" panose="020B0502040204020203" pitchFamily="34" charset="0"/>
              </a:rPr>
              <a:t>3</a:t>
            </a:r>
            <a:endParaRPr lang="ru-RU" sz="4000" b="1" dirty="0">
              <a:solidFill>
                <a:schemeClr val="tx2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1310502" y="2134021"/>
            <a:ext cx="2089455" cy="815608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algn="ctr">
              <a:spcAft>
                <a:spcPts val="554"/>
              </a:spcAft>
              <a:defRPr/>
            </a:pPr>
            <a:r>
              <a:rPr lang="ru-RU" sz="2200" b="1" dirty="0">
                <a:latin typeface="Bahnschrift Condensed" panose="020B0502040204020203" pitchFamily="34" charset="0"/>
              </a:rPr>
              <a:t>Не менее </a:t>
            </a:r>
            <a:r>
              <a:rPr lang="ru-RU" sz="2200" b="1" dirty="0">
                <a:solidFill>
                  <a:srgbClr val="C00000"/>
                </a:solidFill>
                <a:latin typeface="Bahnschrift Condensed" panose="020B0502040204020203" pitchFamily="34" charset="0"/>
              </a:rPr>
              <a:t>3</a:t>
            </a:r>
            <a:r>
              <a:rPr lang="ru-RU" sz="2200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0</a:t>
            </a:r>
            <a:r>
              <a:rPr lang="ru-RU" sz="2200" b="1" dirty="0" smtClean="0">
                <a:latin typeface="Bahnschrift Condensed" panose="020B0502040204020203" pitchFamily="34" charset="0"/>
              </a:rPr>
              <a:t> дней</a:t>
            </a:r>
            <a:endParaRPr lang="ru-RU" sz="2200" b="1" dirty="0">
              <a:latin typeface="Bahnschrift Condensed" panose="020B0502040204020203" pitchFamily="34" charset="0"/>
            </a:endParaRPr>
          </a:p>
          <a:p>
            <a:pPr lvl="0" algn="ctr">
              <a:spcAft>
                <a:spcPts val="554"/>
              </a:spcAft>
              <a:defRPr/>
            </a:pPr>
            <a:r>
              <a:rPr lang="ru-RU" sz="2000" b="1" dirty="0" smtClean="0">
                <a:latin typeface="Bahnschrift Condensed" panose="020B0502040204020203" pitchFamily="34" charset="0"/>
              </a:rPr>
              <a:t>Проведение отбора</a:t>
            </a:r>
            <a:endParaRPr lang="ru-RU" sz="2000" b="1" dirty="0">
              <a:latin typeface="Bahnschrift Condensed" panose="020B0502040204020203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3996425" y="1932364"/>
            <a:ext cx="2052400" cy="1400383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algn="ctr">
              <a:spcAft>
                <a:spcPts val="554"/>
              </a:spcAft>
              <a:defRPr/>
            </a:pPr>
            <a:r>
              <a:rPr lang="ru-RU" sz="2000" b="1" dirty="0">
                <a:latin typeface="Bahnschrift Condensed" panose="020B0502040204020203" pitchFamily="34" charset="0"/>
              </a:rPr>
              <a:t>Не более </a:t>
            </a:r>
            <a:r>
              <a:rPr lang="ru-RU" sz="2000" b="1" dirty="0">
                <a:solidFill>
                  <a:srgbClr val="C00000"/>
                </a:solidFill>
                <a:latin typeface="Bahnschrift Condensed" panose="020B0502040204020203" pitchFamily="34" charset="0"/>
              </a:rPr>
              <a:t>3</a:t>
            </a:r>
            <a:r>
              <a:rPr lang="ru-RU" sz="2000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5</a:t>
            </a:r>
            <a:r>
              <a:rPr lang="ru-RU" sz="2000" b="1" dirty="0" smtClean="0">
                <a:latin typeface="Bahnschrift Condensed" panose="020B0502040204020203" pitchFamily="34" charset="0"/>
              </a:rPr>
              <a:t> </a:t>
            </a:r>
            <a:r>
              <a:rPr lang="ru-RU" sz="2000" b="1" dirty="0">
                <a:latin typeface="Bahnschrift Condensed" panose="020B0502040204020203" pitchFamily="34" charset="0"/>
              </a:rPr>
              <a:t>рабочих </a:t>
            </a:r>
            <a:r>
              <a:rPr lang="ru-RU" sz="2000" b="1" dirty="0" smtClean="0">
                <a:latin typeface="Bahnschrift Condensed" panose="020B0502040204020203" pitchFamily="34" charset="0"/>
              </a:rPr>
              <a:t>дней</a:t>
            </a:r>
            <a:endParaRPr lang="ru-RU" sz="2000" b="1" dirty="0">
              <a:latin typeface="Bahnschrift Condensed" panose="020B0502040204020203" pitchFamily="34" charset="0"/>
            </a:endParaRPr>
          </a:p>
          <a:p>
            <a:pPr lvl="0" algn="ctr">
              <a:spcAft>
                <a:spcPts val="554"/>
              </a:spcAft>
              <a:defRPr/>
            </a:pPr>
            <a:r>
              <a:rPr lang="ru-RU" sz="2000" b="1" dirty="0" smtClean="0">
                <a:latin typeface="Bahnschrift Condensed" panose="020B0502040204020203" pitchFamily="34" charset="0"/>
              </a:rPr>
              <a:t>Протокол рассмотрения заявок</a:t>
            </a:r>
            <a:endParaRPr lang="ru-RU" sz="2000" b="1" dirty="0">
              <a:latin typeface="Bahnschrift Condensed" panose="020B0502040204020203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6650535" y="1971481"/>
            <a:ext cx="2089455" cy="1092607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algn="ctr">
              <a:spcAft>
                <a:spcPts val="554"/>
              </a:spcAft>
              <a:defRPr/>
            </a:pPr>
            <a:r>
              <a:rPr lang="ru-RU" sz="2000" b="1" dirty="0">
                <a:latin typeface="Bahnschrift Condensed" panose="020B0502040204020203" pitchFamily="34" charset="0"/>
              </a:rPr>
              <a:t>Не более </a:t>
            </a:r>
            <a:r>
              <a:rPr lang="ru-RU" sz="2000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10</a:t>
            </a:r>
            <a:r>
              <a:rPr lang="ru-RU" sz="2000" b="1" dirty="0" smtClean="0">
                <a:latin typeface="Bahnschrift Condensed" panose="020B0502040204020203" pitchFamily="34" charset="0"/>
              </a:rPr>
              <a:t> рабочих дней</a:t>
            </a:r>
            <a:endParaRPr lang="ru-RU" sz="2000" b="1" dirty="0">
              <a:latin typeface="Bahnschrift Condensed" panose="020B0502040204020203" pitchFamily="34" charset="0"/>
            </a:endParaRPr>
          </a:p>
          <a:p>
            <a:pPr lvl="0" algn="ctr">
              <a:spcAft>
                <a:spcPts val="554"/>
              </a:spcAft>
              <a:defRPr/>
            </a:pPr>
            <a:r>
              <a:rPr lang="ru-RU" sz="2000" b="1" dirty="0" smtClean="0">
                <a:latin typeface="Bahnschrift Condensed" panose="020B0502040204020203" pitchFamily="34" charset="0"/>
              </a:rPr>
              <a:t>Заседание комиссии</a:t>
            </a:r>
            <a:endParaRPr lang="ru-RU" sz="2000" b="1" dirty="0">
              <a:latin typeface="Bahnschrift Condensed" panose="020B0502040204020203" pitchFamily="34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F578E784-7E8B-4712-8BBF-FE373F3EBF86}"/>
              </a:ext>
            </a:extLst>
          </p:cNvPr>
          <p:cNvSpPr/>
          <p:nvPr/>
        </p:nvSpPr>
        <p:spPr>
          <a:xfrm>
            <a:off x="9099766" y="1538790"/>
            <a:ext cx="2254034" cy="201498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12">
            <a:extLst>
              <a:ext uri="{FF2B5EF4-FFF2-40B4-BE49-F238E27FC236}">
                <a16:creationId xmlns:a16="http://schemas.microsoft.com/office/drawing/2014/main" id="{E44C3463-45B5-4947-9983-B1FE2F10EDCB}"/>
              </a:ext>
            </a:extLst>
          </p:cNvPr>
          <p:cNvSpPr/>
          <p:nvPr/>
        </p:nvSpPr>
        <p:spPr>
          <a:xfrm>
            <a:off x="9844559" y="1238984"/>
            <a:ext cx="733425" cy="733425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FE4430D-1FE9-410E-AB01-17D04B334853}"/>
              </a:ext>
            </a:extLst>
          </p:cNvPr>
          <p:cNvSpPr txBox="1"/>
          <p:nvPr/>
        </p:nvSpPr>
        <p:spPr>
          <a:xfrm>
            <a:off x="9833799" y="1214382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tx2"/>
                </a:solidFill>
                <a:latin typeface="Bahnschrift Condensed" panose="020B0502040204020203" pitchFamily="34" charset="0"/>
              </a:rPr>
              <a:t>4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168EF3A8-6687-4124-A04A-2525919C4727}"/>
              </a:ext>
            </a:extLst>
          </p:cNvPr>
          <p:cNvSpPr/>
          <p:nvPr/>
        </p:nvSpPr>
        <p:spPr>
          <a:xfrm>
            <a:off x="5452290" y="4100148"/>
            <a:ext cx="2096251" cy="20105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F5B303F1-86D4-4BFA-B986-FAA8042C8ADB}"/>
              </a:ext>
            </a:extLst>
          </p:cNvPr>
          <p:cNvSpPr/>
          <p:nvPr/>
        </p:nvSpPr>
        <p:spPr>
          <a:xfrm>
            <a:off x="1395663" y="4049399"/>
            <a:ext cx="3284035" cy="20612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F5B303F1-86D4-4BFA-B986-FAA8042C8ADB}"/>
              </a:ext>
            </a:extLst>
          </p:cNvPr>
          <p:cNvSpPr/>
          <p:nvPr/>
        </p:nvSpPr>
        <p:spPr>
          <a:xfrm>
            <a:off x="8606382" y="4133367"/>
            <a:ext cx="2180355" cy="201498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Овал 12">
            <a:extLst>
              <a:ext uri="{FF2B5EF4-FFF2-40B4-BE49-F238E27FC236}">
                <a16:creationId xmlns:a16="http://schemas.microsoft.com/office/drawing/2014/main" id="{E44C3463-45B5-4947-9983-B1FE2F10EDCB}"/>
              </a:ext>
            </a:extLst>
          </p:cNvPr>
          <p:cNvSpPr/>
          <p:nvPr/>
        </p:nvSpPr>
        <p:spPr>
          <a:xfrm>
            <a:off x="2811741" y="3707682"/>
            <a:ext cx="733425" cy="733425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4" name="Овал 12">
            <a:extLst>
              <a:ext uri="{FF2B5EF4-FFF2-40B4-BE49-F238E27FC236}">
                <a16:creationId xmlns:a16="http://schemas.microsoft.com/office/drawing/2014/main" id="{E44C3463-45B5-4947-9983-B1FE2F10EDCB}"/>
              </a:ext>
            </a:extLst>
          </p:cNvPr>
          <p:cNvSpPr/>
          <p:nvPr/>
        </p:nvSpPr>
        <p:spPr>
          <a:xfrm>
            <a:off x="9329846" y="3878180"/>
            <a:ext cx="733425" cy="733425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5" name="Овал 12">
            <a:extLst>
              <a:ext uri="{FF2B5EF4-FFF2-40B4-BE49-F238E27FC236}">
                <a16:creationId xmlns:a16="http://schemas.microsoft.com/office/drawing/2014/main" id="{E44C3463-45B5-4947-9983-B1FE2F10EDCB}"/>
              </a:ext>
            </a:extLst>
          </p:cNvPr>
          <p:cNvSpPr/>
          <p:nvPr/>
        </p:nvSpPr>
        <p:spPr>
          <a:xfrm>
            <a:off x="6158660" y="3777646"/>
            <a:ext cx="733425" cy="733425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FE4430D-1FE9-410E-AB01-17D04B334853}"/>
              </a:ext>
            </a:extLst>
          </p:cNvPr>
          <p:cNvSpPr txBox="1"/>
          <p:nvPr/>
        </p:nvSpPr>
        <p:spPr>
          <a:xfrm>
            <a:off x="2811239" y="3695454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tx2"/>
                </a:solidFill>
                <a:latin typeface="Bahnschrift Condensed" panose="020B0502040204020203" pitchFamily="34" charset="0"/>
              </a:rPr>
              <a:t>5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FE4430D-1FE9-410E-AB01-17D04B334853}"/>
              </a:ext>
            </a:extLst>
          </p:cNvPr>
          <p:cNvSpPr txBox="1"/>
          <p:nvPr/>
        </p:nvSpPr>
        <p:spPr>
          <a:xfrm>
            <a:off x="6150148" y="3760868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tx2"/>
                </a:solidFill>
                <a:latin typeface="Bahnschrift Condensed" panose="020B0502040204020203" pitchFamily="34" charset="0"/>
              </a:rPr>
              <a:t>6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FE4430D-1FE9-410E-AB01-17D04B334853}"/>
              </a:ext>
            </a:extLst>
          </p:cNvPr>
          <p:cNvSpPr txBox="1"/>
          <p:nvPr/>
        </p:nvSpPr>
        <p:spPr>
          <a:xfrm>
            <a:off x="9304668" y="3856960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tx2"/>
                </a:solidFill>
                <a:latin typeface="Bahnschrift Condensed" panose="020B0502040204020203" pitchFamily="34" charset="0"/>
              </a:rPr>
              <a:t>7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9153001" y="1978309"/>
            <a:ext cx="2313094" cy="1400383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algn="ctr">
              <a:spcAft>
                <a:spcPts val="554"/>
              </a:spcAft>
              <a:defRPr/>
            </a:pPr>
            <a:r>
              <a:rPr lang="ru-RU" sz="2000" b="1" dirty="0">
                <a:latin typeface="Bahnschrift Condensed" panose="020B0502040204020203" pitchFamily="34" charset="0"/>
              </a:rPr>
              <a:t>Не более </a:t>
            </a:r>
            <a:r>
              <a:rPr lang="ru-RU" sz="2000" b="1" dirty="0">
                <a:solidFill>
                  <a:srgbClr val="C00000"/>
                </a:solidFill>
                <a:latin typeface="Bahnschrift Condensed" panose="020B0502040204020203" pitchFamily="34" charset="0"/>
              </a:rPr>
              <a:t>2</a:t>
            </a:r>
            <a:r>
              <a:rPr lang="ru-RU" sz="2000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0 </a:t>
            </a:r>
            <a:r>
              <a:rPr lang="ru-RU" sz="2000" b="1" dirty="0">
                <a:latin typeface="Bahnschrift Condensed" panose="020B0502040204020203" pitchFamily="34" charset="0"/>
              </a:rPr>
              <a:t>рабочих дней </a:t>
            </a:r>
          </a:p>
          <a:p>
            <a:pPr lvl="0" algn="ctr">
              <a:spcAft>
                <a:spcPts val="554"/>
              </a:spcAft>
              <a:defRPr/>
            </a:pPr>
            <a:r>
              <a:rPr lang="ru-RU" sz="2000" b="1" dirty="0" smtClean="0">
                <a:latin typeface="Bahnschrift Condensed" panose="020B0502040204020203" pitchFamily="34" charset="0"/>
              </a:rPr>
              <a:t>Протокол подведения итогов</a:t>
            </a:r>
            <a:endParaRPr lang="ru-RU" sz="2000" b="1" dirty="0">
              <a:latin typeface="Bahnschrift Condensed" panose="020B0502040204020203" pitchFamily="34" charset="0"/>
            </a:endParaRP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1775691" y="4533732"/>
            <a:ext cx="2508032" cy="1092607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algn="ctr">
              <a:spcAft>
                <a:spcPts val="554"/>
              </a:spcAft>
              <a:defRPr/>
            </a:pPr>
            <a:r>
              <a:rPr lang="ru-RU" sz="2000" b="1" dirty="0">
                <a:latin typeface="Bahnschrift Condensed" panose="020B0502040204020203" pitchFamily="34" charset="0"/>
              </a:rPr>
              <a:t>Не более </a:t>
            </a:r>
            <a:r>
              <a:rPr lang="ru-RU" sz="2000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15</a:t>
            </a:r>
            <a:r>
              <a:rPr lang="ru-RU" sz="2000" b="1" dirty="0" smtClean="0">
                <a:latin typeface="Bahnschrift Condensed" panose="020B0502040204020203" pitchFamily="34" charset="0"/>
              </a:rPr>
              <a:t> рабочих дней</a:t>
            </a:r>
            <a:endParaRPr lang="ru-RU" sz="2000" b="1" dirty="0">
              <a:latin typeface="Bahnschrift Condensed" panose="020B0502040204020203" pitchFamily="34" charset="0"/>
            </a:endParaRPr>
          </a:p>
          <a:p>
            <a:pPr lvl="0" algn="ctr">
              <a:spcAft>
                <a:spcPts val="554"/>
              </a:spcAft>
              <a:defRPr/>
            </a:pPr>
            <a:r>
              <a:rPr lang="ru-RU" sz="2000" b="1" dirty="0" smtClean="0">
                <a:latin typeface="Bahnschrift Condensed" panose="020B0502040204020203" pitchFamily="34" charset="0"/>
              </a:rPr>
              <a:t>ПАГ о предоставлении субсидии</a:t>
            </a:r>
            <a:endParaRPr lang="ru-RU" sz="2000" b="1" dirty="0">
              <a:latin typeface="Bahnschrift Condensed" panose="020B0502040204020203" pitchFamily="34" charset="0"/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5605807" y="4441375"/>
            <a:ext cx="2089455" cy="1400383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algn="ctr">
              <a:spcAft>
                <a:spcPts val="554"/>
              </a:spcAft>
              <a:defRPr/>
            </a:pPr>
            <a:r>
              <a:rPr lang="ru-RU" sz="2000" b="1" dirty="0">
                <a:latin typeface="Bahnschrift Condensed" panose="020B0502040204020203" pitchFamily="34" charset="0"/>
              </a:rPr>
              <a:t>Не более </a:t>
            </a:r>
            <a:r>
              <a:rPr lang="ru-RU" sz="2000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4</a:t>
            </a:r>
            <a:r>
              <a:rPr lang="ru-RU" sz="2000" b="1" dirty="0" smtClean="0">
                <a:latin typeface="Bahnschrift Condensed" panose="020B0502040204020203" pitchFamily="34" charset="0"/>
              </a:rPr>
              <a:t> </a:t>
            </a:r>
            <a:r>
              <a:rPr lang="ru-RU" sz="2000" b="1" dirty="0">
                <a:latin typeface="Bahnschrift Condensed" panose="020B0502040204020203" pitchFamily="34" charset="0"/>
              </a:rPr>
              <a:t>рабочих дней</a:t>
            </a:r>
          </a:p>
          <a:p>
            <a:pPr lvl="0" algn="ctr">
              <a:spcAft>
                <a:spcPts val="554"/>
              </a:spcAft>
              <a:defRPr/>
            </a:pPr>
            <a:r>
              <a:rPr lang="ru-RU" sz="2000" b="1" dirty="0" smtClean="0">
                <a:latin typeface="Bahnschrift Condensed" panose="020B0502040204020203" pitchFamily="34" charset="0"/>
              </a:rPr>
              <a:t>Подписание соглашений</a:t>
            </a:r>
            <a:endParaRPr lang="ru-RU" sz="2000" b="1" dirty="0">
              <a:latin typeface="Bahnschrift Condensed" panose="020B0502040204020203" pitchFamily="34" charset="0"/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8753103" y="4692439"/>
            <a:ext cx="2089455" cy="1400383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algn="ctr">
              <a:spcAft>
                <a:spcPts val="554"/>
              </a:spcAft>
              <a:defRPr/>
            </a:pPr>
            <a:r>
              <a:rPr lang="ru-RU" sz="2000" b="1" dirty="0">
                <a:latin typeface="Bahnschrift Condensed" panose="020B0502040204020203" pitchFamily="34" charset="0"/>
              </a:rPr>
              <a:t>Не более </a:t>
            </a:r>
            <a:r>
              <a:rPr lang="ru-RU" sz="2000" b="1" dirty="0">
                <a:solidFill>
                  <a:srgbClr val="C00000"/>
                </a:solidFill>
                <a:latin typeface="Bahnschrift Condensed" panose="020B0502040204020203" pitchFamily="34" charset="0"/>
              </a:rPr>
              <a:t>10</a:t>
            </a:r>
            <a:r>
              <a:rPr lang="ru-RU" sz="2000" b="1" dirty="0">
                <a:latin typeface="Bahnschrift Condensed" panose="020B0502040204020203" pitchFamily="34" charset="0"/>
              </a:rPr>
              <a:t> рабочих дней</a:t>
            </a:r>
          </a:p>
          <a:p>
            <a:pPr lvl="0" algn="ctr">
              <a:spcAft>
                <a:spcPts val="554"/>
              </a:spcAft>
              <a:defRPr/>
            </a:pPr>
            <a:r>
              <a:rPr lang="ru-RU" sz="2000" b="1" dirty="0">
                <a:latin typeface="Bahnschrift Condensed" panose="020B0502040204020203" pitchFamily="34" charset="0"/>
              </a:rPr>
              <a:t>Перечисление денежных средств</a:t>
            </a:r>
          </a:p>
        </p:txBody>
      </p:sp>
    </p:spTree>
    <p:extLst>
      <p:ext uri="{BB962C8B-B14F-4D97-AF65-F5344CB8AC3E}">
        <p14:creationId xmlns:p14="http://schemas.microsoft.com/office/powerpoint/2010/main" val="1263709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1086</TotalTime>
  <Words>939</Words>
  <Application>Microsoft Office PowerPoint</Application>
  <PresentationFormat>Широкоэкранный</PresentationFormat>
  <Paragraphs>123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Arial</vt:lpstr>
      <vt:lpstr>Bahnschrift Condensed</vt:lpstr>
      <vt:lpstr>Bahnschrift SemiLight Condensed</vt:lpstr>
      <vt:lpstr>Calibri</vt:lpstr>
      <vt:lpstr>Calibri Light</vt:lpstr>
      <vt:lpstr>Inter</vt:lpstr>
      <vt:lpstr>Open Sans Light</vt:lpstr>
      <vt:lpstr>Wingdings</vt:lpstr>
      <vt:lpstr>Тема Office</vt:lpstr>
      <vt:lpstr>ПРЕДОСТАВЛЕНИЕ СУБСИДИЙ ПРЕДПРИНИМАТЕЛЯМ В ПРОИЗВОДСТВЕННОЙ СФЕРЕ  В 2026 ГОДУ</vt:lpstr>
      <vt:lpstr>Презентация PowerPoint</vt:lpstr>
      <vt:lpstr>Категории и критерии участников отбора</vt:lpstr>
      <vt:lpstr>Требования к участникам отбора</vt:lpstr>
      <vt:lpstr>Формирование и подача заявок</vt:lpstr>
      <vt:lpstr>Перечень документов</vt:lpstr>
      <vt:lpstr> Направления расходов</vt:lpstr>
      <vt:lpstr> Критерии оценки</vt:lpstr>
      <vt:lpstr>Рассмотрение заявок</vt:lpstr>
      <vt:lpstr>Основания для отклонения заявок</vt:lpstr>
      <vt:lpstr>Отчетность и результаты предоставления поддержки</vt:lpstr>
      <vt:lpstr>Оценка регулирующего воздействия – механизм влияния предпринимателей  на принятие муниципальных нормативных правовых актов, направленный на: </vt:lpstr>
      <vt:lpstr>Рейтинг качества проведения ОРВ, экспертизы за 2025 год</vt:lpstr>
      <vt:lpstr>Структура отзывов участников публичных консультаций за 2025 год</vt:lpstr>
      <vt:lpstr>Портал проектов нормативных правовых актов  </vt:lpstr>
      <vt:lpstr>Отдел аналитики и поддержки предпринимательства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Минимализм деловой, шаблон презентации с сайта presentation-creation.ru</dc:title>
  <dc:creator>User Obstinate</dc:creator>
  <cp:lastModifiedBy>Чуркина Светлана Петровна</cp:lastModifiedBy>
  <cp:revision>134</cp:revision>
  <cp:lastPrinted>2026-06-25T09:27:44Z</cp:lastPrinted>
  <dcterms:created xsi:type="dcterms:W3CDTF">2024-11-04T08:17:15Z</dcterms:created>
  <dcterms:modified xsi:type="dcterms:W3CDTF">2026-06-26T06:00:49Z</dcterms:modified>
</cp:coreProperties>
</file>