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50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8158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989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85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337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9603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7148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567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288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733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4336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682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D8CC48-2E9F-4368-A2F8-AC34947BD2D0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7A873-6A6E-400D-8BEB-B2297A015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3056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1676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533180" y="353875"/>
            <a:ext cx="6461494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0"/>
              </a:lnSpc>
            </a:pPr>
            <a:r>
              <a:rPr sz="1450" dirty="0">
                <a:solidFill>
                  <a:srgbClr val="C0C0C2"/>
                </a:solidFill>
                <a:latin typeface="QWTHWN+Arial-Black"/>
                <a:cs typeface="QWTHWN+Arial-Black"/>
              </a:rPr>
              <a:t>ОРГАНИЗАЦИЯ ЧАСТНОГО ГЕРОНТОЛОГИЧЕСКОГО ЦЕНТРА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90426" y="1001350"/>
            <a:ext cx="518813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171,9</a:t>
            </a:r>
          </a:p>
          <a:p>
            <a:pPr marL="81521"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5613" y="1001350"/>
            <a:ext cx="356369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9"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3,4</a:t>
            </a:r>
          </a:p>
          <a:p>
            <a:pPr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18048" y="1004112"/>
            <a:ext cx="320209" cy="2308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78</a:t>
            </a:r>
          </a:p>
          <a:p>
            <a:pPr marL="1553">
              <a:lnSpc>
                <a:spcPts val="566"/>
              </a:lnSpc>
              <a:spcBef>
                <a:spcPts val="212"/>
              </a:spcBef>
            </a:pPr>
            <a:r>
              <a:rPr sz="544" spc="18" dirty="0">
                <a:solidFill>
                  <a:srgbClr val="20B539"/>
                </a:solidFill>
                <a:latin typeface="HVGKVG+Arial-Black"/>
                <a:cs typeface="HVGKVG+Arial-Black"/>
              </a:rPr>
              <a:t>мес.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96605" y="1001350"/>
            <a:ext cx="433945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44,9</a:t>
            </a:r>
          </a:p>
          <a:p>
            <a:pPr marL="39120"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65296" y="1042774"/>
            <a:ext cx="57706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spc="34" dirty="0">
                <a:solidFill>
                  <a:srgbClr val="20B539"/>
                </a:solidFill>
                <a:latin typeface="BFVSAL+Arial-Black"/>
                <a:cs typeface="BFVSAL+Arial-Black"/>
              </a:rPr>
              <a:t>14,0%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63840" y="1378238"/>
            <a:ext cx="78704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ИНВЕСТИЦИИ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736976" y="1378238"/>
            <a:ext cx="759702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ОБОРОТНЫЙ</a:t>
            </a:r>
          </a:p>
          <a:p>
            <a:pPr marL="88885">
              <a:lnSpc>
                <a:spcPts val="718"/>
              </a:lnSpc>
            </a:pPr>
            <a:r>
              <a:rPr sz="725" spc="-10" dirty="0">
                <a:solidFill>
                  <a:srgbClr val="1E395B"/>
                </a:solidFill>
                <a:latin typeface="AVOKAS+Arial-BoldMT"/>
                <a:cs typeface="AVOKAS+Arial-BoldMT"/>
              </a:rPr>
              <a:t>КАПИТАЛ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752952" y="1378238"/>
            <a:ext cx="854328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4025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СРОК</a:t>
            </a:r>
          </a:p>
          <a:p>
            <a:pPr>
              <a:lnSpc>
                <a:spcPts val="718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ОКУПАЕМОСТИ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958787" y="1378238"/>
            <a:ext cx="57017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IRR</a:t>
            </a:r>
            <a:r>
              <a:rPr sz="725" spc="-35" dirty="0">
                <a:solidFill>
                  <a:srgbClr val="1E395B"/>
                </a:solidFill>
                <a:latin typeface="AVOKAS+Arial-BoldMT"/>
                <a:cs typeface="AVOKAS+Arial-BoldMT"/>
              </a:rPr>
              <a:t> </a:t>
            </a: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(BHP)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045039" y="1378238"/>
            <a:ext cx="522680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7456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NPV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(96</a:t>
            </a:r>
            <a:r>
              <a:rPr sz="725" spc="24" dirty="0">
                <a:solidFill>
                  <a:srgbClr val="1E395B"/>
                </a:solidFill>
                <a:latin typeface="AVOKAS+Arial-BoldMT"/>
                <a:cs typeface="AVOKAS+Arial-BoldMT"/>
              </a:rPr>
              <a:t> </a:t>
            </a: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мес.)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562127" y="1729059"/>
            <a:ext cx="1131499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NPJTIO+Arial-Black"/>
                <a:cs typeface="NPJTIO+Arial-Black"/>
              </a:rPr>
              <a:t>суть проекта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622005" y="2049407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777346" y="2087972"/>
            <a:ext cx="4967391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Создание</a:t>
            </a:r>
            <a:r>
              <a:rPr sz="725" spc="1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10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рекреационной</a:t>
            </a:r>
            <a:r>
              <a:rPr sz="725" spc="10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зоне</a:t>
            </a:r>
            <a:r>
              <a:rPr sz="725" spc="1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геронтологического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центра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предназначенного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для</a:t>
            </a:r>
            <a:r>
              <a:rPr sz="725" spc="1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постоянного,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временного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(сроком</a:t>
            </a:r>
            <a:r>
              <a:rPr sz="725" spc="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</a:t>
            </a:r>
            <a:r>
              <a:rPr sz="725" spc="5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6</a:t>
            </a:r>
            <a:r>
              <a:rPr sz="725" spc="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мес.)</a:t>
            </a:r>
            <a:r>
              <a:rPr sz="725" spc="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пятидневного</a:t>
            </a:r>
            <a:r>
              <a:rPr sz="725" spc="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(путевки)</a:t>
            </a:r>
            <a:r>
              <a:rPr sz="725" spc="3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проживания</a:t>
            </a:r>
            <a:r>
              <a:rPr sz="725" spc="4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граждан</a:t>
            </a:r>
            <a:r>
              <a:rPr sz="725" spc="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старческого</a:t>
            </a:r>
            <a:r>
              <a:rPr sz="725" spc="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престарелого</a:t>
            </a:r>
            <a:r>
              <a:rPr sz="725" spc="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возраста,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4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т.</a:t>
            </a:r>
            <a:r>
              <a:rPr sz="725" spc="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инвалидов;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предполагается</a:t>
            </a:r>
            <a:r>
              <a:rPr sz="725" spc="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оказание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услуг:</a:t>
            </a:r>
            <a:r>
              <a:rPr sz="725" spc="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5</a:t>
            </a:r>
            <a:r>
              <a:rPr sz="725" spc="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разовое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питание,</a:t>
            </a:r>
            <a:r>
              <a:rPr sz="725" spc="4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гигиенический</a:t>
            </a:r>
            <a:r>
              <a:rPr sz="725" spc="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уход,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наблюдение</a:t>
            </a:r>
            <a:r>
              <a:rPr sz="725" spc="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медсестры</a:t>
            </a:r>
            <a:r>
              <a:rPr sz="725" spc="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сиделки,</a:t>
            </a:r>
            <a:r>
              <a:rPr sz="725" spc="1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организация</a:t>
            </a:r>
            <a:r>
              <a:rPr sz="725" spc="1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досуга,</a:t>
            </a:r>
            <a:r>
              <a:rPr sz="725" spc="1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занятия</a:t>
            </a:r>
            <a:r>
              <a:rPr sz="725" spc="1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14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психологом,</a:t>
            </a:r>
            <a:r>
              <a:rPr sz="725" spc="14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контроль</a:t>
            </a:r>
            <a:r>
              <a:rPr sz="725" spc="13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состояния</a:t>
            </a:r>
            <a:r>
              <a:rPr sz="725" spc="1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терапевтом</a:t>
            </a:r>
            <a:r>
              <a:rPr sz="725" spc="14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(дополнительно</a:t>
            </a:r>
            <a:r>
              <a:rPr sz="725" spc="14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будут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организованы консультации узких специалистов, диагностика и лаб. исследования, трансфер).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622005" y="2670770"/>
            <a:ext cx="186421" cy="5514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2128"/>
              </a:spcBef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777346" y="2709335"/>
            <a:ext cx="4966869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Вместимость</a:t>
            </a:r>
            <a:r>
              <a:rPr sz="725" spc="2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центра</a:t>
            </a:r>
            <a:r>
              <a:rPr sz="725" spc="2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</a:t>
            </a:r>
            <a:r>
              <a:rPr sz="725" spc="2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100</a:t>
            </a:r>
            <a:r>
              <a:rPr sz="725" spc="2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чел.</a:t>
            </a:r>
            <a:r>
              <a:rPr sz="725" spc="2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(расчетная</a:t>
            </a:r>
            <a:r>
              <a:rPr sz="725" spc="2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загрузка</a:t>
            </a:r>
            <a:r>
              <a:rPr sz="725" spc="2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90%);</a:t>
            </a:r>
            <a:r>
              <a:rPr sz="725" spc="26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объект</a:t>
            </a:r>
            <a:r>
              <a:rPr sz="725" spc="25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может</a:t>
            </a:r>
            <a:r>
              <a:rPr sz="725" spc="25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быть</a:t>
            </a:r>
            <a:r>
              <a:rPr sz="725" spc="2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организован,</a:t>
            </a:r>
            <a:r>
              <a:rPr sz="725" spc="26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как</a:t>
            </a:r>
            <a:r>
              <a:rPr sz="725" spc="2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принципах</a:t>
            </a:r>
            <a:r>
              <a:rPr sz="725" spc="14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полностью</a:t>
            </a:r>
            <a:r>
              <a:rPr sz="725" spc="15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частного</a:t>
            </a:r>
            <a:r>
              <a:rPr sz="725" spc="15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пансионата,</a:t>
            </a:r>
            <a:r>
              <a:rPr sz="725" spc="15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так</a:t>
            </a:r>
            <a:r>
              <a:rPr sz="725" spc="15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5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15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привлечением</a:t>
            </a:r>
            <a:r>
              <a:rPr sz="725" spc="15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формата</a:t>
            </a:r>
            <a:r>
              <a:rPr sz="725" spc="15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ГЧП</a:t>
            </a:r>
            <a:r>
              <a:rPr sz="725" spc="14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(с</a:t>
            </a:r>
            <a:r>
              <a:rPr sz="725" spc="15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оказанием</a:t>
            </a:r>
            <a:r>
              <a:rPr sz="725" spc="15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социальных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услуг по программам социальной защиты населения).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777346" y="3123576"/>
            <a:ext cx="4966871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Дальнейшая</a:t>
            </a:r>
            <a:r>
              <a:rPr sz="725" spc="1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перспектива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осуществление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научно-практической</a:t>
            </a:r>
            <a:r>
              <a:rPr sz="725" spc="1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организационно-методической</a:t>
            </a:r>
            <a:r>
              <a:rPr sz="725" spc="1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работы</a:t>
            </a:r>
            <a:r>
              <a:rPr sz="725" spc="17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областях</a:t>
            </a:r>
            <a:r>
              <a:rPr sz="725" spc="13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геронтологии</a:t>
            </a:r>
            <a:r>
              <a:rPr sz="725" spc="14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4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гериатрии;</a:t>
            </a:r>
            <a:r>
              <a:rPr sz="725" spc="1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организация</a:t>
            </a:r>
            <a:r>
              <a:rPr sz="725" spc="14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услуг</a:t>
            </a:r>
            <a:r>
              <a:rPr sz="725" spc="1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</a:t>
            </a:r>
            <a:r>
              <a:rPr sz="725" spc="1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повышению</a:t>
            </a:r>
            <a:r>
              <a:rPr sz="725" spc="13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квалификации</a:t>
            </a:r>
            <a:r>
              <a:rPr sz="725" spc="1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кадров</a:t>
            </a:r>
            <a:r>
              <a:rPr sz="725" spc="13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стационарных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учреждений социального обслуживания.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1768437" y="3388787"/>
            <a:ext cx="234275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обеспеченность</a:t>
            </a:r>
            <a:r>
              <a:rPr sz="1087" spc="16" dirty="0">
                <a:solidFill>
                  <a:srgbClr val="1E395B"/>
                </a:solidFill>
                <a:latin typeface="NPJTIO+Arial-Black"/>
                <a:cs typeface="NPJTIO+Arial-Black"/>
              </a:rPr>
              <a:t> </a:t>
            </a: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ресурсами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747050" y="3551722"/>
            <a:ext cx="215774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обеспеченность</a:t>
            </a:r>
            <a:r>
              <a:rPr sz="1087" spc="16" dirty="0">
                <a:solidFill>
                  <a:srgbClr val="1E395B"/>
                </a:solidFill>
                <a:latin typeface="NPJTIO+Arial-Black"/>
                <a:cs typeface="NPJTIO+Arial-Black"/>
              </a:rPr>
              <a:t> </a:t>
            </a: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спросом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614546" y="3573815"/>
            <a:ext cx="374576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Для</a:t>
            </a:r>
            <a:r>
              <a:rPr sz="725" spc="2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размещения</a:t>
            </a:r>
            <a:r>
              <a:rPr sz="725" spc="22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может</a:t>
            </a:r>
            <a:r>
              <a:rPr sz="725" spc="21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быть</a:t>
            </a:r>
            <a:r>
              <a:rPr sz="725" spc="21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куплено</a:t>
            </a:r>
            <a:r>
              <a:rPr sz="725" spc="22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  <a:r>
              <a:rPr sz="725" spc="22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арендовано</a:t>
            </a:r>
            <a:r>
              <a:rPr sz="725" spc="22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помещение</a:t>
            </a:r>
            <a:r>
              <a:rPr sz="725" spc="22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площадью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1769888" y="3714561"/>
            <a:ext cx="48710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порядка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216635" y="3714561"/>
            <a:ext cx="18927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2365646" y="3714561"/>
            <a:ext cx="2753734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тыс.</a:t>
            </a:r>
            <a:r>
              <a:rPr sz="725" spc="5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м.</a:t>
            </a:r>
            <a:r>
              <a:rPr sz="725" spc="56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кв.,</a:t>
            </a:r>
            <a:r>
              <a:rPr sz="725" spc="56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отвечающее</a:t>
            </a:r>
            <a:r>
              <a:rPr sz="725" spc="5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необходимых</a:t>
            </a:r>
            <a:r>
              <a:rPr sz="725" spc="5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требованиям,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5176161" y="3714561"/>
            <a:ext cx="18410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588455" y="3733989"/>
            <a:ext cx="5136987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Значительные</a:t>
            </a:r>
            <a:r>
              <a:rPr sz="725" spc="12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темпы</a:t>
            </a:r>
            <a:r>
              <a:rPr sz="725" spc="11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старения</a:t>
            </a:r>
            <a:r>
              <a:rPr sz="725" spc="11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населения</a:t>
            </a:r>
            <a:r>
              <a:rPr sz="725" spc="12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1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РФ</a:t>
            </a:r>
            <a:r>
              <a:rPr sz="725" spc="1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(по</a:t>
            </a:r>
            <a:r>
              <a:rPr sz="725" spc="12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данным</a:t>
            </a:r>
            <a:r>
              <a:rPr sz="725" spc="11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Росстат,</a:t>
            </a:r>
            <a:r>
              <a:rPr sz="725" spc="11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доля</a:t>
            </a:r>
            <a:r>
              <a:rPr sz="725" spc="12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пожилых</a:t>
            </a:r>
            <a:r>
              <a:rPr sz="725" spc="1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1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РФ</a:t>
            </a:r>
            <a:r>
              <a:rPr sz="725" spc="11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</a:t>
            </a:r>
            <a:r>
              <a:rPr sz="725" spc="1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2046г.</a:t>
            </a:r>
            <a:r>
              <a:rPr sz="725" spc="1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вырастет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почти</a:t>
            </a:r>
            <a:r>
              <a:rPr sz="725" spc="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</a:t>
            </a:r>
            <a:r>
              <a:rPr sz="725" spc="9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27%</a:t>
            </a:r>
            <a:r>
              <a:rPr sz="725" spc="7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—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24%</a:t>
            </a:r>
            <a:r>
              <a:rPr sz="725" spc="7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2023г.);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  <a:r>
              <a:rPr sz="725" spc="9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11.2023г.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доля</a:t>
            </a:r>
            <a:r>
              <a:rPr sz="725" spc="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пожилых</a:t>
            </a:r>
            <a:r>
              <a:rPr sz="725" spc="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людей</a:t>
            </a:r>
            <a:r>
              <a:rPr sz="725" spc="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от</a:t>
            </a:r>
            <a:r>
              <a:rPr sz="725" spc="7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60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лет</a:t>
            </a:r>
            <a:r>
              <a:rPr sz="725" spc="7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ХМАО-Югре</a:t>
            </a:r>
            <a:r>
              <a:rPr sz="725" spc="8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8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365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079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чел.,</a:t>
            </a:r>
          </a:p>
          <a:p>
            <a:pPr marL="155334"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старше 80 лет – 23 445 чел.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769888" y="3819502"/>
            <a:ext cx="3590022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подведенными</a:t>
            </a:r>
            <a:r>
              <a:rPr sz="725" spc="1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коммуникациями:</a:t>
            </a:r>
            <a:r>
              <a:rPr sz="725" spc="1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энергопотребление</a:t>
            </a:r>
            <a:r>
              <a:rPr sz="725" spc="1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21</a:t>
            </a:r>
            <a:r>
              <a:rPr sz="725" spc="17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кВт*ч,</a:t>
            </a:r>
            <a:r>
              <a:rPr sz="725" spc="1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холодное</a:t>
            </a:r>
            <a:r>
              <a:rPr sz="725" spc="18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гор.</a:t>
            </a:r>
            <a:r>
              <a:rPr sz="725" spc="49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водоснабжение,</a:t>
            </a:r>
            <a:r>
              <a:rPr sz="725" spc="4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водоотведение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централизованное / газовая котельная.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3555729" y="3921681"/>
            <a:ext cx="180395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49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централизованные,</a:t>
            </a:r>
            <a:r>
              <a:rPr sz="725" spc="4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отопление</a:t>
            </a:r>
            <a:r>
              <a:rPr sz="725" spc="49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5588455" y="4148231"/>
            <a:ext cx="5136124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Одновременно</a:t>
            </a:r>
            <a:r>
              <a:rPr sz="725" spc="1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увеличивается</a:t>
            </a:r>
            <a:r>
              <a:rPr sz="725" spc="1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доля</a:t>
            </a:r>
            <a:r>
              <a:rPr sz="725" spc="13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пожилого</a:t>
            </a:r>
            <a:r>
              <a:rPr sz="725" spc="13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населения</a:t>
            </a:r>
            <a:r>
              <a:rPr sz="725" spc="1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12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тяжелыми</a:t>
            </a:r>
            <a:r>
              <a:rPr sz="725" spc="13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хроническими</a:t>
            </a:r>
            <a:r>
              <a:rPr sz="725" spc="13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нарушениями</a:t>
            </a:r>
            <a:r>
              <a:rPr sz="725" spc="13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здоровья,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1614546" y="4195177"/>
            <a:ext cx="3542313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Необходимо предусмотреть наличие прилегающей территории рекреации.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5743795" y="4291737"/>
            <a:ext cx="2779994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 которых требуется постоянное обслуживание, присмотр.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614547" y="4402298"/>
            <a:ext cx="374560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Кадровое</a:t>
            </a:r>
            <a:r>
              <a:rPr sz="725" spc="6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обеспечение:</a:t>
            </a:r>
            <a:r>
              <a:rPr sz="725" spc="5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64</a:t>
            </a:r>
            <a:r>
              <a:rPr sz="725" spc="5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чел.,</a:t>
            </a:r>
            <a:r>
              <a:rPr sz="725" spc="5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местные</a:t>
            </a:r>
            <a:r>
              <a:rPr sz="725" spc="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кадры</a:t>
            </a:r>
            <a:r>
              <a:rPr sz="725" spc="5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5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приглашенные</a:t>
            </a:r>
            <a:r>
              <a:rPr sz="725" spc="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специалисты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588455" y="4460293"/>
            <a:ext cx="293186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39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настоящее</a:t>
            </a:r>
            <a:r>
              <a:rPr sz="725" spc="39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время</a:t>
            </a:r>
            <a:r>
              <a:rPr sz="725" spc="39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существенно</a:t>
            </a:r>
            <a:r>
              <a:rPr sz="725" spc="39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возросли</a:t>
            </a:r>
            <a:r>
              <a:rPr sz="725" spc="39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требования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8458517" y="4498858"/>
            <a:ext cx="226595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</a:t>
            </a:r>
            <a:r>
              <a:rPr sz="725" spc="3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организации</a:t>
            </a:r>
            <a:r>
              <a:rPr sz="725" spc="39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услуг</a:t>
            </a:r>
            <a:r>
              <a:rPr sz="725" spc="39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домов-интернатов</a:t>
            </a:r>
            <a:r>
              <a:rPr sz="725" spc="39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39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1769888" y="4543044"/>
            <a:ext cx="85118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(мед. персонал).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5743795" y="4601038"/>
            <a:ext cx="299718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федеральном и региональном рынке наблюдается дефицит мест.</a:t>
            </a:r>
          </a:p>
        </p:txBody>
      </p:sp>
      <p:sp>
        <p:nvSpPr>
          <p:cNvPr id="38" name="object 38"/>
          <p:cNvSpPr txBox="1"/>
          <p:nvPr/>
        </p:nvSpPr>
        <p:spPr>
          <a:xfrm>
            <a:off x="1614547" y="4711599"/>
            <a:ext cx="3745407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Технология:</a:t>
            </a:r>
            <a:r>
              <a:rPr sz="725" spc="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консультации</a:t>
            </a:r>
            <a:r>
              <a:rPr sz="725" spc="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департамент</a:t>
            </a:r>
            <a:r>
              <a:rPr sz="725" spc="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социального</a:t>
            </a:r>
            <a:r>
              <a:rPr sz="725" spc="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развития</a:t>
            </a:r>
            <a:r>
              <a:rPr sz="725" spc="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ХМАО-Югры</a:t>
            </a:r>
            <a:r>
              <a:rPr sz="725" spc="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769887" y="4855106"/>
            <a:ext cx="236575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опыт организации частных домов-интернатов в РФ.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5785905" y="4951860"/>
            <a:ext cx="229188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потенциальные инвесторы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1768437" y="5042992"/>
            <a:ext cx="219971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потенциальные </a:t>
            </a:r>
            <a:r>
              <a:rPr sz="1087" spc="11" dirty="0">
                <a:solidFill>
                  <a:srgbClr val="1E395B"/>
                </a:solidFill>
                <a:latin typeface="NPJTIO+Arial-Black"/>
                <a:cs typeface="NPJTIO+Arial-Black"/>
              </a:rPr>
              <a:t>партнёры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5788208" y="5216877"/>
            <a:ext cx="220581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См. слайд «Проекты, предложенные бизнесом»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1770739" y="5241731"/>
            <a:ext cx="2288083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Департамент социального развития ХМАО-Югры.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.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4614339" y="5582101"/>
            <a:ext cx="442316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lang="ru-RU" sz="1268" spc="-94" dirty="0">
                <a:solidFill>
                  <a:srgbClr val="0092E1"/>
                </a:solidFill>
                <a:latin typeface="NPJTIO+Arial-Black"/>
                <a:cs typeface="NPJTIO+Arial-Black"/>
              </a:rPr>
              <a:t>Государственная поддержка</a:t>
            </a:r>
            <a:r>
              <a:rPr sz="1087" spc="17" dirty="0">
                <a:solidFill>
                  <a:srgbClr val="FFFEFE"/>
                </a:solidFill>
                <a:latin typeface="NPJTIO+Arial-Black"/>
                <a:cs typeface="NPJTIO+Arial-Black"/>
              </a:rPr>
              <a:t>а</a:t>
            </a:r>
            <a:endParaRPr sz="1087" spc="17" dirty="0">
              <a:solidFill>
                <a:srgbClr val="FFFEFE"/>
              </a:solidFill>
              <a:latin typeface="NPJTIO+Arial-Black"/>
              <a:cs typeface="NPJTIO+Arial-Black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614547" y="5940515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1769887" y="5979081"/>
            <a:ext cx="3546628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 здания в аренду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льготных условиях (при условии аренды).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Субсидирование расходов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приобретение спец. оборудования и инвентаря.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5620212" y="5940515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5620213" y="5979082"/>
            <a:ext cx="4996472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Организация взаимодействия с учреждениями здравоохранения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муниципальном и региональном уровне.</a:t>
            </a:r>
          </a:p>
          <a:p>
            <a:pPr>
              <a:lnSpc>
                <a:spcPts val="805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  <a:p>
            <a:pPr marL="155334">
              <a:lnSpc>
                <a:spcPts val="755"/>
              </a:lnSpc>
              <a:spcBef>
                <a:spcPts val="45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Включение объекта в систему социального обеспечения населения ХМАО-Югры.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1614547" y="6042695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614547" y="6147637"/>
            <a:ext cx="18642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497"/>
              </a:spcBef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769887" y="6186202"/>
            <a:ext cx="61931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Поддержка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гарантий.</a:t>
            </a:r>
          </a:p>
        </p:txBody>
      </p:sp>
      <p:sp>
        <p:nvSpPr>
          <p:cNvPr id="52" name="object 52"/>
          <p:cNvSpPr txBox="1"/>
          <p:nvPr/>
        </p:nvSpPr>
        <p:spPr>
          <a:xfrm>
            <a:off x="2332738" y="6186202"/>
            <a:ext cx="3026909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43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части</a:t>
            </a:r>
            <a:r>
              <a:rPr sz="725" spc="43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предоставления</a:t>
            </a:r>
            <a:r>
              <a:rPr sz="725" spc="4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целевых</a:t>
            </a:r>
            <a:r>
              <a:rPr sz="725" spc="4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займов</a:t>
            </a:r>
            <a:r>
              <a:rPr sz="725" spc="4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  <a:r>
              <a:rPr sz="725" spc="43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предоставления</a:t>
            </a:r>
          </a:p>
        </p:txBody>
      </p:sp>
      <p:sp>
        <p:nvSpPr>
          <p:cNvPr id="53" name="object 53"/>
          <p:cNvSpPr txBox="1"/>
          <p:nvPr/>
        </p:nvSpPr>
        <p:spPr>
          <a:xfrm>
            <a:off x="1769887" y="6393323"/>
            <a:ext cx="90136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Организационная</a:t>
            </a:r>
          </a:p>
        </p:txBody>
      </p:sp>
      <p:sp>
        <p:nvSpPr>
          <p:cNvPr id="54" name="object 54"/>
          <p:cNvSpPr txBox="1"/>
          <p:nvPr/>
        </p:nvSpPr>
        <p:spPr>
          <a:xfrm>
            <a:off x="2672070" y="6393323"/>
            <a:ext cx="603628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поддержка</a:t>
            </a:r>
          </a:p>
        </p:txBody>
      </p:sp>
      <p:sp>
        <p:nvSpPr>
          <p:cNvPr id="55" name="object 55"/>
          <p:cNvSpPr txBox="1"/>
          <p:nvPr/>
        </p:nvSpPr>
        <p:spPr>
          <a:xfrm>
            <a:off x="3276519" y="6393323"/>
            <a:ext cx="23962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</a:t>
            </a:r>
          </a:p>
        </p:txBody>
      </p:sp>
      <p:sp>
        <p:nvSpPr>
          <p:cNvPr id="56" name="object 56"/>
          <p:cNvSpPr txBox="1"/>
          <p:nvPr/>
        </p:nvSpPr>
        <p:spPr>
          <a:xfrm>
            <a:off x="3517066" y="6393323"/>
            <a:ext cx="552367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открытию</a:t>
            </a:r>
          </a:p>
        </p:txBody>
      </p:sp>
      <p:sp>
        <p:nvSpPr>
          <p:cNvPr id="57" name="object 57"/>
          <p:cNvSpPr txBox="1"/>
          <p:nvPr/>
        </p:nvSpPr>
        <p:spPr>
          <a:xfrm>
            <a:off x="4069733" y="6393323"/>
            <a:ext cx="679800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учреждения,</a:t>
            </a:r>
          </a:p>
        </p:txBody>
      </p:sp>
      <p:sp>
        <p:nvSpPr>
          <p:cNvPr id="58" name="object 58"/>
          <p:cNvSpPr txBox="1"/>
          <p:nvPr/>
        </p:nvSpPr>
        <p:spPr>
          <a:xfrm>
            <a:off x="4750413" y="6393323"/>
            <a:ext cx="60976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получению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1769887" y="6495503"/>
            <a:ext cx="344882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необходимой разрешительной документации в органах социальной защиты.</a:t>
            </a:r>
          </a:p>
        </p:txBody>
      </p:sp>
      <p:sp>
        <p:nvSpPr>
          <p:cNvPr id="60" name="object 60"/>
          <p:cNvSpPr txBox="1"/>
          <p:nvPr/>
        </p:nvSpPr>
        <p:spPr>
          <a:xfrm>
            <a:off x="10638278" y="6590803"/>
            <a:ext cx="25327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49"/>
              </a:lnSpc>
            </a:pPr>
            <a:r>
              <a:rPr sz="815" dirty="0">
                <a:solidFill>
                  <a:srgbClr val="BEBEBE"/>
                </a:solidFill>
                <a:latin typeface="HEOVQJ+ArialMT"/>
                <a:cs typeface="HEOVQJ+ArialMT"/>
              </a:rPr>
              <a:t>61</a:t>
            </a:r>
          </a:p>
        </p:txBody>
      </p:sp>
      <p:pic>
        <p:nvPicPr>
          <p:cNvPr id="61" name="Рисунок 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966" y="785912"/>
            <a:ext cx="3657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202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467</Words>
  <Application>Microsoft Office PowerPoint</Application>
  <PresentationFormat>Широкоэкранный</PresentationFormat>
  <Paragraphs>84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7" baseType="lpstr">
      <vt:lpstr>Arial</vt:lpstr>
      <vt:lpstr>ASRSSU+ArialMT</vt:lpstr>
      <vt:lpstr>AVOKAS+Arial-BoldMT</vt:lpstr>
      <vt:lpstr>BFVSAL+Arial-Black</vt:lpstr>
      <vt:lpstr>Calibri</vt:lpstr>
      <vt:lpstr>Calibri Light</vt:lpstr>
      <vt:lpstr>EPWTOC+ArialMT</vt:lpstr>
      <vt:lpstr>HEOVQJ+ArialMT</vt:lpstr>
      <vt:lpstr>HSMAUW+MonotypeGurmukhi</vt:lpstr>
      <vt:lpstr>HVGKVG+Arial-Black</vt:lpstr>
      <vt:lpstr>NPJTIO+Arial-Black</vt:lpstr>
      <vt:lpstr>OVSIIR+CambriaMath</vt:lpstr>
      <vt:lpstr>QWTHWN+Arial-Black</vt:lpstr>
      <vt:lpstr>Times New Roman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Гурьева Виктория Викторовна</dc:creator>
  <cp:lastModifiedBy>Гурьева Виктория Викторовна</cp:lastModifiedBy>
  <cp:revision>2</cp:revision>
  <dcterms:created xsi:type="dcterms:W3CDTF">2026-10-01T06:21:04Z</dcterms:created>
  <dcterms:modified xsi:type="dcterms:W3CDTF">2026-10-01T06:24:36Z</dcterms:modified>
</cp:coreProperties>
</file>