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63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00346-D12E-4EFC-AF8A-B6E03D8BC269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6B23C-6C02-4FBD-9816-A59BF3920A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24390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00346-D12E-4EFC-AF8A-B6E03D8BC269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6B23C-6C02-4FBD-9816-A59BF3920A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5429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00346-D12E-4EFC-AF8A-B6E03D8BC269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6B23C-6C02-4FBD-9816-A59BF3920A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91687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00346-D12E-4EFC-AF8A-B6E03D8BC269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6B23C-6C02-4FBD-9816-A59BF3920A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36173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00346-D12E-4EFC-AF8A-B6E03D8BC269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6B23C-6C02-4FBD-9816-A59BF3920A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68018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00346-D12E-4EFC-AF8A-B6E03D8BC269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6B23C-6C02-4FBD-9816-A59BF3920A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99991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00346-D12E-4EFC-AF8A-B6E03D8BC269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6B23C-6C02-4FBD-9816-A59BF3920A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207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00346-D12E-4EFC-AF8A-B6E03D8BC269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6B23C-6C02-4FBD-9816-A59BF3920A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0944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00346-D12E-4EFC-AF8A-B6E03D8BC269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6B23C-6C02-4FBD-9816-A59BF3920A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79041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00346-D12E-4EFC-AF8A-B6E03D8BC269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6B23C-6C02-4FBD-9816-A59BF3920A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68182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00346-D12E-4EFC-AF8A-B6E03D8BC269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16B23C-6C02-4FBD-9816-A59BF3920A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35879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16342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300346-D12E-4EFC-AF8A-B6E03D8BC269}" type="datetimeFigureOut">
              <a:rPr lang="ru-RU" smtClean="0"/>
              <a:t>01.10.2026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16B23C-6C02-4FBD-9816-A59BF3920A6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6260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600946" y="210271"/>
            <a:ext cx="7641970" cy="4103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10"/>
              </a:lnSpc>
            </a:pPr>
            <a:r>
              <a:rPr sz="1450" dirty="0">
                <a:solidFill>
                  <a:srgbClr val="FF0000"/>
                </a:solidFill>
                <a:latin typeface="QWTHWN+Arial-Black"/>
                <a:cs typeface="QWTHWN+Arial-Black"/>
              </a:rPr>
              <a:t>СТРОИТЕЛЬСТВО</a:t>
            </a:r>
            <a:r>
              <a:rPr sz="1450" spc="9" dirty="0">
                <a:solidFill>
                  <a:srgbClr val="FF0000"/>
                </a:solidFill>
                <a:latin typeface="QWTHWN+Arial-Black"/>
                <a:cs typeface="QWTHWN+Arial-Black"/>
              </a:rPr>
              <a:t> </a:t>
            </a:r>
            <a:r>
              <a:rPr sz="1450" dirty="0">
                <a:solidFill>
                  <a:srgbClr val="FF0000"/>
                </a:solidFill>
                <a:latin typeface="QWTHWN+Arial-Black"/>
                <a:cs typeface="QWTHWN+Arial-Black"/>
              </a:rPr>
              <a:t>ГОСТИНИЦЫ 4,5*,</a:t>
            </a:r>
            <a:r>
              <a:rPr sz="1450" spc="10" dirty="0">
                <a:solidFill>
                  <a:srgbClr val="FF0000"/>
                </a:solidFill>
                <a:latin typeface="QWTHWN+Arial-Black"/>
                <a:cs typeface="QWTHWN+Arial-Black"/>
              </a:rPr>
              <a:t> </a:t>
            </a:r>
            <a:r>
              <a:rPr sz="1450" dirty="0">
                <a:solidFill>
                  <a:srgbClr val="FF0000"/>
                </a:solidFill>
                <a:latin typeface="QWTHWN+Arial-Black"/>
                <a:cs typeface="QWTHWN+Arial-Black"/>
              </a:rPr>
              <a:t>С</a:t>
            </a:r>
            <a:r>
              <a:rPr sz="1450" spc="9" dirty="0">
                <a:solidFill>
                  <a:srgbClr val="FF0000"/>
                </a:solidFill>
                <a:latin typeface="QWTHWN+Arial-Black"/>
                <a:cs typeface="QWTHWN+Arial-Black"/>
              </a:rPr>
              <a:t> </a:t>
            </a:r>
            <a:r>
              <a:rPr sz="1450" dirty="0">
                <a:solidFill>
                  <a:srgbClr val="FF0000"/>
                </a:solidFill>
                <a:latin typeface="QWTHWN+Arial-Black"/>
                <a:cs typeface="QWTHWN+Arial-Black"/>
              </a:rPr>
              <a:t>ИСПОЛЬЗОВАНИЕМ ФРАНШИЗЫ</a:t>
            </a:r>
          </a:p>
          <a:p>
            <a:pPr>
              <a:lnSpc>
                <a:spcPts val="1510"/>
              </a:lnSpc>
              <a:spcBef>
                <a:spcPts val="207"/>
              </a:spcBef>
            </a:pPr>
            <a:r>
              <a:rPr sz="1450" dirty="0">
                <a:solidFill>
                  <a:srgbClr val="FF0000"/>
                </a:solidFill>
                <a:latin typeface="QWTHWN+Arial-Black"/>
                <a:cs typeface="QWTHWN+Arial-Black"/>
              </a:rPr>
              <a:t>ФЕДЕРАЛЬНОГО</a:t>
            </a:r>
            <a:r>
              <a:rPr sz="1450" spc="9" dirty="0">
                <a:solidFill>
                  <a:srgbClr val="FF0000"/>
                </a:solidFill>
                <a:latin typeface="QWTHWN+Arial-Black"/>
                <a:cs typeface="QWTHWN+Arial-Black"/>
              </a:rPr>
              <a:t> </a:t>
            </a:r>
            <a:r>
              <a:rPr sz="1450" dirty="0">
                <a:solidFill>
                  <a:srgbClr val="FF0000"/>
                </a:solidFill>
                <a:latin typeface="QWTHWN+Arial-Black"/>
                <a:cs typeface="QWTHWN+Arial-Black"/>
              </a:rPr>
              <a:t>ИЛИ МЕЖДУНАРОДНОГО БРЕНДА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790426" y="1001350"/>
            <a:ext cx="518813" cy="2180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038"/>
              </a:lnSpc>
            </a:pPr>
            <a:r>
              <a:rPr sz="997" dirty="0">
                <a:solidFill>
                  <a:srgbClr val="20B539"/>
                </a:solidFill>
                <a:latin typeface="BFVSAL+Arial-Black"/>
                <a:cs typeface="BFVSAL+Arial-Black"/>
              </a:rPr>
              <a:t>751,6</a:t>
            </a:r>
          </a:p>
          <a:p>
            <a:pPr marL="81521">
              <a:lnSpc>
                <a:spcPts val="566"/>
              </a:lnSpc>
              <a:spcBef>
                <a:spcPts val="139"/>
              </a:spcBef>
            </a:pPr>
            <a:r>
              <a:rPr sz="544" spc="9" dirty="0">
                <a:solidFill>
                  <a:srgbClr val="20B539"/>
                </a:solidFill>
                <a:latin typeface="HVGKVG+Arial-Black"/>
                <a:cs typeface="HVGKVG+Arial-Black"/>
              </a:rPr>
              <a:t>млн</a:t>
            </a:r>
            <a:r>
              <a:rPr sz="544" spc="-34" dirty="0">
                <a:solidFill>
                  <a:srgbClr val="20B539"/>
                </a:solidFill>
                <a:latin typeface="HVGKVG+Arial-Black"/>
                <a:cs typeface="HVGKVG+Arial-Black"/>
              </a:rPr>
              <a:t> </a:t>
            </a:r>
            <a:r>
              <a:rPr sz="544" dirty="0">
                <a:solidFill>
                  <a:srgbClr val="20B539"/>
                </a:solidFill>
                <a:latin typeface="OVSIIR+CambriaMath"/>
                <a:cs typeface="OVSIIR+CambriaMath"/>
              </a:rPr>
              <a:t>₽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6935613" y="1001350"/>
            <a:ext cx="356369" cy="2180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279">
              <a:lnSpc>
                <a:spcPts val="1038"/>
              </a:lnSpc>
            </a:pPr>
            <a:r>
              <a:rPr sz="997" dirty="0">
                <a:solidFill>
                  <a:srgbClr val="20B539"/>
                </a:solidFill>
                <a:latin typeface="BFVSAL+Arial-Black"/>
                <a:cs typeface="BFVSAL+Arial-Black"/>
              </a:rPr>
              <a:t>1,9</a:t>
            </a:r>
          </a:p>
          <a:p>
            <a:pPr>
              <a:lnSpc>
                <a:spcPts val="566"/>
              </a:lnSpc>
              <a:spcBef>
                <a:spcPts val="139"/>
              </a:spcBef>
            </a:pPr>
            <a:r>
              <a:rPr sz="544" spc="9" dirty="0">
                <a:solidFill>
                  <a:srgbClr val="20B539"/>
                </a:solidFill>
                <a:latin typeface="HVGKVG+Arial-Black"/>
                <a:cs typeface="HVGKVG+Arial-Black"/>
              </a:rPr>
              <a:t>млн</a:t>
            </a:r>
            <a:r>
              <a:rPr sz="544" spc="-34" dirty="0">
                <a:solidFill>
                  <a:srgbClr val="20B539"/>
                </a:solidFill>
                <a:latin typeface="HVGKVG+Arial-Black"/>
                <a:cs typeface="HVGKVG+Arial-Black"/>
              </a:rPr>
              <a:t> </a:t>
            </a:r>
            <a:r>
              <a:rPr sz="544" dirty="0">
                <a:solidFill>
                  <a:srgbClr val="20B539"/>
                </a:solidFill>
                <a:latin typeface="OVSIIR+CambriaMath"/>
                <a:cs typeface="OVSIIR+CambriaMath"/>
              </a:rPr>
              <a:t>₽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033001" y="1001350"/>
            <a:ext cx="318655" cy="2180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">
              <a:lnSpc>
                <a:spcPts val="1038"/>
              </a:lnSpc>
            </a:pPr>
            <a:r>
              <a:rPr sz="997" dirty="0">
                <a:solidFill>
                  <a:srgbClr val="20B539"/>
                </a:solidFill>
                <a:latin typeface="BFVSAL+Arial-Black"/>
                <a:cs typeface="BFVSAL+Arial-Black"/>
              </a:rPr>
              <a:t>94</a:t>
            </a:r>
          </a:p>
          <a:p>
            <a:pPr>
              <a:lnSpc>
                <a:spcPts val="566"/>
              </a:lnSpc>
              <a:spcBef>
                <a:spcPts val="145"/>
              </a:spcBef>
            </a:pPr>
            <a:r>
              <a:rPr sz="544" spc="18" dirty="0">
                <a:solidFill>
                  <a:srgbClr val="20B539"/>
                </a:solidFill>
                <a:latin typeface="HVGKVG+Arial-Black"/>
                <a:cs typeface="HVGKVG+Arial-Black"/>
              </a:rPr>
              <a:t>мес.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0054174" y="1001350"/>
            <a:ext cx="518813" cy="2180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038"/>
              </a:lnSpc>
            </a:pPr>
            <a:r>
              <a:rPr sz="997" dirty="0">
                <a:solidFill>
                  <a:srgbClr val="20B539"/>
                </a:solidFill>
                <a:latin typeface="BFVSAL+Arial-Black"/>
                <a:cs typeface="BFVSAL+Arial-Black"/>
              </a:rPr>
              <a:t>116,6</a:t>
            </a:r>
          </a:p>
          <a:p>
            <a:pPr marL="81520">
              <a:lnSpc>
                <a:spcPts val="566"/>
              </a:lnSpc>
              <a:spcBef>
                <a:spcPts val="139"/>
              </a:spcBef>
            </a:pPr>
            <a:r>
              <a:rPr sz="544" spc="9" dirty="0">
                <a:solidFill>
                  <a:srgbClr val="20B539"/>
                </a:solidFill>
                <a:latin typeface="HVGKVG+Arial-Black"/>
                <a:cs typeface="HVGKVG+Arial-Black"/>
              </a:rPr>
              <a:t>млн</a:t>
            </a:r>
            <a:r>
              <a:rPr sz="544" spc="-34" dirty="0">
                <a:solidFill>
                  <a:srgbClr val="20B539"/>
                </a:solidFill>
                <a:latin typeface="HVGKVG+Arial-Black"/>
                <a:cs typeface="HVGKVG+Arial-Black"/>
              </a:rPr>
              <a:t> </a:t>
            </a:r>
            <a:r>
              <a:rPr sz="544" dirty="0">
                <a:solidFill>
                  <a:srgbClr val="20B539"/>
                </a:solidFill>
                <a:latin typeface="OVSIIR+CambriaMath"/>
                <a:cs typeface="OVSIIR+CambriaMath"/>
              </a:rPr>
              <a:t>₽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8965296" y="1042774"/>
            <a:ext cx="577061" cy="1282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038"/>
              </a:lnSpc>
            </a:pPr>
            <a:r>
              <a:rPr sz="997" spc="34" dirty="0">
                <a:solidFill>
                  <a:srgbClr val="20B539"/>
                </a:solidFill>
                <a:latin typeface="BFVSAL+Arial-Black"/>
                <a:cs typeface="BFVSAL+Arial-Black"/>
              </a:rPr>
              <a:t>11,7%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5663840" y="1378238"/>
            <a:ext cx="787041" cy="1025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55"/>
              </a:lnSpc>
            </a:pPr>
            <a:r>
              <a:rPr sz="725" dirty="0">
                <a:solidFill>
                  <a:srgbClr val="1E395B"/>
                </a:solidFill>
                <a:latin typeface="AVOKAS+Arial-BoldMT"/>
                <a:cs typeface="AVOKAS+Arial-BoldMT"/>
              </a:rPr>
              <a:t>ИНВЕСТИЦИИ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6736976" y="1378238"/>
            <a:ext cx="759702" cy="1923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55"/>
              </a:lnSpc>
            </a:pPr>
            <a:r>
              <a:rPr sz="725" dirty="0">
                <a:solidFill>
                  <a:srgbClr val="1E395B"/>
                </a:solidFill>
                <a:latin typeface="AVOKAS+Arial-BoldMT"/>
                <a:cs typeface="AVOKAS+Arial-BoldMT"/>
              </a:rPr>
              <a:t>ОБОРОТНЫЙ</a:t>
            </a:r>
          </a:p>
          <a:p>
            <a:pPr marL="88885">
              <a:lnSpc>
                <a:spcPts val="718"/>
              </a:lnSpc>
            </a:pPr>
            <a:r>
              <a:rPr sz="725" spc="-10" dirty="0">
                <a:solidFill>
                  <a:srgbClr val="1E395B"/>
                </a:solidFill>
                <a:latin typeface="AVOKAS+Arial-BoldMT"/>
                <a:cs typeface="AVOKAS+Arial-BoldMT"/>
              </a:rPr>
              <a:t>КАПИТАЛ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7752952" y="1378238"/>
            <a:ext cx="854328" cy="1923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24025">
              <a:lnSpc>
                <a:spcPts val="755"/>
              </a:lnSpc>
            </a:pPr>
            <a:r>
              <a:rPr sz="725" dirty="0">
                <a:solidFill>
                  <a:srgbClr val="1E395B"/>
                </a:solidFill>
                <a:latin typeface="AVOKAS+Arial-BoldMT"/>
                <a:cs typeface="AVOKAS+Arial-BoldMT"/>
              </a:rPr>
              <a:t>СРОК</a:t>
            </a:r>
          </a:p>
          <a:p>
            <a:pPr>
              <a:lnSpc>
                <a:spcPts val="718"/>
              </a:lnSpc>
            </a:pPr>
            <a:r>
              <a:rPr sz="725" dirty="0">
                <a:solidFill>
                  <a:srgbClr val="1E395B"/>
                </a:solidFill>
                <a:latin typeface="AVOKAS+Arial-BoldMT"/>
                <a:cs typeface="AVOKAS+Arial-BoldMT"/>
              </a:rPr>
              <a:t>ОКУПАЕМОСТИ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8958787" y="1378238"/>
            <a:ext cx="570172" cy="1025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55"/>
              </a:lnSpc>
            </a:pPr>
            <a:r>
              <a:rPr sz="725" dirty="0">
                <a:solidFill>
                  <a:srgbClr val="1E395B"/>
                </a:solidFill>
                <a:latin typeface="AVOKAS+Arial-BoldMT"/>
                <a:cs typeface="AVOKAS+Arial-BoldMT"/>
              </a:rPr>
              <a:t>IRR</a:t>
            </a:r>
            <a:r>
              <a:rPr sz="725" spc="-35" dirty="0">
                <a:solidFill>
                  <a:srgbClr val="1E395B"/>
                </a:solidFill>
                <a:latin typeface="AVOKAS+Arial-BoldMT"/>
                <a:cs typeface="AVOKAS+Arial-BoldMT"/>
              </a:rPr>
              <a:t> </a:t>
            </a:r>
            <a:r>
              <a:rPr sz="725" dirty="0">
                <a:solidFill>
                  <a:srgbClr val="1E395B"/>
                </a:solidFill>
                <a:latin typeface="AVOKAS+Arial-BoldMT"/>
                <a:cs typeface="AVOKAS+Arial-BoldMT"/>
              </a:rPr>
              <a:t>(BHP)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10019322" y="1378238"/>
            <a:ext cx="574114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3173">
              <a:lnSpc>
                <a:spcPts val="755"/>
              </a:lnSpc>
            </a:pPr>
            <a:r>
              <a:rPr sz="725" dirty="0">
                <a:solidFill>
                  <a:srgbClr val="1E395B"/>
                </a:solidFill>
                <a:latin typeface="AVOKAS+Arial-BoldMT"/>
                <a:cs typeface="AVOKAS+Arial-BoldMT"/>
              </a:rPr>
              <a:t>NPV</a:t>
            </a:r>
          </a:p>
          <a:p>
            <a:pPr>
              <a:lnSpc>
                <a:spcPts val="755"/>
              </a:lnSpc>
              <a:spcBef>
                <a:spcPts val="49"/>
              </a:spcBef>
            </a:pPr>
            <a:r>
              <a:rPr sz="725" dirty="0">
                <a:solidFill>
                  <a:srgbClr val="1E395B"/>
                </a:solidFill>
                <a:latin typeface="AVOKAS+Arial-BoldMT"/>
                <a:cs typeface="AVOKAS+Arial-BoldMT"/>
              </a:rPr>
              <a:t>(120</a:t>
            </a:r>
            <a:r>
              <a:rPr sz="725" spc="23" dirty="0">
                <a:solidFill>
                  <a:srgbClr val="1E395B"/>
                </a:solidFill>
                <a:latin typeface="AVOKAS+Arial-BoldMT"/>
                <a:cs typeface="AVOKAS+Arial-BoldMT"/>
              </a:rPr>
              <a:t> </a:t>
            </a:r>
            <a:r>
              <a:rPr sz="725" dirty="0">
                <a:solidFill>
                  <a:srgbClr val="1E395B"/>
                </a:solidFill>
                <a:latin typeface="AVOKAS+Arial-BoldMT"/>
                <a:cs typeface="AVOKAS+Arial-BoldMT"/>
              </a:rPr>
              <a:t>мес.)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7562127" y="1729059"/>
            <a:ext cx="1131499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33"/>
              </a:lnSpc>
            </a:pPr>
            <a:r>
              <a:rPr sz="1087" dirty="0">
                <a:solidFill>
                  <a:srgbClr val="20B539"/>
                </a:solidFill>
                <a:latin typeface="NPJTIO+Arial-Black"/>
                <a:cs typeface="NPJTIO+Arial-Black"/>
              </a:rPr>
              <a:t>суть проекта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5622005" y="2049407"/>
            <a:ext cx="18642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33"/>
              </a:lnSpc>
            </a:pPr>
            <a:r>
              <a:rPr sz="1087" dirty="0">
                <a:solidFill>
                  <a:srgbClr val="20B539"/>
                </a:solidFill>
                <a:latin typeface="EPWTOC+ArialMT"/>
                <a:cs typeface="EPWTOC+ArialMT"/>
              </a:rPr>
              <a:t>•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5777346" y="2087972"/>
            <a:ext cx="4966736" cy="3206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55"/>
              </a:lnSpc>
            </a:pP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Создание</a:t>
            </a:r>
            <a:r>
              <a:rPr sz="725" spc="64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в</a:t>
            </a:r>
            <a:r>
              <a:rPr sz="725" spc="59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черте</a:t>
            </a:r>
            <a:r>
              <a:rPr sz="725" spc="63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г.</a:t>
            </a:r>
            <a:r>
              <a:rPr sz="725" spc="65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Сургута</a:t>
            </a:r>
            <a:r>
              <a:rPr sz="725" spc="63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гостиницы</a:t>
            </a:r>
            <a:r>
              <a:rPr sz="725" spc="59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уровня</a:t>
            </a:r>
            <a:r>
              <a:rPr sz="725" spc="63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4-5</a:t>
            </a:r>
            <a:r>
              <a:rPr sz="725" spc="63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звезд</a:t>
            </a:r>
            <a:r>
              <a:rPr sz="725" spc="56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на</a:t>
            </a:r>
            <a:r>
              <a:rPr sz="725" spc="68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базе</a:t>
            </a:r>
            <a:r>
              <a:rPr sz="725" spc="63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известной</a:t>
            </a:r>
            <a:r>
              <a:rPr sz="725" spc="63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франшизы,</a:t>
            </a:r>
            <a:r>
              <a:rPr sz="725" spc="62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вместимостью</a:t>
            </a:r>
            <a:r>
              <a:rPr sz="725" spc="58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до</a:t>
            </a:r>
            <a:r>
              <a:rPr sz="725" spc="68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100</a:t>
            </a:r>
          </a:p>
          <a:p>
            <a:pPr>
              <a:lnSpc>
                <a:spcPts val="755"/>
              </a:lnSpc>
              <a:spcBef>
                <a:spcPts val="49"/>
              </a:spcBef>
            </a:pP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чел.</a:t>
            </a:r>
            <a:r>
              <a:rPr sz="725" spc="45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(в</a:t>
            </a:r>
            <a:r>
              <a:rPr sz="725" spc="45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т.</a:t>
            </a:r>
            <a:r>
              <a:rPr sz="725" spc="47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ч.</a:t>
            </a:r>
            <a:r>
              <a:rPr sz="725" spc="47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с</a:t>
            </a:r>
            <a:r>
              <a:rPr sz="725" spc="42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номерным</a:t>
            </a:r>
            <a:r>
              <a:rPr sz="725" spc="40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фондом</a:t>
            </a:r>
            <a:r>
              <a:rPr sz="725" spc="42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повышенной</a:t>
            </a:r>
            <a:r>
              <a:rPr sz="725" spc="43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комфортности</a:t>
            </a:r>
            <a:r>
              <a:rPr sz="725" spc="43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для</a:t>
            </a:r>
            <a:r>
              <a:rPr sz="725" spc="50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наиболее</a:t>
            </a:r>
            <a:r>
              <a:rPr sz="725" spc="43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требовательной</a:t>
            </a:r>
            <a:r>
              <a:rPr sz="725" spc="46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аудитории</a:t>
            </a:r>
            <a:r>
              <a:rPr sz="725" spc="43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–</a:t>
            </a:r>
            <a:r>
              <a:rPr sz="725" spc="46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30</a:t>
            </a:r>
            <a:r>
              <a:rPr sz="725" spc="42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%</a:t>
            </a:r>
          </a:p>
          <a:p>
            <a:pPr>
              <a:lnSpc>
                <a:spcPts val="755"/>
              </a:lnSpc>
              <a:spcBef>
                <a:spcPts val="71"/>
              </a:spcBef>
            </a:pP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фонда), рестораном до</a:t>
            </a:r>
            <a:r>
              <a:rPr sz="725" spc="11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100 посадочных мест, СПА-комплексом, прачечной, парковочным комплексом и др.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5622005" y="2463649"/>
            <a:ext cx="186421" cy="3462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33"/>
              </a:lnSpc>
            </a:pPr>
            <a:r>
              <a:rPr sz="1087" dirty="0">
                <a:solidFill>
                  <a:srgbClr val="20B539"/>
                </a:solidFill>
                <a:latin typeface="EPWTOC+ArialMT"/>
                <a:cs typeface="EPWTOC+ArialMT"/>
              </a:rPr>
              <a:t>•</a:t>
            </a:r>
          </a:p>
          <a:p>
            <a:pPr>
              <a:lnSpc>
                <a:spcPts val="1133"/>
              </a:lnSpc>
              <a:spcBef>
                <a:spcPts val="497"/>
              </a:spcBef>
            </a:pPr>
            <a:r>
              <a:rPr sz="1087" dirty="0">
                <a:solidFill>
                  <a:srgbClr val="20B539"/>
                </a:solidFill>
                <a:latin typeface="EPWTOC+ArialMT"/>
                <a:cs typeface="EPWTOC+ArialMT"/>
              </a:rPr>
              <a:t>•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5777345" y="2502213"/>
            <a:ext cx="4366482" cy="1025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55"/>
              </a:lnSpc>
            </a:pP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Площадь объекта - 5 тыс. кв. м., этажность 3-4 этажа в зависимости от архитектурной концепции.</a:t>
            </a:r>
          </a:p>
        </p:txBody>
      </p:sp>
      <p:sp>
        <p:nvSpPr>
          <p:cNvPr id="19" name="object 19"/>
          <p:cNvSpPr txBox="1"/>
          <p:nvPr/>
        </p:nvSpPr>
        <p:spPr>
          <a:xfrm>
            <a:off x="5777346" y="2709334"/>
            <a:ext cx="4966986" cy="20518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55"/>
              </a:lnSpc>
            </a:pP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Ресторан</a:t>
            </a:r>
            <a:r>
              <a:rPr sz="725" spc="78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будет</a:t>
            </a:r>
            <a:r>
              <a:rPr sz="725" spc="78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работать</a:t>
            </a:r>
            <a:r>
              <a:rPr sz="725" spc="76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как</a:t>
            </a:r>
            <a:r>
              <a:rPr sz="725" spc="81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на</a:t>
            </a:r>
            <a:r>
              <a:rPr sz="725" spc="92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обслуживание</a:t>
            </a:r>
            <a:r>
              <a:rPr sz="725" spc="88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клиентов</a:t>
            </a:r>
            <a:r>
              <a:rPr sz="725" spc="82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гостиницы,</a:t>
            </a:r>
            <a:r>
              <a:rPr sz="725" spc="84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так</a:t>
            </a:r>
            <a:r>
              <a:rPr sz="725" spc="82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и</a:t>
            </a:r>
            <a:r>
              <a:rPr sz="725" spc="86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на</a:t>
            </a:r>
            <a:r>
              <a:rPr sz="725" spc="92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предоставление</a:t>
            </a:r>
            <a:r>
              <a:rPr sz="725" spc="88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услуг</a:t>
            </a:r>
            <a:r>
              <a:rPr sz="725" spc="80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местным</a:t>
            </a:r>
          </a:p>
          <a:p>
            <a:pPr>
              <a:lnSpc>
                <a:spcPts val="755"/>
              </a:lnSpc>
              <a:spcBef>
                <a:spcPts val="49"/>
              </a:spcBef>
            </a:pP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жителям; предусмотрена организация доп. услуг, в т. ч.</a:t>
            </a:r>
            <a:r>
              <a:rPr sz="725" spc="9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обеспечение трансфера, бронирование и пр.</a:t>
            </a:r>
          </a:p>
        </p:txBody>
      </p:sp>
      <p:sp>
        <p:nvSpPr>
          <p:cNvPr id="20" name="object 20"/>
          <p:cNvSpPr txBox="1"/>
          <p:nvPr/>
        </p:nvSpPr>
        <p:spPr>
          <a:xfrm>
            <a:off x="5622005" y="2980069"/>
            <a:ext cx="18642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33"/>
              </a:lnSpc>
            </a:pPr>
            <a:r>
              <a:rPr sz="1087" dirty="0">
                <a:solidFill>
                  <a:srgbClr val="20B539"/>
                </a:solidFill>
                <a:latin typeface="EPWTOC+ArialMT"/>
                <a:cs typeface="EPWTOC+ArialMT"/>
              </a:rPr>
              <a:t>•</a:t>
            </a:r>
          </a:p>
        </p:txBody>
      </p:sp>
      <p:sp>
        <p:nvSpPr>
          <p:cNvPr id="21" name="object 21"/>
          <p:cNvSpPr txBox="1"/>
          <p:nvPr/>
        </p:nvSpPr>
        <p:spPr>
          <a:xfrm>
            <a:off x="5777346" y="3018634"/>
            <a:ext cx="4966320" cy="21800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55"/>
              </a:lnSpc>
            </a:pP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Перспективный</a:t>
            </a:r>
            <a:r>
              <a:rPr sz="725" spc="272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вектор</a:t>
            </a:r>
            <a:r>
              <a:rPr sz="725" spc="273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развития</a:t>
            </a:r>
            <a:r>
              <a:rPr sz="725" spc="271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–</a:t>
            </a:r>
            <a:r>
              <a:rPr sz="725" spc="274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создание</a:t>
            </a:r>
            <a:r>
              <a:rPr sz="725" spc="273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сети</a:t>
            </a:r>
            <a:r>
              <a:rPr sz="725" spc="271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гостиниц</a:t>
            </a:r>
            <a:r>
              <a:rPr sz="725" spc="273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по</a:t>
            </a:r>
            <a:r>
              <a:rPr sz="725" spc="269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территории</a:t>
            </a:r>
            <a:r>
              <a:rPr sz="725" spc="272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ХМАО-Югры</a:t>
            </a:r>
            <a:r>
              <a:rPr sz="725" spc="267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(предполагается</a:t>
            </a:r>
          </a:p>
          <a:p>
            <a:pPr>
              <a:lnSpc>
                <a:spcPts val="755"/>
              </a:lnSpc>
              <a:spcBef>
                <a:spcPts val="71"/>
              </a:spcBef>
            </a:pP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приобретение франшизы).</a:t>
            </a:r>
          </a:p>
        </p:txBody>
      </p:sp>
      <p:sp>
        <p:nvSpPr>
          <p:cNvPr id="22" name="object 22"/>
          <p:cNvSpPr txBox="1"/>
          <p:nvPr/>
        </p:nvSpPr>
        <p:spPr>
          <a:xfrm>
            <a:off x="1768437" y="3388787"/>
            <a:ext cx="2342750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33"/>
              </a:lnSpc>
            </a:pPr>
            <a:r>
              <a:rPr sz="1087" spc="12" dirty="0">
                <a:solidFill>
                  <a:srgbClr val="1E395B"/>
                </a:solidFill>
                <a:latin typeface="NPJTIO+Arial-Black"/>
                <a:cs typeface="NPJTIO+Arial-Black"/>
              </a:rPr>
              <a:t>обеспеченность</a:t>
            </a:r>
            <a:r>
              <a:rPr sz="1087" spc="16" dirty="0">
                <a:solidFill>
                  <a:srgbClr val="1E395B"/>
                </a:solidFill>
                <a:latin typeface="NPJTIO+Arial-Black"/>
                <a:cs typeface="NPJTIO+Arial-Black"/>
              </a:rPr>
              <a:t> </a:t>
            </a:r>
            <a:r>
              <a:rPr sz="1087" spc="12" dirty="0">
                <a:solidFill>
                  <a:srgbClr val="1E395B"/>
                </a:solidFill>
                <a:latin typeface="NPJTIO+Arial-Black"/>
                <a:cs typeface="NPJTIO+Arial-Black"/>
              </a:rPr>
              <a:t>ресурсами</a:t>
            </a:r>
          </a:p>
        </p:txBody>
      </p:sp>
      <p:sp>
        <p:nvSpPr>
          <p:cNvPr id="23" name="object 23"/>
          <p:cNvSpPr txBox="1"/>
          <p:nvPr/>
        </p:nvSpPr>
        <p:spPr>
          <a:xfrm>
            <a:off x="5782913" y="3380502"/>
            <a:ext cx="215774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33"/>
              </a:lnSpc>
            </a:pPr>
            <a:r>
              <a:rPr sz="1087" spc="12" dirty="0">
                <a:solidFill>
                  <a:srgbClr val="1E395B"/>
                </a:solidFill>
                <a:latin typeface="NPJTIO+Arial-Black"/>
                <a:cs typeface="NPJTIO+Arial-Black"/>
              </a:rPr>
              <a:t>обеспеченность</a:t>
            </a:r>
            <a:r>
              <a:rPr sz="1087" spc="16" dirty="0">
                <a:solidFill>
                  <a:srgbClr val="1E395B"/>
                </a:solidFill>
                <a:latin typeface="NPJTIO+Arial-Black"/>
                <a:cs typeface="NPJTIO+Arial-Black"/>
              </a:rPr>
              <a:t> </a:t>
            </a:r>
            <a:r>
              <a:rPr sz="1087" spc="12" dirty="0">
                <a:solidFill>
                  <a:srgbClr val="1E395B"/>
                </a:solidFill>
                <a:latin typeface="NPJTIO+Arial-Black"/>
                <a:cs typeface="NPJTIO+Arial-Black"/>
              </a:rPr>
              <a:t>спросом</a:t>
            </a:r>
          </a:p>
        </p:txBody>
      </p:sp>
      <p:sp>
        <p:nvSpPr>
          <p:cNvPr id="24" name="object 24"/>
          <p:cNvSpPr txBox="1"/>
          <p:nvPr/>
        </p:nvSpPr>
        <p:spPr>
          <a:xfrm>
            <a:off x="1614545" y="3573816"/>
            <a:ext cx="3879151" cy="461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33"/>
              </a:lnSpc>
            </a:pPr>
            <a:r>
              <a:rPr sz="1087" dirty="0">
                <a:solidFill>
                  <a:srgbClr val="20B539"/>
                </a:solidFill>
                <a:latin typeface="HSMAUW+MonotypeGurmukhi"/>
                <a:cs typeface="HSMAUW+MonotypeGurmukhi"/>
              </a:rPr>
              <a:t>✓</a:t>
            </a:r>
            <a:r>
              <a:rPr sz="1087" spc="-51" dirty="0">
                <a:solidFill>
                  <a:srgbClr val="20B539"/>
                </a:solidFill>
                <a:latin typeface="Times New Roman"/>
                <a:cs typeface="Times New Roman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Земельный</a:t>
            </a:r>
            <a:r>
              <a:rPr sz="725" spc="97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участок:</a:t>
            </a:r>
            <a:r>
              <a:rPr sz="725" spc="94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площадью</a:t>
            </a:r>
            <a:r>
              <a:rPr sz="725" spc="92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от</a:t>
            </a:r>
            <a:r>
              <a:rPr sz="725" spc="85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0,6</a:t>
            </a:r>
            <a:r>
              <a:rPr sz="725" spc="94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Га,</a:t>
            </a:r>
            <a:r>
              <a:rPr sz="725" spc="92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с</a:t>
            </a:r>
            <a:r>
              <a:rPr sz="725" spc="93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подведенными</a:t>
            </a:r>
            <a:r>
              <a:rPr sz="725" spc="94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коммуникациями</a:t>
            </a:r>
            <a:r>
              <a:rPr sz="725" spc="94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(при</a:t>
            </a:r>
          </a:p>
          <a:p>
            <a:pPr marL="155334">
              <a:lnSpc>
                <a:spcPts val="755"/>
              </a:lnSpc>
            </a:pP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тех.</a:t>
            </a:r>
            <a:r>
              <a:rPr sz="725" spc="14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возможности):</a:t>
            </a:r>
            <a:r>
              <a:rPr sz="725" spc="14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электроэнергия</a:t>
            </a:r>
            <a:r>
              <a:rPr sz="725" spc="14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КТП</a:t>
            </a:r>
            <a:r>
              <a:rPr sz="725" spc="14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–</a:t>
            </a:r>
            <a:r>
              <a:rPr sz="725" spc="16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40</a:t>
            </a:r>
            <a:r>
              <a:rPr sz="725" spc="12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кВт,</a:t>
            </a:r>
            <a:r>
              <a:rPr sz="725" spc="14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водоснабжение</a:t>
            </a:r>
            <a:r>
              <a:rPr sz="725" spc="17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и</a:t>
            </a:r>
            <a:r>
              <a:rPr sz="725" spc="14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водоотведение</a:t>
            </a:r>
          </a:p>
          <a:p>
            <a:pPr marL="155334">
              <a:lnSpc>
                <a:spcPts val="755"/>
              </a:lnSpc>
              <a:spcBef>
                <a:spcPts val="71"/>
              </a:spcBef>
            </a:pP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–</a:t>
            </a:r>
            <a:r>
              <a:rPr sz="725" spc="139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централизованные,</a:t>
            </a:r>
            <a:r>
              <a:rPr sz="725" spc="137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теплоснабжение</a:t>
            </a:r>
            <a:r>
              <a:rPr sz="725" spc="140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–</a:t>
            </a:r>
            <a:r>
              <a:rPr sz="725" spc="139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газовая</a:t>
            </a:r>
            <a:r>
              <a:rPr sz="725" spc="137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котельная.</a:t>
            </a:r>
            <a:r>
              <a:rPr sz="725" spc="136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Площадь</a:t>
            </a:r>
            <a:r>
              <a:rPr sz="725" spc="130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застройки</a:t>
            </a:r>
          </a:p>
          <a:p>
            <a:pPr marL="155334">
              <a:lnSpc>
                <a:spcPts val="755"/>
              </a:lnSpc>
              <a:spcBef>
                <a:spcPts val="49"/>
              </a:spcBef>
            </a:pP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здания гостиницы – до</a:t>
            </a:r>
            <a:r>
              <a:rPr sz="725" spc="11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2,5 тыс. кв. м.</a:t>
            </a:r>
          </a:p>
        </p:txBody>
      </p:sp>
      <p:sp>
        <p:nvSpPr>
          <p:cNvPr id="25" name="object 25"/>
          <p:cNvSpPr txBox="1"/>
          <p:nvPr/>
        </p:nvSpPr>
        <p:spPr>
          <a:xfrm>
            <a:off x="5607926" y="3573816"/>
            <a:ext cx="5136597" cy="461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33"/>
              </a:lnSpc>
            </a:pPr>
            <a:r>
              <a:rPr sz="1087" dirty="0">
                <a:solidFill>
                  <a:srgbClr val="20B539"/>
                </a:solidFill>
                <a:latin typeface="HSMAUW+MonotypeGurmukhi"/>
                <a:cs typeface="HSMAUW+MonotypeGurmukhi"/>
              </a:rPr>
              <a:t>✓</a:t>
            </a:r>
            <a:r>
              <a:rPr sz="1087" spc="-51" dirty="0">
                <a:solidFill>
                  <a:srgbClr val="20B539"/>
                </a:solidFill>
                <a:latin typeface="Times New Roman"/>
                <a:cs typeface="Times New Roman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г.</a:t>
            </a:r>
            <a:r>
              <a:rPr sz="725" spc="225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Сургут</a:t>
            </a:r>
            <a:r>
              <a:rPr sz="725" spc="214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развивается</a:t>
            </a:r>
            <a:r>
              <a:rPr sz="725" spc="222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в</a:t>
            </a:r>
            <a:r>
              <a:rPr sz="725" spc="218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направлении</a:t>
            </a:r>
            <a:r>
              <a:rPr sz="725" spc="218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создания</a:t>
            </a:r>
            <a:r>
              <a:rPr sz="725" spc="221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здесь</a:t>
            </a:r>
            <a:r>
              <a:rPr sz="725" spc="213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круглогодичного</a:t>
            </a:r>
            <a:r>
              <a:rPr sz="725" spc="221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центра</a:t>
            </a:r>
            <a:r>
              <a:rPr sz="725" spc="222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спортивного,</a:t>
            </a:r>
            <a:r>
              <a:rPr sz="725" spc="220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медицинского,</a:t>
            </a:r>
          </a:p>
          <a:p>
            <a:pPr marL="155334">
              <a:lnSpc>
                <a:spcPts val="755"/>
              </a:lnSpc>
            </a:pP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событийного</a:t>
            </a:r>
            <a:r>
              <a:rPr sz="725" spc="105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и</a:t>
            </a:r>
            <a:r>
              <a:rPr sz="725" spc="104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делового</a:t>
            </a:r>
            <a:r>
              <a:rPr sz="725" spc="108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туризма</a:t>
            </a:r>
            <a:r>
              <a:rPr sz="725" spc="105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–</a:t>
            </a:r>
            <a:r>
              <a:rPr sz="725" spc="105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будет</a:t>
            </a:r>
            <a:r>
              <a:rPr sz="725" spc="97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обеспечен</a:t>
            </a:r>
            <a:r>
              <a:rPr sz="725" spc="97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постоянный</a:t>
            </a:r>
            <a:r>
              <a:rPr sz="725" spc="105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спрос</a:t>
            </a:r>
            <a:r>
              <a:rPr sz="725" spc="100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на</a:t>
            </a:r>
            <a:r>
              <a:rPr sz="725" spc="111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объекты</a:t>
            </a:r>
            <a:r>
              <a:rPr sz="725" spc="101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размещения;</a:t>
            </a:r>
            <a:r>
              <a:rPr sz="725" spc="102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повышение</a:t>
            </a:r>
          </a:p>
          <a:p>
            <a:pPr marL="155334">
              <a:lnSpc>
                <a:spcPts val="755"/>
              </a:lnSpc>
              <a:spcBef>
                <a:spcPts val="71"/>
              </a:spcBef>
            </a:pP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качества</a:t>
            </a:r>
            <a:r>
              <a:rPr sz="725" spc="113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гостиничной</a:t>
            </a:r>
            <a:r>
              <a:rPr sz="725" spc="112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сети</a:t>
            </a:r>
            <a:r>
              <a:rPr sz="725" spc="111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–</a:t>
            </a:r>
            <a:r>
              <a:rPr sz="725" spc="113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актуально</a:t>
            </a:r>
            <a:r>
              <a:rPr sz="725" spc="113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для</a:t>
            </a:r>
            <a:r>
              <a:rPr sz="725" spc="117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города</a:t>
            </a:r>
            <a:r>
              <a:rPr sz="725" spc="112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(запрос</a:t>
            </a:r>
            <a:r>
              <a:rPr sz="725" spc="108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выявлен</a:t>
            </a:r>
            <a:r>
              <a:rPr sz="725" spc="105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в</a:t>
            </a:r>
            <a:r>
              <a:rPr sz="725" spc="109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ходе</a:t>
            </a:r>
            <a:r>
              <a:rPr sz="725" spc="113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опроса</a:t>
            </a:r>
            <a:r>
              <a:rPr sz="725" spc="112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населения</a:t>
            </a:r>
            <a:r>
              <a:rPr sz="725" spc="113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и</a:t>
            </a:r>
            <a:r>
              <a:rPr sz="725" spc="112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интервью</a:t>
            </a:r>
            <a:r>
              <a:rPr sz="725" spc="110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с</a:t>
            </a:r>
          </a:p>
          <a:p>
            <a:pPr marL="155334">
              <a:lnSpc>
                <a:spcPts val="755"/>
              </a:lnSpc>
              <a:spcBef>
                <a:spcPts val="49"/>
              </a:spcBef>
            </a:pP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местными предпринимателями).</a:t>
            </a:r>
          </a:p>
        </p:txBody>
      </p:sp>
      <p:sp>
        <p:nvSpPr>
          <p:cNvPr id="26" name="object 26"/>
          <p:cNvSpPr txBox="1"/>
          <p:nvPr/>
        </p:nvSpPr>
        <p:spPr>
          <a:xfrm>
            <a:off x="1614545" y="4090236"/>
            <a:ext cx="3879173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33"/>
              </a:lnSpc>
            </a:pPr>
            <a:r>
              <a:rPr sz="1087" dirty="0">
                <a:solidFill>
                  <a:srgbClr val="20B539"/>
                </a:solidFill>
                <a:latin typeface="HSMAUW+MonotypeGurmukhi"/>
                <a:cs typeface="HSMAUW+MonotypeGurmukhi"/>
              </a:rPr>
              <a:t>✓</a:t>
            </a:r>
            <a:r>
              <a:rPr sz="1087" spc="-51" dirty="0">
                <a:solidFill>
                  <a:srgbClr val="20B539"/>
                </a:solidFill>
                <a:latin typeface="Times New Roman"/>
                <a:cs typeface="Times New Roman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Кадровое</a:t>
            </a:r>
            <a:r>
              <a:rPr sz="725" spc="72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обеспечение:</a:t>
            </a:r>
            <a:r>
              <a:rPr sz="725" spc="68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64</a:t>
            </a:r>
            <a:r>
              <a:rPr sz="725" spc="68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чел.</a:t>
            </a:r>
            <a:r>
              <a:rPr sz="725" spc="72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–</a:t>
            </a:r>
            <a:r>
              <a:rPr sz="725" spc="72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местные</a:t>
            </a:r>
            <a:r>
              <a:rPr sz="725" spc="72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(обучение</a:t>
            </a:r>
            <a:r>
              <a:rPr sz="725" spc="72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и</a:t>
            </a:r>
            <a:r>
              <a:rPr sz="725" spc="72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стажировка</a:t>
            </a:r>
            <a:r>
              <a:rPr sz="725" spc="73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–</a:t>
            </a:r>
            <a:r>
              <a:rPr sz="725" spc="73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франшиза);</a:t>
            </a:r>
          </a:p>
        </p:txBody>
      </p:sp>
      <p:sp>
        <p:nvSpPr>
          <p:cNvPr id="27" name="object 27"/>
          <p:cNvSpPr txBox="1"/>
          <p:nvPr/>
        </p:nvSpPr>
        <p:spPr>
          <a:xfrm>
            <a:off x="5607925" y="4090236"/>
            <a:ext cx="5136282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33"/>
              </a:lnSpc>
            </a:pPr>
            <a:r>
              <a:rPr sz="1087" dirty="0">
                <a:solidFill>
                  <a:srgbClr val="20B539"/>
                </a:solidFill>
                <a:latin typeface="HSMAUW+MonotypeGurmukhi"/>
                <a:cs typeface="HSMAUW+MonotypeGurmukhi"/>
              </a:rPr>
              <a:t>✓</a:t>
            </a:r>
            <a:r>
              <a:rPr sz="1087" spc="-51" dirty="0">
                <a:solidFill>
                  <a:srgbClr val="20B539"/>
                </a:solidFill>
                <a:latin typeface="Times New Roman"/>
                <a:cs typeface="Times New Roman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Значительный</a:t>
            </a:r>
            <a:r>
              <a:rPr sz="725" spc="52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рост</a:t>
            </a:r>
            <a:r>
              <a:rPr sz="725" spc="42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внутреннего</a:t>
            </a:r>
            <a:r>
              <a:rPr sz="725" spc="52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туристического</a:t>
            </a:r>
            <a:r>
              <a:rPr sz="725" spc="51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потока</a:t>
            </a:r>
            <a:r>
              <a:rPr sz="725" spc="49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в</a:t>
            </a:r>
            <a:r>
              <a:rPr sz="725" spc="47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ХМАО-Югре</a:t>
            </a:r>
            <a:r>
              <a:rPr sz="725" spc="51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(за</a:t>
            </a:r>
            <a:r>
              <a:rPr sz="725" spc="55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22г.</a:t>
            </a:r>
            <a:r>
              <a:rPr sz="725" spc="47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регион</a:t>
            </a:r>
            <a:r>
              <a:rPr sz="725" spc="41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посетили</a:t>
            </a:r>
            <a:r>
              <a:rPr sz="725" spc="50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более</a:t>
            </a:r>
            <a:r>
              <a:rPr sz="725" spc="51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572</a:t>
            </a:r>
            <a:r>
              <a:rPr sz="725" spc="47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тыс.</a:t>
            </a:r>
          </a:p>
        </p:txBody>
      </p:sp>
      <p:sp>
        <p:nvSpPr>
          <p:cNvPr id="28" name="object 28"/>
          <p:cNvSpPr txBox="1"/>
          <p:nvPr/>
        </p:nvSpPr>
        <p:spPr>
          <a:xfrm>
            <a:off x="1769886" y="4233743"/>
            <a:ext cx="1537269" cy="1025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55"/>
              </a:lnSpc>
            </a:pP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уровень загрузки объекта - 80%.</a:t>
            </a:r>
          </a:p>
        </p:txBody>
      </p:sp>
      <p:sp>
        <p:nvSpPr>
          <p:cNvPr id="29" name="object 29"/>
          <p:cNvSpPr txBox="1"/>
          <p:nvPr/>
        </p:nvSpPr>
        <p:spPr>
          <a:xfrm>
            <a:off x="5763266" y="4233743"/>
            <a:ext cx="2971293" cy="1025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55"/>
              </a:lnSpc>
            </a:pP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чел.) / по итогам 23г. ожидается рост около 20%, до</a:t>
            </a:r>
            <a:r>
              <a:rPr sz="725" spc="11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700 тыс. чел.</a:t>
            </a:r>
          </a:p>
        </p:txBody>
      </p:sp>
      <p:sp>
        <p:nvSpPr>
          <p:cNvPr id="30" name="object 30"/>
          <p:cNvSpPr txBox="1"/>
          <p:nvPr/>
        </p:nvSpPr>
        <p:spPr>
          <a:xfrm>
            <a:off x="1614545" y="4402298"/>
            <a:ext cx="3879172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33"/>
              </a:lnSpc>
            </a:pPr>
            <a:r>
              <a:rPr sz="1087" dirty="0">
                <a:solidFill>
                  <a:srgbClr val="20B539"/>
                </a:solidFill>
                <a:latin typeface="HSMAUW+MonotypeGurmukhi"/>
                <a:cs typeface="HSMAUW+MonotypeGurmukhi"/>
              </a:rPr>
              <a:t>✓</a:t>
            </a:r>
            <a:r>
              <a:rPr sz="1087" spc="-51" dirty="0">
                <a:solidFill>
                  <a:srgbClr val="20B539"/>
                </a:solidFill>
                <a:latin typeface="Times New Roman"/>
                <a:cs typeface="Times New Roman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Технология</a:t>
            </a:r>
            <a:r>
              <a:rPr sz="725" spc="102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организации</a:t>
            </a:r>
            <a:r>
              <a:rPr sz="725" spc="100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и</a:t>
            </a:r>
            <a:r>
              <a:rPr sz="725" spc="101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управления:</a:t>
            </a:r>
            <a:r>
              <a:rPr sz="725" spc="100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изучение</a:t>
            </a:r>
            <a:r>
              <a:rPr sz="725" spc="104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опыта</a:t>
            </a:r>
            <a:r>
              <a:rPr sz="725" spc="102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действующих</a:t>
            </a:r>
            <a:r>
              <a:rPr sz="725" spc="99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объектов</a:t>
            </a:r>
            <a:r>
              <a:rPr sz="725" spc="98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/</a:t>
            </a:r>
          </a:p>
        </p:txBody>
      </p:sp>
      <p:sp>
        <p:nvSpPr>
          <p:cNvPr id="31" name="object 31"/>
          <p:cNvSpPr txBox="1"/>
          <p:nvPr/>
        </p:nvSpPr>
        <p:spPr>
          <a:xfrm>
            <a:off x="5607925" y="4402299"/>
            <a:ext cx="5136012" cy="35907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33"/>
              </a:lnSpc>
            </a:pPr>
            <a:r>
              <a:rPr sz="1087" dirty="0">
                <a:solidFill>
                  <a:srgbClr val="20B539"/>
                </a:solidFill>
                <a:latin typeface="HSMAUW+MonotypeGurmukhi"/>
                <a:cs typeface="HSMAUW+MonotypeGurmukhi"/>
              </a:rPr>
              <a:t>✓</a:t>
            </a:r>
            <a:r>
              <a:rPr sz="1087" spc="-51" dirty="0">
                <a:solidFill>
                  <a:srgbClr val="20B539"/>
                </a:solidFill>
                <a:latin typeface="Times New Roman"/>
                <a:cs typeface="Times New Roman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г.</a:t>
            </a:r>
            <a:r>
              <a:rPr sz="725" spc="157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Сургут</a:t>
            </a:r>
            <a:r>
              <a:rPr sz="725" spc="147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–</a:t>
            </a:r>
            <a:r>
              <a:rPr sz="725" spc="155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крупный</a:t>
            </a:r>
            <a:r>
              <a:rPr sz="725" spc="153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транспортный</a:t>
            </a:r>
            <a:r>
              <a:rPr sz="725" spc="153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узел</a:t>
            </a:r>
            <a:r>
              <a:rPr sz="725" spc="146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(автодороги:</a:t>
            </a:r>
            <a:r>
              <a:rPr sz="725" spc="152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71-100К-10</a:t>
            </a:r>
            <a:r>
              <a:rPr sz="725" spc="154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«Югра»</a:t>
            </a:r>
            <a:r>
              <a:rPr sz="725" spc="153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-</a:t>
            </a:r>
            <a:r>
              <a:rPr sz="725" spc="148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коридор</a:t>
            </a:r>
            <a:r>
              <a:rPr sz="725" spc="153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федерального</a:t>
            </a:r>
            <a:r>
              <a:rPr sz="725" spc="157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значения</a:t>
            </a:r>
          </a:p>
          <a:p>
            <a:pPr marL="155334">
              <a:lnSpc>
                <a:spcPts val="755"/>
              </a:lnSpc>
            </a:pP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"Северный</a:t>
            </a:r>
            <a:r>
              <a:rPr sz="725" spc="73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широтный</a:t>
            </a:r>
            <a:r>
              <a:rPr sz="725" spc="72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коридор»,</a:t>
            </a:r>
            <a:r>
              <a:rPr sz="725" spc="70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71-100К-18</a:t>
            </a:r>
            <a:r>
              <a:rPr sz="725" spc="73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«Сибирский</a:t>
            </a:r>
            <a:r>
              <a:rPr sz="725" spc="72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коридор»);</a:t>
            </a:r>
            <a:r>
              <a:rPr sz="725" spc="71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проходит</a:t>
            </a:r>
            <a:r>
              <a:rPr sz="725" spc="66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ж.</a:t>
            </a:r>
            <a:r>
              <a:rPr sz="725" spc="71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д.</a:t>
            </a:r>
            <a:r>
              <a:rPr sz="725" spc="77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линия</a:t>
            </a:r>
            <a:r>
              <a:rPr sz="725" spc="76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«Тюмень</a:t>
            </a:r>
            <a:r>
              <a:rPr sz="725" spc="66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–</a:t>
            </a:r>
            <a:r>
              <a:rPr sz="725" spc="75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Сургут</a:t>
            </a:r>
            <a:r>
              <a:rPr sz="725" spc="67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–</a:t>
            </a:r>
          </a:p>
          <a:p>
            <a:pPr marL="155334">
              <a:lnSpc>
                <a:spcPts val="755"/>
              </a:lnSpc>
              <a:spcBef>
                <a:spcPts val="71"/>
              </a:spcBef>
            </a:pP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Коротчаево» (более 700 тыс. пассажиров в год); международный аэропорт «Сургут» (более - 1,7 млн. чел./год).</a:t>
            </a:r>
          </a:p>
        </p:txBody>
      </p:sp>
      <p:sp>
        <p:nvSpPr>
          <p:cNvPr id="32" name="object 32"/>
          <p:cNvSpPr txBox="1"/>
          <p:nvPr/>
        </p:nvSpPr>
        <p:spPr>
          <a:xfrm>
            <a:off x="1769886" y="4543044"/>
            <a:ext cx="2856227" cy="1025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55"/>
              </a:lnSpc>
            </a:pP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приобретение франшизы / АУП – приглашенные специалисты.</a:t>
            </a:r>
          </a:p>
        </p:txBody>
      </p:sp>
      <p:sp>
        <p:nvSpPr>
          <p:cNvPr id="33" name="object 33"/>
          <p:cNvSpPr txBox="1"/>
          <p:nvPr/>
        </p:nvSpPr>
        <p:spPr>
          <a:xfrm>
            <a:off x="1774838" y="4877295"/>
            <a:ext cx="2199716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33"/>
              </a:lnSpc>
            </a:pPr>
            <a:r>
              <a:rPr sz="1087" spc="12" dirty="0">
                <a:solidFill>
                  <a:srgbClr val="1E395B"/>
                </a:solidFill>
                <a:latin typeface="NPJTIO+Arial-Black"/>
                <a:cs typeface="NPJTIO+Arial-Black"/>
              </a:rPr>
              <a:t>потенциальные </a:t>
            </a:r>
            <a:r>
              <a:rPr sz="1087" spc="11" dirty="0">
                <a:solidFill>
                  <a:srgbClr val="1E395B"/>
                </a:solidFill>
                <a:latin typeface="NPJTIO+Arial-Black"/>
                <a:cs typeface="NPJTIO+Arial-Black"/>
              </a:rPr>
              <a:t>партнёры</a:t>
            </a:r>
          </a:p>
        </p:txBody>
      </p:sp>
      <p:sp>
        <p:nvSpPr>
          <p:cNvPr id="34" name="object 34"/>
          <p:cNvSpPr txBox="1"/>
          <p:nvPr/>
        </p:nvSpPr>
        <p:spPr>
          <a:xfrm>
            <a:off x="5763364" y="4877295"/>
            <a:ext cx="2291885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33"/>
              </a:lnSpc>
            </a:pPr>
            <a:r>
              <a:rPr sz="1087" spc="12" dirty="0">
                <a:solidFill>
                  <a:srgbClr val="1E395B"/>
                </a:solidFill>
                <a:latin typeface="NPJTIO+Arial-Black"/>
                <a:cs typeface="NPJTIO+Arial-Black"/>
              </a:rPr>
              <a:t>потенциальные инвесторы</a:t>
            </a:r>
          </a:p>
        </p:txBody>
      </p:sp>
      <p:sp>
        <p:nvSpPr>
          <p:cNvPr id="35" name="object 35"/>
          <p:cNvSpPr txBox="1"/>
          <p:nvPr/>
        </p:nvSpPr>
        <p:spPr>
          <a:xfrm>
            <a:off x="1770739" y="5084320"/>
            <a:ext cx="2112606" cy="1025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55"/>
              </a:lnSpc>
            </a:pP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Федеральные и региональные туроператоры.</a:t>
            </a:r>
          </a:p>
        </p:txBody>
      </p:sp>
      <p:sp>
        <p:nvSpPr>
          <p:cNvPr id="36" name="object 36"/>
          <p:cNvSpPr txBox="1"/>
          <p:nvPr/>
        </p:nvSpPr>
        <p:spPr>
          <a:xfrm>
            <a:off x="5788208" y="5092604"/>
            <a:ext cx="2205816" cy="1025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55"/>
              </a:lnSpc>
            </a:pP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См. слайд «Проекты, предложенные бизнесом»</a:t>
            </a:r>
          </a:p>
        </p:txBody>
      </p:sp>
      <p:sp>
        <p:nvSpPr>
          <p:cNvPr id="37" name="object 37"/>
          <p:cNvSpPr txBox="1"/>
          <p:nvPr/>
        </p:nvSpPr>
        <p:spPr>
          <a:xfrm>
            <a:off x="1770739" y="5189261"/>
            <a:ext cx="3477588" cy="32060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55"/>
              </a:lnSpc>
            </a:pP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Управление туризма ХМАО-Югры.</a:t>
            </a:r>
          </a:p>
          <a:p>
            <a:pPr>
              <a:lnSpc>
                <a:spcPts val="755"/>
              </a:lnSpc>
              <a:spcBef>
                <a:spcPts val="49"/>
              </a:spcBef>
            </a:pP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Операторы наиболее эффективных франшиз в сфере гостиничного бизнеса.</a:t>
            </a:r>
          </a:p>
          <a:p>
            <a:pPr>
              <a:lnSpc>
                <a:spcPts val="755"/>
              </a:lnSpc>
              <a:spcBef>
                <a:spcPts val="71"/>
              </a:spcBef>
            </a:pP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.</a:t>
            </a:r>
          </a:p>
        </p:txBody>
      </p:sp>
      <p:sp>
        <p:nvSpPr>
          <p:cNvPr id="39" name="object 39"/>
          <p:cNvSpPr txBox="1"/>
          <p:nvPr/>
        </p:nvSpPr>
        <p:spPr>
          <a:xfrm>
            <a:off x="1614545" y="5940516"/>
            <a:ext cx="186421" cy="34624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33"/>
              </a:lnSpc>
            </a:pPr>
            <a:r>
              <a:rPr sz="1087" dirty="0">
                <a:solidFill>
                  <a:srgbClr val="0092E1"/>
                </a:solidFill>
                <a:latin typeface="EPWTOC+ArialMT"/>
                <a:cs typeface="EPWTOC+ArialMT"/>
              </a:rPr>
              <a:t>•</a:t>
            </a:r>
          </a:p>
          <a:p>
            <a:pPr>
              <a:lnSpc>
                <a:spcPts val="1133"/>
              </a:lnSpc>
              <a:spcBef>
                <a:spcPts val="497"/>
              </a:spcBef>
            </a:pPr>
            <a:r>
              <a:rPr sz="1087" dirty="0">
                <a:solidFill>
                  <a:srgbClr val="0092E1"/>
                </a:solidFill>
                <a:latin typeface="EPWTOC+ArialMT"/>
                <a:cs typeface="EPWTOC+ArialMT"/>
              </a:rPr>
              <a:t>•</a:t>
            </a:r>
          </a:p>
        </p:txBody>
      </p:sp>
      <p:sp>
        <p:nvSpPr>
          <p:cNvPr id="40" name="object 40"/>
          <p:cNvSpPr txBox="1"/>
          <p:nvPr/>
        </p:nvSpPr>
        <p:spPr>
          <a:xfrm>
            <a:off x="1769886" y="5979082"/>
            <a:ext cx="3234509" cy="5386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55"/>
              </a:lnSpc>
            </a:pP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Предоставление</a:t>
            </a:r>
            <a:r>
              <a:rPr sz="725" spc="589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земельного</a:t>
            </a:r>
            <a:r>
              <a:rPr sz="725" spc="591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участка</a:t>
            </a:r>
          </a:p>
          <a:p>
            <a:pPr>
              <a:lnSpc>
                <a:spcPts val="755"/>
              </a:lnSpc>
              <a:spcBef>
                <a:spcPts val="49"/>
              </a:spcBef>
            </a:pP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подведение коммуникаций на</a:t>
            </a:r>
            <a:r>
              <a:rPr sz="725" spc="11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основе ГЧП / МЧП.</a:t>
            </a:r>
          </a:p>
          <a:p>
            <a:pPr>
              <a:lnSpc>
                <a:spcPts val="755"/>
              </a:lnSpc>
              <a:spcBef>
                <a:spcPts val="71"/>
              </a:spcBef>
            </a:pP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Субсидирование расходов на</a:t>
            </a:r>
            <a:r>
              <a:rPr sz="725" spc="11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приобретение оборудования.</a:t>
            </a:r>
          </a:p>
          <a:p>
            <a:pPr>
              <a:lnSpc>
                <a:spcPts val="755"/>
              </a:lnSpc>
              <a:spcBef>
                <a:spcPts val="49"/>
              </a:spcBef>
            </a:pP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Поддержка в части предоставления целевых займов.</a:t>
            </a:r>
          </a:p>
          <a:p>
            <a:pPr>
              <a:lnSpc>
                <a:spcPts val="755"/>
              </a:lnSpc>
              <a:spcBef>
                <a:spcPts val="71"/>
              </a:spcBef>
            </a:pP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Организационная поддержка по созданию региональной сети гостиниц.</a:t>
            </a:r>
          </a:p>
        </p:txBody>
      </p:sp>
      <p:sp>
        <p:nvSpPr>
          <p:cNvPr id="41" name="object 41"/>
          <p:cNvSpPr txBox="1"/>
          <p:nvPr/>
        </p:nvSpPr>
        <p:spPr>
          <a:xfrm>
            <a:off x="3612571" y="5979081"/>
            <a:ext cx="184106" cy="1025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55"/>
              </a:lnSpc>
            </a:pP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с</a:t>
            </a:r>
          </a:p>
        </p:txBody>
      </p:sp>
      <p:sp>
        <p:nvSpPr>
          <p:cNvPr id="42" name="object 42"/>
          <p:cNvSpPr txBox="1"/>
          <p:nvPr/>
        </p:nvSpPr>
        <p:spPr>
          <a:xfrm>
            <a:off x="3758361" y="5979081"/>
            <a:ext cx="1609624" cy="1025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55"/>
              </a:lnSpc>
            </a:pP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подведенными</a:t>
            </a:r>
            <a:r>
              <a:rPr sz="725" spc="586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коммуникациями</a:t>
            </a:r>
          </a:p>
        </p:txBody>
      </p:sp>
      <p:sp>
        <p:nvSpPr>
          <p:cNvPr id="43" name="object 43"/>
          <p:cNvSpPr txBox="1"/>
          <p:nvPr/>
        </p:nvSpPr>
        <p:spPr>
          <a:xfrm>
            <a:off x="5330063" y="5979081"/>
            <a:ext cx="163655" cy="1025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55"/>
              </a:lnSpc>
            </a:pP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/</a:t>
            </a:r>
          </a:p>
        </p:txBody>
      </p:sp>
      <p:sp>
        <p:nvSpPr>
          <p:cNvPr id="44" name="object 44"/>
          <p:cNvSpPr txBox="1"/>
          <p:nvPr/>
        </p:nvSpPr>
        <p:spPr>
          <a:xfrm>
            <a:off x="5620212" y="5940516"/>
            <a:ext cx="2972730" cy="2436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33"/>
              </a:lnSpc>
            </a:pPr>
            <a:r>
              <a:rPr sz="1087" dirty="0">
                <a:solidFill>
                  <a:srgbClr val="0092E1"/>
                </a:solidFill>
                <a:latin typeface="EPWTOC+ArialMT"/>
                <a:cs typeface="EPWTOC+ArialMT"/>
              </a:rPr>
              <a:t>•</a:t>
            </a:r>
          </a:p>
          <a:p>
            <a:pPr marL="155334">
              <a:lnSpc>
                <a:spcPts val="755"/>
              </a:lnSpc>
            </a:pP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Включение в базу данных информационных порталов города.</a:t>
            </a:r>
          </a:p>
        </p:txBody>
      </p:sp>
      <p:sp>
        <p:nvSpPr>
          <p:cNvPr id="45" name="object 45"/>
          <p:cNvSpPr txBox="1"/>
          <p:nvPr/>
        </p:nvSpPr>
        <p:spPr>
          <a:xfrm>
            <a:off x="5620212" y="6042695"/>
            <a:ext cx="18642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33"/>
              </a:lnSpc>
            </a:pPr>
            <a:r>
              <a:rPr sz="1087" dirty="0">
                <a:solidFill>
                  <a:srgbClr val="0092E1"/>
                </a:solidFill>
                <a:latin typeface="EPWTOC+ArialMT"/>
                <a:cs typeface="EPWTOC+ArialMT"/>
              </a:rPr>
              <a:t>•</a:t>
            </a:r>
          </a:p>
        </p:txBody>
      </p:sp>
      <p:sp>
        <p:nvSpPr>
          <p:cNvPr id="46" name="object 46"/>
          <p:cNvSpPr txBox="1"/>
          <p:nvPr/>
        </p:nvSpPr>
        <p:spPr>
          <a:xfrm>
            <a:off x="5775553" y="6081261"/>
            <a:ext cx="4239907" cy="1025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55"/>
              </a:lnSpc>
            </a:pP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Включение объекта в туристические маршруты для</a:t>
            </a:r>
            <a:r>
              <a:rPr sz="725" spc="10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формирования спроса на</a:t>
            </a:r>
            <a:r>
              <a:rPr sz="725" spc="11" dirty="0">
                <a:solidFill>
                  <a:srgbClr val="1E395B"/>
                </a:solidFill>
                <a:latin typeface="ASRSSU+ArialMT"/>
                <a:cs typeface="ASRSSU+ArialMT"/>
              </a:rPr>
              <a:t> </a:t>
            </a: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местном уровне.</a:t>
            </a:r>
          </a:p>
        </p:txBody>
      </p:sp>
      <p:sp>
        <p:nvSpPr>
          <p:cNvPr id="47" name="object 47"/>
          <p:cNvSpPr txBox="1"/>
          <p:nvPr/>
        </p:nvSpPr>
        <p:spPr>
          <a:xfrm>
            <a:off x="5620212" y="6147636"/>
            <a:ext cx="18642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33"/>
              </a:lnSpc>
            </a:pPr>
            <a:r>
              <a:rPr sz="1087" dirty="0">
                <a:solidFill>
                  <a:srgbClr val="0092E1"/>
                </a:solidFill>
                <a:latin typeface="EPWTOC+ArialMT"/>
                <a:cs typeface="EPWTOC+ArialMT"/>
              </a:rPr>
              <a:t>•</a:t>
            </a:r>
          </a:p>
        </p:txBody>
      </p:sp>
      <p:sp>
        <p:nvSpPr>
          <p:cNvPr id="48" name="object 48"/>
          <p:cNvSpPr txBox="1"/>
          <p:nvPr/>
        </p:nvSpPr>
        <p:spPr>
          <a:xfrm>
            <a:off x="5775553" y="6186202"/>
            <a:ext cx="4278742" cy="1025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55"/>
              </a:lnSpc>
            </a:pPr>
            <a:r>
              <a:rPr sz="725" dirty="0">
                <a:solidFill>
                  <a:srgbClr val="1E395B"/>
                </a:solidFill>
                <a:latin typeface="ASRSSU+ArialMT"/>
                <a:cs typeface="ASRSSU+ArialMT"/>
              </a:rPr>
              <a:t>Координация в части взаимодействия с туристическим операторами, ресурсами, агрегаторами.</a:t>
            </a:r>
          </a:p>
        </p:txBody>
      </p:sp>
      <p:sp>
        <p:nvSpPr>
          <p:cNvPr id="49" name="object 49"/>
          <p:cNvSpPr txBox="1"/>
          <p:nvPr/>
        </p:nvSpPr>
        <p:spPr>
          <a:xfrm>
            <a:off x="1614545" y="6249816"/>
            <a:ext cx="18642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33"/>
              </a:lnSpc>
            </a:pPr>
            <a:r>
              <a:rPr sz="1087" dirty="0">
                <a:solidFill>
                  <a:srgbClr val="0092E1"/>
                </a:solidFill>
                <a:latin typeface="EPWTOC+ArialMT"/>
                <a:cs typeface="EPWTOC+ArialMT"/>
              </a:rPr>
              <a:t>•</a:t>
            </a:r>
          </a:p>
        </p:txBody>
      </p:sp>
      <p:sp>
        <p:nvSpPr>
          <p:cNvPr id="50" name="object 50"/>
          <p:cNvSpPr txBox="1"/>
          <p:nvPr/>
        </p:nvSpPr>
        <p:spPr>
          <a:xfrm>
            <a:off x="1614545" y="6354757"/>
            <a:ext cx="186421" cy="1410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133"/>
              </a:lnSpc>
            </a:pPr>
            <a:r>
              <a:rPr sz="1087" dirty="0">
                <a:solidFill>
                  <a:srgbClr val="0092E1"/>
                </a:solidFill>
                <a:latin typeface="EPWTOC+ArialMT"/>
                <a:cs typeface="EPWTOC+ArialMT"/>
              </a:rPr>
              <a:t>•</a:t>
            </a:r>
          </a:p>
        </p:txBody>
      </p:sp>
      <p:sp>
        <p:nvSpPr>
          <p:cNvPr id="51" name="object 51"/>
          <p:cNvSpPr txBox="1"/>
          <p:nvPr/>
        </p:nvSpPr>
        <p:spPr>
          <a:xfrm>
            <a:off x="10638278" y="6590803"/>
            <a:ext cx="253271" cy="10259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849"/>
              </a:lnSpc>
            </a:pPr>
            <a:r>
              <a:rPr sz="815" dirty="0">
                <a:solidFill>
                  <a:srgbClr val="BFBFBF"/>
                </a:solidFill>
                <a:latin typeface="HEOVQJ+ArialMT"/>
                <a:cs typeface="HEOVQJ+ArialMT"/>
              </a:rPr>
              <a:t>59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4353041" y="5573656"/>
            <a:ext cx="3408638" cy="2333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133"/>
              </a:lnSpc>
            </a:pPr>
            <a:r>
              <a:rPr lang="ru-RU" sz="1268" spc="-94" dirty="0">
                <a:solidFill>
                  <a:srgbClr val="0092E1"/>
                </a:solidFill>
                <a:latin typeface="NPJTIO+Arial-Black"/>
                <a:cs typeface="NPJTIO+Arial-Black"/>
              </a:rPr>
              <a:t>Государственная </a:t>
            </a:r>
            <a:r>
              <a:rPr lang="ru-RU" sz="1268" spc="-94" dirty="0">
                <a:solidFill>
                  <a:srgbClr val="0092E1"/>
                </a:solidFill>
                <a:latin typeface="NPJTIO+Arial-Black"/>
                <a:cs typeface="NPJTIO+Arial-Black"/>
              </a:rPr>
              <a:t>поддержка</a:t>
            </a:r>
            <a:endParaRPr lang="ru-RU" sz="1268" spc="17" dirty="0">
              <a:solidFill>
                <a:srgbClr val="FFFEFE"/>
              </a:solidFill>
              <a:latin typeface="NPJTIO+Arial-Black"/>
              <a:cs typeface="NPJTIO+Arial-Black"/>
            </a:endParaRPr>
          </a:p>
        </p:txBody>
      </p:sp>
      <p:pic>
        <p:nvPicPr>
          <p:cNvPr id="38" name="Рисунок 3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7443" y="868322"/>
            <a:ext cx="3943350" cy="247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783763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523</Words>
  <Application>Microsoft Office PowerPoint</Application>
  <PresentationFormat>Широкоэкранный</PresentationFormat>
  <Paragraphs>78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16" baseType="lpstr">
      <vt:lpstr>Arial</vt:lpstr>
      <vt:lpstr>ASRSSU+ArialMT</vt:lpstr>
      <vt:lpstr>AVOKAS+Arial-BoldMT</vt:lpstr>
      <vt:lpstr>BFVSAL+Arial-Black</vt:lpstr>
      <vt:lpstr>Calibri</vt:lpstr>
      <vt:lpstr>Calibri Light</vt:lpstr>
      <vt:lpstr>EPWTOC+ArialMT</vt:lpstr>
      <vt:lpstr>HEOVQJ+ArialMT</vt:lpstr>
      <vt:lpstr>HSMAUW+MonotypeGurmukhi</vt:lpstr>
      <vt:lpstr>HVGKVG+Arial-Black</vt:lpstr>
      <vt:lpstr>NPJTIO+Arial-Black</vt:lpstr>
      <vt:lpstr>OVSIIR+CambriaMath</vt:lpstr>
      <vt:lpstr>QWTHWN+Arial-Black</vt:lpstr>
      <vt:lpstr>Times New Roman</vt:lpstr>
      <vt:lpstr>Тема Office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Гурьева Виктория Викторовна</dc:creator>
  <cp:lastModifiedBy>Гурьева Виктория Викторовна</cp:lastModifiedBy>
  <cp:revision>1</cp:revision>
  <dcterms:created xsi:type="dcterms:W3CDTF">2026-10-01T05:14:46Z</dcterms:created>
  <dcterms:modified xsi:type="dcterms:W3CDTF">2026-10-01T05:15:11Z</dcterms:modified>
</cp:coreProperties>
</file>