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3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4A19C-C5B1-4873-B87A-A9566C98BEE0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EB65D-1363-4DDF-9EE5-D51AD8374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5040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4A19C-C5B1-4873-B87A-A9566C98BEE0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EB65D-1363-4DDF-9EE5-D51AD8374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6604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4A19C-C5B1-4873-B87A-A9566C98BEE0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EB65D-1363-4DDF-9EE5-D51AD8374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1955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4A19C-C5B1-4873-B87A-A9566C98BEE0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EB65D-1363-4DDF-9EE5-D51AD8374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7344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4A19C-C5B1-4873-B87A-A9566C98BEE0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EB65D-1363-4DDF-9EE5-D51AD8374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529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4A19C-C5B1-4873-B87A-A9566C98BEE0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EB65D-1363-4DDF-9EE5-D51AD8374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9680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4A19C-C5B1-4873-B87A-A9566C98BEE0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EB65D-1363-4DDF-9EE5-D51AD8374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0156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4A19C-C5B1-4873-B87A-A9566C98BEE0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EB65D-1363-4DDF-9EE5-D51AD8374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8414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4A19C-C5B1-4873-B87A-A9566C98BEE0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EB65D-1363-4DDF-9EE5-D51AD8374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6793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4A19C-C5B1-4873-B87A-A9566C98BEE0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EB65D-1363-4DDF-9EE5-D51AD8374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1223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4A19C-C5B1-4873-B87A-A9566C98BEE0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EB65D-1363-4DDF-9EE5-D51AD8374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43002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23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B4A19C-C5B1-4873-B87A-A9566C98BEE0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EB65D-1363-4DDF-9EE5-D51AD8374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3823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2214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495468" y="342827"/>
            <a:ext cx="6993158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10"/>
              </a:lnSpc>
            </a:pPr>
            <a:r>
              <a:rPr sz="1450" dirty="0">
                <a:solidFill>
                  <a:srgbClr val="FF0000"/>
                </a:solidFill>
                <a:latin typeface="QWTHWN+Arial-Black"/>
                <a:cs typeface="QWTHWN+Arial-Black"/>
              </a:rPr>
              <a:t>СОЗДАНИЕ ЦЕНТРА</a:t>
            </a:r>
            <a:r>
              <a:rPr sz="1450" spc="12" dirty="0">
                <a:solidFill>
                  <a:srgbClr val="FF0000"/>
                </a:solidFill>
                <a:latin typeface="QWTHWN+Arial-Black"/>
                <a:cs typeface="QWTHWN+Arial-Black"/>
              </a:rPr>
              <a:t> </a:t>
            </a:r>
            <a:r>
              <a:rPr sz="1450" dirty="0">
                <a:solidFill>
                  <a:srgbClr val="FF0000"/>
                </a:solidFill>
                <a:latin typeface="QWTHWN+Arial-Black"/>
                <a:cs typeface="QWTHWN+Arial-Black"/>
              </a:rPr>
              <a:t>ХРАНЕНИЯ И</a:t>
            </a:r>
            <a:r>
              <a:rPr sz="1450" spc="9" dirty="0">
                <a:solidFill>
                  <a:srgbClr val="FF0000"/>
                </a:solidFill>
                <a:latin typeface="QWTHWN+Arial-Black"/>
                <a:cs typeface="QWTHWN+Arial-Black"/>
              </a:rPr>
              <a:t> </a:t>
            </a:r>
            <a:r>
              <a:rPr sz="1450" dirty="0">
                <a:solidFill>
                  <a:srgbClr val="FF0000"/>
                </a:solidFill>
                <a:latin typeface="QWTHWN+Arial-Black"/>
                <a:cs typeface="QWTHWN+Arial-Black"/>
              </a:rPr>
              <a:t>ОБРАБОТКИ ГРУЗОВ</a:t>
            </a:r>
            <a:r>
              <a:rPr sz="1450" spc="10" dirty="0">
                <a:solidFill>
                  <a:srgbClr val="FF0000"/>
                </a:solidFill>
                <a:latin typeface="QWTHWN+Arial-Black"/>
                <a:cs typeface="QWTHWN+Arial-Black"/>
              </a:rPr>
              <a:t> </a:t>
            </a:r>
            <a:r>
              <a:rPr sz="1450" dirty="0">
                <a:solidFill>
                  <a:srgbClr val="FF0000"/>
                </a:solidFill>
                <a:latin typeface="QWTHWN+Arial-Black"/>
                <a:cs typeface="QWTHWN+Arial-Black"/>
              </a:rPr>
              <a:t>КЛАССА 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790426" y="1001350"/>
            <a:ext cx="518813" cy="2180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38"/>
              </a:lnSpc>
            </a:pPr>
            <a:r>
              <a:rPr sz="997" dirty="0">
                <a:solidFill>
                  <a:srgbClr val="20B539"/>
                </a:solidFill>
                <a:latin typeface="BFVSAL+Arial-Black"/>
                <a:cs typeface="BFVSAL+Arial-Black"/>
              </a:rPr>
              <a:t>1 300</a:t>
            </a:r>
          </a:p>
          <a:p>
            <a:pPr marL="81521">
              <a:lnSpc>
                <a:spcPts val="566"/>
              </a:lnSpc>
              <a:spcBef>
                <a:spcPts val="139"/>
              </a:spcBef>
            </a:pPr>
            <a:r>
              <a:rPr sz="544" spc="9" dirty="0">
                <a:solidFill>
                  <a:srgbClr val="20B539"/>
                </a:solidFill>
                <a:latin typeface="HVGKVG+Arial-Black"/>
                <a:cs typeface="HVGKVG+Arial-Black"/>
              </a:rPr>
              <a:t>млн</a:t>
            </a:r>
            <a:r>
              <a:rPr sz="544" spc="-34" dirty="0">
                <a:solidFill>
                  <a:srgbClr val="20B539"/>
                </a:solidFill>
                <a:latin typeface="HVGKVG+Arial-Black"/>
                <a:cs typeface="HVGKVG+Arial-Black"/>
              </a:rPr>
              <a:t> </a:t>
            </a:r>
            <a:r>
              <a:rPr sz="544" dirty="0">
                <a:solidFill>
                  <a:srgbClr val="20B539"/>
                </a:solidFill>
                <a:latin typeface="OVSIIR+CambriaMath"/>
                <a:cs typeface="OVSIIR+CambriaMath"/>
              </a:rPr>
              <a:t>₽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935613" y="1001350"/>
            <a:ext cx="356369" cy="2180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279">
              <a:lnSpc>
                <a:spcPts val="1038"/>
              </a:lnSpc>
            </a:pPr>
            <a:r>
              <a:rPr sz="997" dirty="0">
                <a:solidFill>
                  <a:srgbClr val="20B539"/>
                </a:solidFill>
                <a:latin typeface="BFVSAL+Arial-Black"/>
                <a:cs typeface="BFVSAL+Arial-Black"/>
              </a:rPr>
              <a:t>3,3</a:t>
            </a:r>
          </a:p>
          <a:p>
            <a:pPr>
              <a:lnSpc>
                <a:spcPts val="566"/>
              </a:lnSpc>
              <a:spcBef>
                <a:spcPts val="139"/>
              </a:spcBef>
            </a:pPr>
            <a:r>
              <a:rPr sz="544" spc="9" dirty="0">
                <a:solidFill>
                  <a:srgbClr val="20B539"/>
                </a:solidFill>
                <a:latin typeface="HVGKVG+Arial-Black"/>
                <a:cs typeface="HVGKVG+Arial-Black"/>
              </a:rPr>
              <a:t>млн</a:t>
            </a:r>
            <a:r>
              <a:rPr sz="544" spc="-34" dirty="0">
                <a:solidFill>
                  <a:srgbClr val="20B539"/>
                </a:solidFill>
                <a:latin typeface="HVGKVG+Arial-Black"/>
                <a:cs typeface="HVGKVG+Arial-Black"/>
              </a:rPr>
              <a:t> </a:t>
            </a:r>
            <a:r>
              <a:rPr sz="544" dirty="0">
                <a:solidFill>
                  <a:srgbClr val="20B539"/>
                </a:solidFill>
                <a:latin typeface="OVSIIR+CambriaMath"/>
                <a:cs typeface="OVSIIR+CambriaMath"/>
              </a:rPr>
              <a:t>₽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980601" y="1001350"/>
            <a:ext cx="392239" cy="2180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38"/>
              </a:lnSpc>
            </a:pPr>
            <a:r>
              <a:rPr sz="997" dirty="0">
                <a:solidFill>
                  <a:srgbClr val="20B539"/>
                </a:solidFill>
                <a:latin typeface="BFVSAL+Arial-Black"/>
                <a:cs typeface="BFVSAL+Arial-Black"/>
              </a:rPr>
              <a:t>110</a:t>
            </a:r>
          </a:p>
          <a:p>
            <a:pPr marL="50569">
              <a:lnSpc>
                <a:spcPts val="566"/>
              </a:lnSpc>
              <a:spcBef>
                <a:spcPts val="145"/>
              </a:spcBef>
            </a:pPr>
            <a:r>
              <a:rPr sz="544" spc="18" dirty="0">
                <a:solidFill>
                  <a:srgbClr val="20B539"/>
                </a:solidFill>
                <a:latin typeface="HVGKVG+Arial-Black"/>
                <a:cs typeface="HVGKVG+Arial-Black"/>
              </a:rPr>
              <a:t>мес.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054174" y="1001350"/>
            <a:ext cx="518813" cy="2180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38"/>
              </a:lnSpc>
            </a:pPr>
            <a:r>
              <a:rPr sz="997" dirty="0">
                <a:solidFill>
                  <a:srgbClr val="20B539"/>
                </a:solidFill>
                <a:latin typeface="BFVSAL+Arial-Black"/>
                <a:cs typeface="BFVSAL+Arial-Black"/>
              </a:rPr>
              <a:t>134,8</a:t>
            </a:r>
          </a:p>
          <a:p>
            <a:pPr marL="81520">
              <a:lnSpc>
                <a:spcPts val="566"/>
              </a:lnSpc>
              <a:spcBef>
                <a:spcPts val="139"/>
              </a:spcBef>
            </a:pPr>
            <a:r>
              <a:rPr sz="544" spc="9" dirty="0">
                <a:solidFill>
                  <a:srgbClr val="20B539"/>
                </a:solidFill>
                <a:latin typeface="HVGKVG+Arial-Black"/>
                <a:cs typeface="HVGKVG+Arial-Black"/>
              </a:rPr>
              <a:t>млн</a:t>
            </a:r>
            <a:r>
              <a:rPr sz="544" spc="-34" dirty="0">
                <a:solidFill>
                  <a:srgbClr val="20B539"/>
                </a:solidFill>
                <a:latin typeface="HVGKVG+Arial-Black"/>
                <a:cs typeface="HVGKVG+Arial-Black"/>
              </a:rPr>
              <a:t> </a:t>
            </a:r>
            <a:r>
              <a:rPr sz="544" dirty="0">
                <a:solidFill>
                  <a:srgbClr val="20B539"/>
                </a:solidFill>
                <a:latin typeface="OVSIIR+CambriaMath"/>
                <a:cs typeface="OVSIIR+CambriaMath"/>
              </a:rPr>
              <a:t>₽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009742" y="1042774"/>
            <a:ext cx="488172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38"/>
              </a:lnSpc>
            </a:pPr>
            <a:r>
              <a:rPr sz="997" spc="33" dirty="0">
                <a:solidFill>
                  <a:srgbClr val="20B539"/>
                </a:solidFill>
                <a:latin typeface="BFVSAL+Arial-Black"/>
                <a:cs typeface="BFVSAL+Arial-Black"/>
              </a:rPr>
              <a:t>9,9%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663840" y="1378238"/>
            <a:ext cx="787041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VOKAS+Arial-BoldMT"/>
                <a:cs typeface="AVOKAS+Arial-BoldMT"/>
              </a:rPr>
              <a:t>ИНВЕСТИЦИИ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736976" y="1378238"/>
            <a:ext cx="759702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VOKAS+Arial-BoldMT"/>
                <a:cs typeface="AVOKAS+Arial-BoldMT"/>
              </a:rPr>
              <a:t>ОБОРОТНЫЙ</a:t>
            </a:r>
          </a:p>
          <a:p>
            <a:pPr marL="88885">
              <a:lnSpc>
                <a:spcPts val="718"/>
              </a:lnSpc>
            </a:pPr>
            <a:r>
              <a:rPr sz="725" spc="-10" dirty="0">
                <a:solidFill>
                  <a:srgbClr val="1E395B"/>
                </a:solidFill>
                <a:latin typeface="AVOKAS+Arial-BoldMT"/>
                <a:cs typeface="AVOKAS+Arial-BoldMT"/>
              </a:rPr>
              <a:t>КАПИТАЛ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7752952" y="1378238"/>
            <a:ext cx="854328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4025"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VOKAS+Arial-BoldMT"/>
                <a:cs typeface="AVOKAS+Arial-BoldMT"/>
              </a:rPr>
              <a:t>СРОК</a:t>
            </a:r>
          </a:p>
          <a:p>
            <a:pPr>
              <a:lnSpc>
                <a:spcPts val="718"/>
              </a:lnSpc>
            </a:pPr>
            <a:r>
              <a:rPr sz="725" dirty="0">
                <a:solidFill>
                  <a:srgbClr val="1E395B"/>
                </a:solidFill>
                <a:latin typeface="AVOKAS+Arial-BoldMT"/>
                <a:cs typeface="AVOKAS+Arial-BoldMT"/>
              </a:rPr>
              <a:t>ОКУПАЕМОСТИ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958787" y="1378238"/>
            <a:ext cx="570172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VOKAS+Arial-BoldMT"/>
                <a:cs typeface="AVOKAS+Arial-BoldMT"/>
              </a:rPr>
              <a:t>IRR</a:t>
            </a:r>
            <a:r>
              <a:rPr sz="725" spc="-35" dirty="0">
                <a:solidFill>
                  <a:srgbClr val="1E395B"/>
                </a:solidFill>
                <a:latin typeface="AVOKAS+Arial-BoldMT"/>
                <a:cs typeface="AVOKAS+Arial-BoldMT"/>
              </a:rPr>
              <a:t> </a:t>
            </a:r>
            <a:r>
              <a:rPr sz="725" dirty="0">
                <a:solidFill>
                  <a:srgbClr val="1E395B"/>
                </a:solidFill>
                <a:latin typeface="AVOKAS+Arial-BoldMT"/>
                <a:cs typeface="AVOKAS+Arial-BoldMT"/>
              </a:rPr>
              <a:t>(BHP)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0019322" y="1378238"/>
            <a:ext cx="574114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3173"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VOKAS+Arial-BoldMT"/>
                <a:cs typeface="AVOKAS+Arial-BoldMT"/>
              </a:rPr>
              <a:t>NPV</a:t>
            </a:r>
          </a:p>
          <a:p>
            <a:pPr>
              <a:lnSpc>
                <a:spcPts val="755"/>
              </a:lnSpc>
              <a:spcBef>
                <a:spcPts val="49"/>
              </a:spcBef>
            </a:pPr>
            <a:r>
              <a:rPr sz="725" dirty="0">
                <a:solidFill>
                  <a:srgbClr val="1E395B"/>
                </a:solidFill>
                <a:latin typeface="AVOKAS+Arial-BoldMT"/>
                <a:cs typeface="AVOKAS+Arial-BoldMT"/>
              </a:rPr>
              <a:t>(132</a:t>
            </a:r>
            <a:r>
              <a:rPr sz="725" spc="23" dirty="0">
                <a:solidFill>
                  <a:srgbClr val="1E395B"/>
                </a:solidFill>
                <a:latin typeface="AVOKAS+Arial-BoldMT"/>
                <a:cs typeface="AVOKAS+Arial-BoldMT"/>
              </a:rPr>
              <a:t> </a:t>
            </a:r>
            <a:r>
              <a:rPr sz="725" dirty="0">
                <a:solidFill>
                  <a:srgbClr val="1E395B"/>
                </a:solidFill>
                <a:latin typeface="AVOKAS+Arial-BoldMT"/>
                <a:cs typeface="AVOKAS+Arial-BoldMT"/>
              </a:rPr>
              <a:t>мес.)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7562127" y="1729059"/>
            <a:ext cx="1131499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dirty="0">
                <a:solidFill>
                  <a:srgbClr val="20B539"/>
                </a:solidFill>
                <a:latin typeface="NPJTIO+Arial-Black"/>
                <a:cs typeface="NPJTIO+Arial-Black"/>
              </a:rPr>
              <a:t>суть проекта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5622005" y="2019028"/>
            <a:ext cx="186421" cy="55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dirty="0">
                <a:solidFill>
                  <a:srgbClr val="20B539"/>
                </a:solidFill>
                <a:latin typeface="EPWTOC+ArialMT"/>
                <a:cs typeface="EPWTOC+ArialMT"/>
              </a:rPr>
              <a:t>•</a:t>
            </a:r>
          </a:p>
          <a:p>
            <a:pPr>
              <a:lnSpc>
                <a:spcPts val="1133"/>
              </a:lnSpc>
              <a:spcBef>
                <a:spcPts val="2128"/>
              </a:spcBef>
            </a:pPr>
            <a:r>
              <a:rPr sz="1087" dirty="0">
                <a:solidFill>
                  <a:srgbClr val="20B539"/>
                </a:solidFill>
                <a:latin typeface="EPWTOC+ArialMT"/>
                <a:cs typeface="EPWTOC+ArialMT"/>
              </a:rPr>
              <a:t>•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5777346" y="2057595"/>
            <a:ext cx="4966419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Строительство</a:t>
            </a:r>
            <a:r>
              <a:rPr sz="725" spc="11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и</a:t>
            </a:r>
            <a:r>
              <a:rPr sz="725" spc="11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организация</a:t>
            </a:r>
            <a:r>
              <a:rPr sz="725" spc="11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работы</a:t>
            </a:r>
            <a:r>
              <a:rPr sz="725" spc="11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автоматизированного</a:t>
            </a:r>
            <a:r>
              <a:rPr sz="725" spc="11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центра</a:t>
            </a:r>
            <a:r>
              <a:rPr sz="725" spc="11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хранения</a:t>
            </a:r>
            <a:r>
              <a:rPr sz="725" spc="11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класса</a:t>
            </a:r>
            <a:r>
              <a:rPr sz="725" spc="11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«А»,</a:t>
            </a:r>
            <a:r>
              <a:rPr sz="725" spc="11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ориентированного</a:t>
            </a:r>
          </a:p>
          <a:p>
            <a:pPr>
              <a:lnSpc>
                <a:spcPts val="755"/>
              </a:lnSpc>
              <a:spcBef>
                <a:spcPts val="71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на</a:t>
            </a:r>
            <a:r>
              <a:rPr sz="725" spc="5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сегмент</a:t>
            </a:r>
            <a:r>
              <a:rPr sz="725" spc="4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МСП,</a:t>
            </a:r>
            <a:r>
              <a:rPr sz="725" spc="4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</a:t>
            </a:r>
            <a:r>
              <a:rPr sz="725" spc="4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производственными</a:t>
            </a:r>
            <a:r>
              <a:rPr sz="725" spc="4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помещениями</a:t>
            </a:r>
            <a:r>
              <a:rPr sz="725" spc="4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(зоны</a:t>
            </a:r>
            <a:r>
              <a:rPr sz="725" spc="4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фасовки,</a:t>
            </a:r>
            <a:r>
              <a:rPr sz="725" spc="4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упаковки,</a:t>
            </a:r>
            <a:r>
              <a:rPr sz="725" spc="4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комплектации</a:t>
            </a:r>
            <a:r>
              <a:rPr sz="725" spc="4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грузов),</a:t>
            </a:r>
            <a:r>
              <a:rPr sz="725" spc="4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зонами</a:t>
            </a:r>
          </a:p>
          <a:p>
            <a:pPr>
              <a:lnSpc>
                <a:spcPts val="755"/>
              </a:lnSpc>
              <a:spcBef>
                <a:spcPts val="49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специальных режимов хранения (поддержание температуры, влажности) – площадью 20 тыс. кв. м.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5777346" y="2471836"/>
            <a:ext cx="4966356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Планируется</a:t>
            </a:r>
            <a:r>
              <a:rPr sz="725" spc="11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оказание</a:t>
            </a:r>
            <a:r>
              <a:rPr sz="725" spc="11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услуг</a:t>
            </a:r>
            <a:r>
              <a:rPr sz="725" spc="10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складирования,</a:t>
            </a:r>
            <a:r>
              <a:rPr sz="725" spc="11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погрузки</a:t>
            </a:r>
            <a:r>
              <a:rPr sz="725" spc="11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/</a:t>
            </a:r>
            <a:r>
              <a:rPr sz="725" spc="11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разгрузки,</a:t>
            </a:r>
            <a:r>
              <a:rPr sz="725" spc="11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сортировки,</a:t>
            </a:r>
            <a:r>
              <a:rPr sz="725" spc="11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транспортной</a:t>
            </a:r>
            <a:r>
              <a:rPr sz="725" spc="11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упаковки,</a:t>
            </a:r>
            <a:r>
              <a:rPr sz="725" spc="11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учета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5777346" y="2576777"/>
            <a:ext cx="855068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товародвижения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6579824" y="2576777"/>
            <a:ext cx="4163870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и</a:t>
            </a:r>
            <a:r>
              <a:rPr sz="725" spc="46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доставки;</a:t>
            </a:r>
            <a:r>
              <a:rPr sz="725" spc="46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погрузочно-разгрузочные</a:t>
            </a:r>
            <a:r>
              <a:rPr sz="725" spc="46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работы</a:t>
            </a:r>
            <a:r>
              <a:rPr sz="725" spc="46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</a:t>
            </a:r>
            <a:r>
              <a:rPr sz="725" spc="46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контейнерами</a:t>
            </a:r>
            <a:r>
              <a:rPr sz="725" spc="46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/</a:t>
            </a:r>
            <a:r>
              <a:rPr sz="725" spc="46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грузами,</a:t>
            </a:r>
            <a:r>
              <a:rPr sz="725" spc="46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хранение,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5777346" y="2678957"/>
            <a:ext cx="4967399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дооборудование</a:t>
            </a:r>
            <a:r>
              <a:rPr sz="725" spc="22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контейнера,</a:t>
            </a:r>
            <a:r>
              <a:rPr sz="725" spc="21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оформление</a:t>
            </a:r>
            <a:r>
              <a:rPr sz="725" spc="22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документов,</a:t>
            </a:r>
            <a:r>
              <a:rPr sz="725" spc="21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страхование,</a:t>
            </a:r>
            <a:r>
              <a:rPr sz="725" spc="22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предпродажная</a:t>
            </a:r>
            <a:r>
              <a:rPr sz="725" spc="21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подготовка,</a:t>
            </a:r>
            <a:r>
              <a:rPr sz="725" spc="21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контроль</a:t>
            </a:r>
          </a:p>
          <a:p>
            <a:pPr>
              <a:lnSpc>
                <a:spcPts val="755"/>
              </a:lnSpc>
              <a:spcBef>
                <a:spcPts val="71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качества,</a:t>
            </a:r>
            <a:r>
              <a:rPr sz="725" spc="9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утилизация,</a:t>
            </a:r>
            <a:r>
              <a:rPr sz="725" spc="9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рекламные</a:t>
            </a:r>
            <a:r>
              <a:rPr sz="725" spc="10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услуги</a:t>
            </a:r>
            <a:r>
              <a:rPr sz="725" spc="10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и</a:t>
            </a:r>
            <a:r>
              <a:rPr sz="725" spc="10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пр.;</a:t>
            </a:r>
            <a:r>
              <a:rPr sz="725" spc="9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возможная</a:t>
            </a:r>
            <a:r>
              <a:rPr sz="725" spc="10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специализация</a:t>
            </a:r>
            <a:r>
              <a:rPr sz="725" spc="10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–</a:t>
            </a:r>
            <a:r>
              <a:rPr sz="725" spc="10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товары</a:t>
            </a:r>
            <a:r>
              <a:rPr sz="725" spc="9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народного</a:t>
            </a:r>
            <a:r>
              <a:rPr sz="725" spc="10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потребления,</a:t>
            </a:r>
          </a:p>
          <a:p>
            <a:pPr>
              <a:lnSpc>
                <a:spcPts val="755"/>
              </a:lnSpc>
              <a:spcBef>
                <a:spcPts val="49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фармацевтика, сельхоз продукция и продукты питания, строительные материалы и т.п.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5622005" y="3054632"/>
            <a:ext cx="18642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dirty="0">
                <a:solidFill>
                  <a:srgbClr val="20B539"/>
                </a:solidFill>
                <a:latin typeface="EPWTOC+ArialMT"/>
                <a:cs typeface="EPWTOC+ArialMT"/>
              </a:rPr>
              <a:t>•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5777346" y="3093199"/>
            <a:ext cx="4966815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Дальнейшая</a:t>
            </a:r>
            <a:r>
              <a:rPr sz="725" spc="28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перспектива:</a:t>
            </a:r>
            <a:r>
              <a:rPr sz="725" spc="28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организация</a:t>
            </a:r>
            <a:r>
              <a:rPr sz="725" spc="28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службы</a:t>
            </a:r>
            <a:r>
              <a:rPr sz="725" spc="28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доставки</a:t>
            </a:r>
            <a:r>
              <a:rPr sz="725" spc="28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грузов</a:t>
            </a:r>
            <a:r>
              <a:rPr sz="725" spc="28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малыми</a:t>
            </a:r>
            <a:r>
              <a:rPr sz="725" spc="28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партиями</a:t>
            </a:r>
            <a:r>
              <a:rPr sz="725" spc="28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–</a:t>
            </a:r>
            <a:r>
              <a:rPr sz="725" spc="28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распределение</a:t>
            </a:r>
            <a:r>
              <a:rPr sz="725" spc="28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по</a:t>
            </a:r>
          </a:p>
          <a:p>
            <a:pPr>
              <a:lnSpc>
                <a:spcPts val="755"/>
              </a:lnSpc>
              <a:spcBef>
                <a:spcPts val="71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территориям</a:t>
            </a:r>
            <a:r>
              <a:rPr sz="725" spc="25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ХМАО-Югры,</a:t>
            </a:r>
            <a:r>
              <a:rPr sz="725" spc="25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а</a:t>
            </a:r>
            <a:r>
              <a:rPr sz="725" spc="25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также</a:t>
            </a:r>
            <a:r>
              <a:rPr sz="725" spc="25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ближайшим</a:t>
            </a:r>
            <a:r>
              <a:rPr sz="725" spc="25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населенным</a:t>
            </a:r>
            <a:r>
              <a:rPr sz="725" spc="25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пунктам</a:t>
            </a:r>
            <a:r>
              <a:rPr sz="725" spc="25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ЯНАО,</a:t>
            </a:r>
            <a:r>
              <a:rPr sz="725" spc="25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развитие</a:t>
            </a:r>
            <a:r>
              <a:rPr sz="725" spc="25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сети</a:t>
            </a:r>
            <a:r>
              <a:rPr sz="725" spc="25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аналогичных</a:t>
            </a:r>
          </a:p>
          <a:p>
            <a:pPr>
              <a:lnSpc>
                <a:spcPts val="755"/>
              </a:lnSpc>
              <a:spcBef>
                <a:spcPts val="49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центров по РФ.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1768437" y="3388787"/>
            <a:ext cx="2342750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spc="12" dirty="0">
                <a:solidFill>
                  <a:srgbClr val="1E395B"/>
                </a:solidFill>
                <a:latin typeface="NPJTIO+Arial-Black"/>
                <a:cs typeface="NPJTIO+Arial-Black"/>
              </a:rPr>
              <a:t>обеспеченность</a:t>
            </a:r>
            <a:r>
              <a:rPr sz="1087" spc="16" dirty="0">
                <a:solidFill>
                  <a:srgbClr val="1E395B"/>
                </a:solidFill>
                <a:latin typeface="NPJTIO+Arial-Black"/>
                <a:cs typeface="NPJTIO+Arial-Black"/>
              </a:rPr>
              <a:t> </a:t>
            </a:r>
            <a:r>
              <a:rPr sz="1087" spc="12" dirty="0">
                <a:solidFill>
                  <a:srgbClr val="1E395B"/>
                </a:solidFill>
                <a:latin typeface="NPJTIO+Arial-Black"/>
                <a:cs typeface="NPJTIO+Arial-Black"/>
              </a:rPr>
              <a:t>ресурсами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5747050" y="3493728"/>
            <a:ext cx="215774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spc="12" dirty="0">
                <a:solidFill>
                  <a:srgbClr val="1E395B"/>
                </a:solidFill>
                <a:latin typeface="NPJTIO+Arial-Black"/>
                <a:cs typeface="NPJTIO+Arial-Black"/>
              </a:rPr>
              <a:t>обеспеченность</a:t>
            </a:r>
            <a:r>
              <a:rPr sz="1087" spc="16" dirty="0">
                <a:solidFill>
                  <a:srgbClr val="1E395B"/>
                </a:solidFill>
                <a:latin typeface="NPJTIO+Arial-Black"/>
                <a:cs typeface="NPJTIO+Arial-Black"/>
              </a:rPr>
              <a:t> </a:t>
            </a:r>
            <a:r>
              <a:rPr sz="1087" spc="12" dirty="0">
                <a:solidFill>
                  <a:srgbClr val="1E395B"/>
                </a:solidFill>
                <a:latin typeface="NPJTIO+Arial-Black"/>
                <a:cs typeface="NPJTIO+Arial-Black"/>
              </a:rPr>
              <a:t>спросом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1614545" y="3573816"/>
            <a:ext cx="3879488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dirty="0">
                <a:solidFill>
                  <a:srgbClr val="20B539"/>
                </a:solidFill>
                <a:latin typeface="HSMAUW+MonotypeGurmukhi"/>
                <a:cs typeface="HSMAUW+MonotypeGurmukhi"/>
              </a:rPr>
              <a:t>✓</a:t>
            </a:r>
            <a:r>
              <a:rPr sz="1087" spc="-51" dirty="0">
                <a:solidFill>
                  <a:srgbClr val="20B539"/>
                </a:solidFill>
                <a:latin typeface="Times New Roman"/>
                <a:cs typeface="Times New Roman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Предоставление</a:t>
            </a:r>
            <a:r>
              <a:rPr sz="725" spc="16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земельного</a:t>
            </a:r>
            <a:r>
              <a:rPr sz="725" spc="16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участка</a:t>
            </a:r>
            <a:r>
              <a:rPr sz="725" spc="16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–</a:t>
            </a:r>
            <a:r>
              <a:rPr sz="725" spc="16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от</a:t>
            </a:r>
            <a:r>
              <a:rPr sz="725" spc="15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5</a:t>
            </a:r>
            <a:r>
              <a:rPr sz="725" spc="16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Га,</a:t>
            </a:r>
            <a:r>
              <a:rPr sz="725" spc="15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</a:t>
            </a:r>
            <a:r>
              <a:rPr sz="725" spc="16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примыканием</a:t>
            </a:r>
            <a:r>
              <a:rPr sz="725" spc="15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</a:t>
            </a:r>
            <a:r>
              <a:rPr sz="725" spc="16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автодороге</a:t>
            </a:r>
            <a:r>
              <a:rPr sz="725" spc="16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</a:t>
            </a:r>
          </a:p>
          <a:p>
            <a:pPr marL="155334"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подведенными</a:t>
            </a:r>
            <a:r>
              <a:rPr sz="725" spc="18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коммуникациями</a:t>
            </a:r>
            <a:r>
              <a:rPr sz="725" spc="18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(при</a:t>
            </a:r>
            <a:r>
              <a:rPr sz="725" spc="18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тех.</a:t>
            </a:r>
            <a:r>
              <a:rPr sz="725" spc="18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возможности):</a:t>
            </a:r>
            <a:r>
              <a:rPr sz="725" spc="18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электроэнергия</a:t>
            </a:r>
            <a:r>
              <a:rPr sz="725" spc="18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КТП</a:t>
            </a:r>
            <a:r>
              <a:rPr sz="725" spc="18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–</a:t>
            </a:r>
          </a:p>
          <a:p>
            <a:pPr marL="155334">
              <a:lnSpc>
                <a:spcPts val="755"/>
              </a:lnSpc>
              <a:spcBef>
                <a:spcPts val="71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400</a:t>
            </a:r>
            <a:r>
              <a:rPr sz="725" spc="13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кВ*А,</a:t>
            </a:r>
            <a:r>
              <a:rPr sz="725" spc="13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вода</a:t>
            </a:r>
            <a:r>
              <a:rPr sz="725" spc="13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-</a:t>
            </a:r>
            <a:r>
              <a:rPr sz="725" spc="12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скважина,</a:t>
            </a:r>
            <a:r>
              <a:rPr sz="725" spc="13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водоотведение</a:t>
            </a:r>
            <a:r>
              <a:rPr sz="725" spc="13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–</a:t>
            </a:r>
            <a:r>
              <a:rPr sz="725" spc="13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септик,</a:t>
            </a:r>
            <a:r>
              <a:rPr sz="725" spc="13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теплоснабжение</a:t>
            </a:r>
            <a:r>
              <a:rPr sz="725" spc="13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–</a:t>
            </a:r>
            <a:r>
              <a:rPr sz="725" spc="13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газовая</a:t>
            </a:r>
          </a:p>
          <a:p>
            <a:pPr marL="155334">
              <a:lnSpc>
                <a:spcPts val="755"/>
              </a:lnSpc>
              <a:spcBef>
                <a:spcPts val="49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котельная; предполагается строительство авто / ж. д.</a:t>
            </a:r>
            <a:r>
              <a:rPr sz="725" spc="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терминала и ж. д.</a:t>
            </a:r>
            <a:r>
              <a:rPr sz="725" spc="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ветки.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5599167" y="3675995"/>
            <a:ext cx="5136270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dirty="0">
                <a:solidFill>
                  <a:srgbClr val="20B539"/>
                </a:solidFill>
                <a:latin typeface="HSMAUW+MonotypeGurmukhi"/>
                <a:cs typeface="HSMAUW+MonotypeGurmukhi"/>
              </a:rPr>
              <a:t>✓</a:t>
            </a:r>
            <a:r>
              <a:rPr sz="1087" spc="-51" dirty="0">
                <a:solidFill>
                  <a:srgbClr val="20B539"/>
                </a:solidFill>
                <a:latin typeface="Times New Roman"/>
                <a:cs typeface="Times New Roman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Население</a:t>
            </a:r>
            <a:r>
              <a:rPr sz="725" spc="8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агломерации</a:t>
            </a:r>
            <a:r>
              <a:rPr sz="725" spc="8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«Сургут-Нефтеюганск»</a:t>
            </a:r>
            <a:r>
              <a:rPr sz="725" spc="8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–</a:t>
            </a:r>
            <a:r>
              <a:rPr sz="725" spc="8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743,5</a:t>
            </a:r>
            <a:r>
              <a:rPr sz="725" spc="8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тыс.</a:t>
            </a:r>
            <a:r>
              <a:rPr sz="725" spc="8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чел.</a:t>
            </a:r>
            <a:r>
              <a:rPr sz="725" spc="8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или</a:t>
            </a:r>
            <a:r>
              <a:rPr sz="725" spc="8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43</a:t>
            </a:r>
            <a:r>
              <a:rPr sz="725" spc="8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%</a:t>
            </a:r>
            <a:r>
              <a:rPr sz="725" spc="8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населения</a:t>
            </a:r>
            <a:r>
              <a:rPr sz="725" spc="8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ХМАО-Югры</a:t>
            </a:r>
            <a:r>
              <a:rPr sz="725" spc="8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(высокий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5754508" y="3819502"/>
            <a:ext cx="4981196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уровень</a:t>
            </a:r>
            <a:r>
              <a:rPr sz="725" spc="17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промышленного</a:t>
            </a:r>
            <a:r>
              <a:rPr sz="725" spc="17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развития,</a:t>
            </a:r>
            <a:r>
              <a:rPr sz="725" spc="17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экономической</a:t>
            </a:r>
            <a:r>
              <a:rPr sz="725" spc="17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активности,</a:t>
            </a:r>
            <a:r>
              <a:rPr sz="725" spc="17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в</a:t>
            </a:r>
            <a:r>
              <a:rPr sz="725" spc="17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т.</a:t>
            </a:r>
            <a:r>
              <a:rPr sz="725" spc="18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ч.,</a:t>
            </a:r>
            <a:r>
              <a:rPr sz="725" spc="17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в</a:t>
            </a:r>
            <a:r>
              <a:rPr sz="725" spc="17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сегменте</a:t>
            </a:r>
            <a:r>
              <a:rPr sz="725" spc="18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малого</a:t>
            </a:r>
            <a:r>
              <a:rPr sz="725" spc="18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бизнеса);</a:t>
            </a:r>
            <a:r>
              <a:rPr sz="725" spc="17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бизнес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5754508" y="3921681"/>
            <a:ext cx="590662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нуждается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6279674" y="3921681"/>
            <a:ext cx="4455522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в</a:t>
            </a:r>
            <a:r>
              <a:rPr sz="725" spc="36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существенной</a:t>
            </a:r>
            <a:r>
              <a:rPr sz="725" spc="36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оптимизации</a:t>
            </a:r>
            <a:r>
              <a:rPr sz="725" spc="36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затрат</a:t>
            </a:r>
            <a:r>
              <a:rPr sz="725" spc="36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на</a:t>
            </a:r>
            <a:r>
              <a:rPr sz="725" spc="37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логистику,</a:t>
            </a:r>
            <a:r>
              <a:rPr sz="725" spc="36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обеспечении</a:t>
            </a:r>
            <a:r>
              <a:rPr sz="725" spc="37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ритмичности</a:t>
            </a:r>
            <a:r>
              <a:rPr sz="725" spc="36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поставок</a:t>
            </a:r>
            <a:r>
              <a:rPr sz="725" spc="36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(на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5754508" y="4026623"/>
            <a:ext cx="2368628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территории агломерации – 27 074 субъектов МСП).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1614544" y="4090236"/>
            <a:ext cx="3878880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dirty="0">
                <a:solidFill>
                  <a:srgbClr val="20B539"/>
                </a:solidFill>
                <a:latin typeface="HSMAUW+MonotypeGurmukhi"/>
                <a:cs typeface="HSMAUW+MonotypeGurmukhi"/>
              </a:rPr>
              <a:t>✓</a:t>
            </a:r>
            <a:r>
              <a:rPr sz="1087" spc="-51" dirty="0">
                <a:solidFill>
                  <a:srgbClr val="20B539"/>
                </a:solidFill>
                <a:latin typeface="Times New Roman"/>
                <a:cs typeface="Times New Roman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Кадровое</a:t>
            </a:r>
            <a:r>
              <a:rPr sz="725" spc="1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обеспечение: 95 человек,</a:t>
            </a:r>
            <a:r>
              <a:rPr sz="725" spc="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персонал местный</a:t>
            </a:r>
            <a:r>
              <a:rPr sz="725" spc="1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и</a:t>
            </a:r>
            <a:r>
              <a:rPr sz="725" spc="1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приглашенный</a:t>
            </a:r>
            <a:r>
              <a:rPr sz="725" spc="1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(обучение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1769887" y="4233743"/>
            <a:ext cx="769196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и стажировка).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5599167" y="4195178"/>
            <a:ext cx="5136304" cy="359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dirty="0">
                <a:solidFill>
                  <a:srgbClr val="20B539"/>
                </a:solidFill>
                <a:latin typeface="HSMAUW+MonotypeGurmukhi"/>
                <a:cs typeface="HSMAUW+MonotypeGurmukhi"/>
              </a:rPr>
              <a:t>✓</a:t>
            </a:r>
            <a:r>
              <a:rPr sz="1087" spc="-51" dirty="0">
                <a:solidFill>
                  <a:srgbClr val="20B539"/>
                </a:solidFill>
                <a:latin typeface="Times New Roman"/>
                <a:cs typeface="Times New Roman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В</a:t>
            </a:r>
            <a:r>
              <a:rPr sz="725" spc="8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г.</a:t>
            </a:r>
            <a:r>
              <a:rPr sz="725" spc="8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Сургуте</a:t>
            </a:r>
            <a:r>
              <a:rPr sz="725" spc="8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сосредоточены</a:t>
            </a:r>
            <a:r>
              <a:rPr sz="725" spc="8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крупнейшие</a:t>
            </a:r>
            <a:r>
              <a:rPr sz="725" spc="8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компании</a:t>
            </a:r>
            <a:r>
              <a:rPr sz="725" spc="8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нефтегазодобывающей,</a:t>
            </a:r>
            <a:r>
              <a:rPr sz="725" spc="8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энергетической</a:t>
            </a:r>
            <a:r>
              <a:rPr sz="725" spc="8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и</a:t>
            </a:r>
            <a:r>
              <a:rPr sz="725" spc="8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индустриальной</a:t>
            </a:r>
          </a:p>
          <a:p>
            <a:pPr marL="155334"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промышленности</a:t>
            </a:r>
            <a:r>
              <a:rPr sz="725" spc="10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(ПАО</a:t>
            </a:r>
            <a:r>
              <a:rPr sz="725" spc="10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«Сургутнефтегаз»,</a:t>
            </a:r>
            <a:r>
              <a:rPr sz="725" spc="10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ООО</a:t>
            </a:r>
            <a:r>
              <a:rPr sz="725" spc="10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"Газпром</a:t>
            </a:r>
            <a:r>
              <a:rPr sz="725" spc="10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Трансгаз</a:t>
            </a:r>
            <a:r>
              <a:rPr sz="725" spc="10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Сургут",</a:t>
            </a:r>
            <a:r>
              <a:rPr sz="725" spc="10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«Сургутская</a:t>
            </a:r>
            <a:r>
              <a:rPr sz="725" spc="10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ГРЭС-1</a:t>
            </a:r>
            <a:r>
              <a:rPr sz="725" spc="11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и</a:t>
            </a:r>
            <a:r>
              <a:rPr sz="725" spc="10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ГРЭС-2</a:t>
            </a:r>
            <a:r>
              <a:rPr sz="725" spc="11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и</a:t>
            </a:r>
          </a:p>
          <a:p>
            <a:pPr marL="155334">
              <a:lnSpc>
                <a:spcPts val="755"/>
              </a:lnSpc>
              <a:spcBef>
                <a:spcPts val="71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др.) – создают значительный объем движения грузов.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1614545" y="4402298"/>
            <a:ext cx="1426863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dirty="0">
                <a:solidFill>
                  <a:srgbClr val="20B539"/>
                </a:solidFill>
                <a:latin typeface="HSMAUW+MonotypeGurmukhi"/>
                <a:cs typeface="HSMAUW+MonotypeGurmukhi"/>
              </a:rPr>
              <a:t>✓</a:t>
            </a:r>
            <a:r>
              <a:rPr sz="1087" spc="-51" dirty="0">
                <a:solidFill>
                  <a:srgbClr val="20B539"/>
                </a:solidFill>
                <a:latin typeface="Times New Roman"/>
                <a:cs typeface="Times New Roman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Технология</a:t>
            </a:r>
            <a:r>
              <a:rPr sz="725" spc="56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организации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3000356" y="4440864"/>
            <a:ext cx="189501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и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3148850" y="4440864"/>
            <a:ext cx="2344907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управления:</a:t>
            </a:r>
            <a:r>
              <a:rPr sz="725" spc="56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привлечение</a:t>
            </a:r>
            <a:r>
              <a:rPr sz="725" spc="56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специализированных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1769886" y="4543044"/>
            <a:ext cx="3481905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управляющей / логистической компаний / крупного федерального оператора.</a:t>
            </a:r>
          </a:p>
        </p:txBody>
      </p:sp>
      <p:sp>
        <p:nvSpPr>
          <p:cNvPr id="38" name="object 38"/>
          <p:cNvSpPr txBox="1"/>
          <p:nvPr/>
        </p:nvSpPr>
        <p:spPr>
          <a:xfrm>
            <a:off x="5599168" y="4609419"/>
            <a:ext cx="5136280" cy="359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dirty="0">
                <a:solidFill>
                  <a:srgbClr val="20B539"/>
                </a:solidFill>
                <a:latin typeface="HSMAUW+MonotypeGurmukhi"/>
                <a:cs typeface="HSMAUW+MonotypeGurmukhi"/>
              </a:rPr>
              <a:t>✓</a:t>
            </a:r>
            <a:r>
              <a:rPr sz="1087" spc="-51" dirty="0">
                <a:solidFill>
                  <a:srgbClr val="20B539"/>
                </a:solidFill>
                <a:latin typeface="Times New Roman"/>
                <a:cs typeface="Times New Roman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По</a:t>
            </a:r>
            <a:r>
              <a:rPr sz="725" spc="18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территории</a:t>
            </a:r>
            <a:r>
              <a:rPr sz="725" spc="18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проходят</a:t>
            </a:r>
            <a:r>
              <a:rPr sz="725" spc="17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автодороги:</a:t>
            </a:r>
            <a:r>
              <a:rPr sz="725" spc="18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71-100К-10</a:t>
            </a:r>
            <a:r>
              <a:rPr sz="725" spc="18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«Югра»</a:t>
            </a:r>
            <a:r>
              <a:rPr sz="725" spc="18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-</a:t>
            </a:r>
            <a:r>
              <a:rPr sz="725" spc="17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коридор</a:t>
            </a:r>
            <a:r>
              <a:rPr sz="725" spc="18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федерального</a:t>
            </a:r>
            <a:r>
              <a:rPr sz="725" spc="18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значения,</a:t>
            </a:r>
            <a:r>
              <a:rPr sz="725" spc="18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71-100Н-2603</a:t>
            </a:r>
          </a:p>
          <a:p>
            <a:pPr marL="155334"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(Сургут-Лянтор),</a:t>
            </a:r>
            <a:r>
              <a:rPr sz="725" spc="8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71-100К-18</a:t>
            </a:r>
            <a:r>
              <a:rPr sz="725" spc="8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«Сибирский</a:t>
            </a:r>
            <a:r>
              <a:rPr sz="725" spc="8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коридор»</a:t>
            </a:r>
            <a:r>
              <a:rPr sz="725" spc="8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(Тюмень</a:t>
            </a:r>
            <a:r>
              <a:rPr sz="725" spc="7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–</a:t>
            </a:r>
            <a:r>
              <a:rPr sz="725" spc="8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Сургут</a:t>
            </a:r>
            <a:r>
              <a:rPr sz="725" spc="7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–</a:t>
            </a:r>
            <a:r>
              <a:rPr sz="725" spc="8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Новый</a:t>
            </a:r>
            <a:r>
              <a:rPr sz="725" spc="8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Уренгой</a:t>
            </a:r>
            <a:r>
              <a:rPr sz="725" spc="8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–</a:t>
            </a:r>
            <a:r>
              <a:rPr sz="725" spc="8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Надым</a:t>
            </a:r>
            <a:r>
              <a:rPr sz="725" spc="8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–</a:t>
            </a:r>
            <a:r>
              <a:rPr sz="725" spc="8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Салехард);</a:t>
            </a:r>
          </a:p>
          <a:p>
            <a:pPr marL="155334">
              <a:lnSpc>
                <a:spcPts val="755"/>
              </a:lnSpc>
              <a:spcBef>
                <a:spcPts val="71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проходит ж. д.</a:t>
            </a:r>
            <a:r>
              <a:rPr sz="725" spc="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линия «Тюмень – Сургут – Коротчаево» (ж. д.</a:t>
            </a:r>
            <a:r>
              <a:rPr sz="725" spc="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обслуживает более 30 грузовых поездов в сутки).</a:t>
            </a:r>
          </a:p>
        </p:txBody>
      </p:sp>
      <p:sp>
        <p:nvSpPr>
          <p:cNvPr id="39" name="object 39"/>
          <p:cNvSpPr txBox="1"/>
          <p:nvPr/>
        </p:nvSpPr>
        <p:spPr>
          <a:xfrm>
            <a:off x="1789878" y="4788924"/>
            <a:ext cx="2199716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spc="12" dirty="0">
                <a:solidFill>
                  <a:srgbClr val="1E395B"/>
                </a:solidFill>
                <a:latin typeface="NPJTIO+Arial-Black"/>
                <a:cs typeface="NPJTIO+Arial-Black"/>
              </a:rPr>
              <a:t>потенциальные </a:t>
            </a:r>
            <a:r>
              <a:rPr sz="1087" spc="11" dirty="0">
                <a:solidFill>
                  <a:srgbClr val="1E395B"/>
                </a:solidFill>
                <a:latin typeface="NPJTIO+Arial-Black"/>
                <a:cs typeface="NPJTIO+Arial-Black"/>
              </a:rPr>
              <a:t>партнёры</a:t>
            </a:r>
          </a:p>
        </p:txBody>
      </p:sp>
      <p:sp>
        <p:nvSpPr>
          <p:cNvPr id="40" name="object 40"/>
          <p:cNvSpPr txBox="1"/>
          <p:nvPr/>
        </p:nvSpPr>
        <p:spPr>
          <a:xfrm>
            <a:off x="1792179" y="5009756"/>
            <a:ext cx="3719541" cy="436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Крупнейшие</a:t>
            </a:r>
            <a:r>
              <a:rPr sz="725" spc="56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логистические</a:t>
            </a:r>
            <a:r>
              <a:rPr sz="725" spc="56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операторы,</a:t>
            </a:r>
            <a:r>
              <a:rPr sz="725" spc="55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например:</a:t>
            </a:r>
            <a:r>
              <a:rPr sz="725" spc="56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«Деловые</a:t>
            </a:r>
            <a:r>
              <a:rPr sz="725" spc="56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линии»,</a:t>
            </a:r>
            <a:r>
              <a:rPr sz="725" spc="56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АО</a:t>
            </a:r>
          </a:p>
          <a:p>
            <a:pPr>
              <a:lnSpc>
                <a:spcPts val="755"/>
              </a:lnSpc>
              <a:spcBef>
                <a:spcPts val="71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«РЖД Логистика» и пр. крупные маркетплэйсы.</a:t>
            </a:r>
          </a:p>
          <a:p>
            <a:pPr>
              <a:lnSpc>
                <a:spcPts val="755"/>
              </a:lnSpc>
              <a:spcBef>
                <a:spcPts val="49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Индустриальные</a:t>
            </a:r>
            <a:r>
              <a:rPr sz="725" spc="3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парки</a:t>
            </a:r>
            <a:r>
              <a:rPr sz="725" spc="3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«Югра»</a:t>
            </a:r>
            <a:r>
              <a:rPr sz="725" spc="3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и</a:t>
            </a:r>
            <a:r>
              <a:rPr sz="725" spc="3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«Нефтеюганский»,</a:t>
            </a:r>
            <a:r>
              <a:rPr sz="725" spc="3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промышленно-логистический</a:t>
            </a:r>
          </a:p>
          <a:p>
            <a:pPr>
              <a:lnSpc>
                <a:spcPts val="755"/>
              </a:lnSpc>
              <a:spcBef>
                <a:spcPts val="71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парк г.</a:t>
            </a:r>
            <a:r>
              <a:rPr sz="725" spc="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Пыть-Ях.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5747049" y="5106510"/>
            <a:ext cx="2291885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spc="12" dirty="0">
                <a:solidFill>
                  <a:srgbClr val="1E395B"/>
                </a:solidFill>
                <a:latin typeface="NPJTIO+Arial-Black"/>
                <a:cs typeface="NPJTIO+Arial-Black"/>
              </a:rPr>
              <a:t>потенциальные инвесторы</a:t>
            </a:r>
          </a:p>
        </p:txBody>
      </p:sp>
      <p:sp>
        <p:nvSpPr>
          <p:cNvPr id="42" name="object 42"/>
          <p:cNvSpPr txBox="1"/>
          <p:nvPr/>
        </p:nvSpPr>
        <p:spPr>
          <a:xfrm>
            <a:off x="5749351" y="5310772"/>
            <a:ext cx="2205816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См. слайд «Проекты, предложенные бизнесом»</a:t>
            </a:r>
          </a:p>
        </p:txBody>
      </p:sp>
      <p:sp>
        <p:nvSpPr>
          <p:cNvPr id="44" name="object 44"/>
          <p:cNvSpPr txBox="1"/>
          <p:nvPr/>
        </p:nvSpPr>
        <p:spPr>
          <a:xfrm>
            <a:off x="1614545" y="5940516"/>
            <a:ext cx="186421" cy="346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dirty="0">
                <a:solidFill>
                  <a:srgbClr val="0092E1"/>
                </a:solidFill>
                <a:latin typeface="EPWTOC+ArialMT"/>
                <a:cs typeface="EPWTOC+ArialMT"/>
              </a:rPr>
              <a:t>•</a:t>
            </a:r>
          </a:p>
          <a:p>
            <a:pPr>
              <a:lnSpc>
                <a:spcPts val="1133"/>
              </a:lnSpc>
              <a:spcBef>
                <a:spcPts val="497"/>
              </a:spcBef>
            </a:pPr>
            <a:r>
              <a:rPr sz="1087" dirty="0">
                <a:solidFill>
                  <a:srgbClr val="0092E1"/>
                </a:solidFill>
                <a:latin typeface="EPWTOC+ArialMT"/>
                <a:cs typeface="EPWTOC+ArialMT"/>
              </a:rPr>
              <a:t>•</a:t>
            </a:r>
          </a:p>
        </p:txBody>
      </p:sp>
      <p:sp>
        <p:nvSpPr>
          <p:cNvPr id="45" name="object 45"/>
          <p:cNvSpPr txBox="1"/>
          <p:nvPr/>
        </p:nvSpPr>
        <p:spPr>
          <a:xfrm>
            <a:off x="1769886" y="5979082"/>
            <a:ext cx="3640121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Предоставление</a:t>
            </a:r>
            <a:r>
              <a:rPr sz="725" spc="58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земельного</a:t>
            </a:r>
            <a:r>
              <a:rPr sz="725" spc="59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участка</a:t>
            </a:r>
          </a:p>
          <a:p>
            <a:pPr>
              <a:lnSpc>
                <a:spcPts val="755"/>
              </a:lnSpc>
              <a:spcBef>
                <a:spcPts val="49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подведение коммуникаций на</a:t>
            </a:r>
            <a:r>
              <a:rPr sz="725" spc="1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основе ГЧП / МЧП.</a:t>
            </a:r>
          </a:p>
          <a:p>
            <a:pPr>
              <a:lnSpc>
                <a:spcPts val="755"/>
              </a:lnSpc>
              <a:spcBef>
                <a:spcPts val="71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Субсидирование расходов на</a:t>
            </a:r>
            <a:r>
              <a:rPr sz="725" spc="1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приобретение оборудования центра.</a:t>
            </a:r>
          </a:p>
          <a:p>
            <a:pPr>
              <a:lnSpc>
                <a:spcPts val="755"/>
              </a:lnSpc>
              <a:spcBef>
                <a:spcPts val="49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Поддержка в части предоставления целевых займов / предоставления гарантий.</a:t>
            </a:r>
          </a:p>
          <a:p>
            <a:pPr>
              <a:lnSpc>
                <a:spcPts val="755"/>
              </a:lnSpc>
              <a:spcBef>
                <a:spcPts val="71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Предоставление налоговых каникул на</a:t>
            </a:r>
            <a:r>
              <a:rPr sz="725" spc="1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период выхода на</a:t>
            </a:r>
            <a:r>
              <a:rPr sz="725" spc="1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точку безубыточности.</a:t>
            </a:r>
          </a:p>
        </p:txBody>
      </p:sp>
      <p:sp>
        <p:nvSpPr>
          <p:cNvPr id="46" name="object 46"/>
          <p:cNvSpPr txBox="1"/>
          <p:nvPr/>
        </p:nvSpPr>
        <p:spPr>
          <a:xfrm>
            <a:off x="3612571" y="5979081"/>
            <a:ext cx="184106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</a:t>
            </a:r>
          </a:p>
        </p:txBody>
      </p:sp>
      <p:sp>
        <p:nvSpPr>
          <p:cNvPr id="47" name="object 47"/>
          <p:cNvSpPr txBox="1"/>
          <p:nvPr/>
        </p:nvSpPr>
        <p:spPr>
          <a:xfrm>
            <a:off x="3758361" y="5979081"/>
            <a:ext cx="1609624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подведенными</a:t>
            </a:r>
            <a:r>
              <a:rPr sz="725" spc="58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коммуникациями</a:t>
            </a:r>
          </a:p>
        </p:txBody>
      </p:sp>
      <p:sp>
        <p:nvSpPr>
          <p:cNvPr id="48" name="object 48"/>
          <p:cNvSpPr txBox="1"/>
          <p:nvPr/>
        </p:nvSpPr>
        <p:spPr>
          <a:xfrm>
            <a:off x="5330063" y="5979081"/>
            <a:ext cx="163655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/</a:t>
            </a:r>
          </a:p>
        </p:txBody>
      </p:sp>
      <p:sp>
        <p:nvSpPr>
          <p:cNvPr id="49" name="object 49"/>
          <p:cNvSpPr txBox="1"/>
          <p:nvPr/>
        </p:nvSpPr>
        <p:spPr>
          <a:xfrm>
            <a:off x="5847687" y="5940516"/>
            <a:ext cx="186421" cy="346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dirty="0">
                <a:solidFill>
                  <a:srgbClr val="0092E1"/>
                </a:solidFill>
                <a:latin typeface="EPWTOC+ArialMT"/>
                <a:cs typeface="EPWTOC+ArialMT"/>
              </a:rPr>
              <a:t>•</a:t>
            </a:r>
          </a:p>
          <a:p>
            <a:pPr>
              <a:lnSpc>
                <a:spcPts val="1133"/>
              </a:lnSpc>
              <a:spcBef>
                <a:spcPts val="497"/>
              </a:spcBef>
            </a:pPr>
            <a:r>
              <a:rPr sz="1087" dirty="0">
                <a:solidFill>
                  <a:srgbClr val="0092E1"/>
                </a:solidFill>
                <a:latin typeface="EPWTOC+ArialMT"/>
                <a:cs typeface="EPWTOC+ArialMT"/>
              </a:rPr>
              <a:t>•</a:t>
            </a:r>
          </a:p>
        </p:txBody>
      </p:sp>
      <p:sp>
        <p:nvSpPr>
          <p:cNvPr id="50" name="object 50"/>
          <p:cNvSpPr txBox="1"/>
          <p:nvPr/>
        </p:nvSpPr>
        <p:spPr>
          <a:xfrm>
            <a:off x="6003028" y="5979082"/>
            <a:ext cx="4741502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Координация</a:t>
            </a:r>
            <a:r>
              <a:rPr sz="725" spc="17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в</a:t>
            </a:r>
            <a:r>
              <a:rPr sz="725" spc="17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части</a:t>
            </a:r>
            <a:r>
              <a:rPr sz="725" spc="17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взаимодействия</a:t>
            </a:r>
            <a:r>
              <a:rPr sz="725" spc="17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</a:t>
            </a:r>
            <a:r>
              <a:rPr sz="725" spc="17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администрациями</a:t>
            </a:r>
            <a:r>
              <a:rPr sz="725" spc="17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населенных</a:t>
            </a:r>
            <a:r>
              <a:rPr sz="725" spc="17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пунктов</a:t>
            </a:r>
            <a:r>
              <a:rPr sz="725" spc="17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агломерации</a:t>
            </a:r>
            <a:r>
              <a:rPr sz="725" spc="17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«Сургут-</a:t>
            </a:r>
          </a:p>
          <a:p>
            <a:pPr>
              <a:lnSpc>
                <a:spcPts val="755"/>
              </a:lnSpc>
              <a:spcBef>
                <a:spcPts val="49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Нефтеюганск», других территорий ХМАО-Югры, а также ЯНАО / продвижение проекта в деловой среде.</a:t>
            </a:r>
          </a:p>
          <a:p>
            <a:pPr>
              <a:lnSpc>
                <a:spcPts val="755"/>
              </a:lnSpc>
              <a:spcBef>
                <a:spcPts val="71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Организационная поддержка в части подготовки концепции центра.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1614545" y="6249816"/>
            <a:ext cx="18642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dirty="0">
                <a:solidFill>
                  <a:srgbClr val="0092E1"/>
                </a:solidFill>
                <a:latin typeface="EPWTOC+ArialMT"/>
                <a:cs typeface="EPWTOC+ArialMT"/>
              </a:rPr>
              <a:t>•</a:t>
            </a:r>
          </a:p>
        </p:txBody>
      </p:sp>
      <p:sp>
        <p:nvSpPr>
          <p:cNvPr id="52" name="object 52"/>
          <p:cNvSpPr txBox="1"/>
          <p:nvPr/>
        </p:nvSpPr>
        <p:spPr>
          <a:xfrm>
            <a:off x="5847687" y="6249816"/>
            <a:ext cx="18642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dirty="0">
                <a:solidFill>
                  <a:srgbClr val="0092E1"/>
                </a:solidFill>
                <a:latin typeface="EPWTOC+ArialMT"/>
                <a:cs typeface="EPWTOC+ArialMT"/>
              </a:rPr>
              <a:t>•</a:t>
            </a:r>
          </a:p>
        </p:txBody>
      </p:sp>
      <p:sp>
        <p:nvSpPr>
          <p:cNvPr id="53" name="object 53"/>
          <p:cNvSpPr txBox="1"/>
          <p:nvPr/>
        </p:nvSpPr>
        <p:spPr>
          <a:xfrm>
            <a:off x="6003028" y="6288382"/>
            <a:ext cx="3435877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Организационная поддержка в части взаимодействия с РЖД и</a:t>
            </a:r>
            <a:r>
              <a:rPr sz="725" spc="20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Росавтодор.</a:t>
            </a:r>
          </a:p>
        </p:txBody>
      </p:sp>
      <p:sp>
        <p:nvSpPr>
          <p:cNvPr id="54" name="object 54"/>
          <p:cNvSpPr txBox="1"/>
          <p:nvPr/>
        </p:nvSpPr>
        <p:spPr>
          <a:xfrm>
            <a:off x="1614545" y="6354757"/>
            <a:ext cx="18642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dirty="0">
                <a:solidFill>
                  <a:srgbClr val="0092E1"/>
                </a:solidFill>
                <a:latin typeface="EPWTOC+ArialMT"/>
                <a:cs typeface="EPWTOC+ArialMT"/>
              </a:rPr>
              <a:t>•</a:t>
            </a:r>
          </a:p>
        </p:txBody>
      </p:sp>
      <p:sp>
        <p:nvSpPr>
          <p:cNvPr id="55" name="object 55"/>
          <p:cNvSpPr txBox="1"/>
          <p:nvPr/>
        </p:nvSpPr>
        <p:spPr>
          <a:xfrm>
            <a:off x="10638278" y="6590803"/>
            <a:ext cx="253271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49"/>
              </a:lnSpc>
            </a:pPr>
            <a:r>
              <a:rPr sz="815" dirty="0">
                <a:solidFill>
                  <a:srgbClr val="BFBFBF"/>
                </a:solidFill>
                <a:latin typeface="HEOVQJ+ArialMT"/>
                <a:cs typeface="HEOVQJ+ArialMT"/>
              </a:rPr>
              <a:t>58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307259" y="5538628"/>
            <a:ext cx="3624590" cy="538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68" spc="-94" dirty="0">
                <a:solidFill>
                  <a:srgbClr val="0092E1"/>
                </a:solidFill>
                <a:latin typeface="NPJTIO+Arial-Black"/>
                <a:cs typeface="NPJTIO+Arial-Black"/>
              </a:rPr>
              <a:t>Государственная </a:t>
            </a:r>
            <a:r>
              <a:rPr lang="ru-RU" sz="1268" spc="-94" dirty="0">
                <a:solidFill>
                  <a:srgbClr val="0092E1"/>
                </a:solidFill>
                <a:latin typeface="NPJTIO+Arial-Black"/>
                <a:cs typeface="NPJTIO+Arial-Black"/>
              </a:rPr>
              <a:t>поддержка</a:t>
            </a:r>
            <a:endParaRPr lang="ru-RU" sz="1268" spc="17" dirty="0">
              <a:solidFill>
                <a:srgbClr val="FFFEFE"/>
              </a:solidFill>
              <a:latin typeface="NPJTIO+Arial-Black"/>
              <a:cs typeface="NPJTIO+Arial-Black"/>
            </a:endParaRPr>
          </a:p>
          <a:p>
            <a:endParaRPr lang="ru-RU" sz="1631" dirty="0"/>
          </a:p>
        </p:txBody>
      </p:sp>
      <p:pic>
        <p:nvPicPr>
          <p:cNvPr id="43" name="Рисунок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2259" y="892575"/>
            <a:ext cx="4019550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79462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587</Words>
  <Application>Microsoft Office PowerPoint</Application>
  <PresentationFormat>Широкоэкранный</PresentationFormat>
  <Paragraphs>85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17" baseType="lpstr">
      <vt:lpstr>Arial</vt:lpstr>
      <vt:lpstr>ASRSSU+ArialMT</vt:lpstr>
      <vt:lpstr>AVOKAS+Arial-BoldMT</vt:lpstr>
      <vt:lpstr>BFVSAL+Arial-Black</vt:lpstr>
      <vt:lpstr>Calibri</vt:lpstr>
      <vt:lpstr>Calibri Light</vt:lpstr>
      <vt:lpstr>EPWTOC+ArialMT</vt:lpstr>
      <vt:lpstr>HEOVQJ+ArialMT</vt:lpstr>
      <vt:lpstr>HSMAUW+MonotypeGurmukhi</vt:lpstr>
      <vt:lpstr>HVGKVG+Arial-Black</vt:lpstr>
      <vt:lpstr>NPJTIO+Arial-Black</vt:lpstr>
      <vt:lpstr>OVSIIR+CambriaMath</vt:lpstr>
      <vt:lpstr>QWTHWN+Arial-Black</vt:lpstr>
      <vt:lpstr>Times New Roman</vt:lpstr>
      <vt:lpstr>Тема Office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Гурьева Виктория Викторовна</dc:creator>
  <cp:lastModifiedBy>Гурьева Виктория Викторовна</cp:lastModifiedBy>
  <cp:revision>1</cp:revision>
  <dcterms:created xsi:type="dcterms:W3CDTF">2026-10-01T06:28:00Z</dcterms:created>
  <dcterms:modified xsi:type="dcterms:W3CDTF">2026-10-01T06:28:28Z</dcterms:modified>
</cp:coreProperties>
</file>