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93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89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17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26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6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953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39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88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2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08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90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6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22B43-5C8E-461B-891A-E638E6A905AC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11630-71A3-47C5-9A95-F3E75DCBB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23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33181" y="381490"/>
            <a:ext cx="988375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0"/>
              </a:lnSpc>
            </a:pP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СТРОИТЕЛЬСТВО</a:t>
            </a:r>
            <a:r>
              <a:rPr sz="1450" spc="9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СУРГУТСКОГО</a:t>
            </a:r>
            <a:r>
              <a:rPr sz="1450" spc="10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ТРАНСПОРТНО-ЛОГИСТИЧЕСКОГО КОМПЛЕКСА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47996" y="1001350"/>
            <a:ext cx="60368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20 006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896491" y="1001350"/>
            <a:ext cx="433945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42,7</a:t>
            </a:r>
          </a:p>
          <a:p>
            <a:pPr marL="51203"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989738" y="1001350"/>
            <a:ext cx="392239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110</a:t>
            </a:r>
          </a:p>
          <a:p>
            <a:pPr marL="67770">
              <a:lnSpc>
                <a:spcPts val="566"/>
              </a:lnSpc>
              <a:spcBef>
                <a:spcPts val="145"/>
              </a:spcBef>
            </a:pPr>
            <a:r>
              <a:rPr sz="544" spc="18" dirty="0">
                <a:solidFill>
                  <a:srgbClr val="20B539"/>
                </a:solidFill>
                <a:latin typeface="HVGKVG+Arial-Black"/>
                <a:cs typeface="HVGKVG+Arial-Black"/>
              </a:rPr>
              <a:t>мес.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54174" y="1001350"/>
            <a:ext cx="518813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2 238</a:t>
            </a:r>
          </a:p>
          <a:p>
            <a:pPr marL="105683"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65296" y="1042774"/>
            <a:ext cx="57706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spc="34" dirty="0">
                <a:solidFill>
                  <a:srgbClr val="20B539"/>
                </a:solidFill>
                <a:latin typeface="BFVSAL+Arial-Black"/>
                <a:cs typeface="BFVSAL+Arial-Black"/>
              </a:rPr>
              <a:t>10,2%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896145" y="1150951"/>
            <a:ext cx="321848" cy="76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66"/>
              </a:lnSpc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63840" y="1378238"/>
            <a:ext cx="78704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ИНВЕСТИЦИИ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736976" y="1378238"/>
            <a:ext cx="759702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ОБОРОТНЫЙ</a:t>
            </a:r>
          </a:p>
          <a:p>
            <a:pPr marL="88885">
              <a:lnSpc>
                <a:spcPts val="718"/>
              </a:lnSpc>
            </a:pPr>
            <a:r>
              <a:rPr sz="725" spc="-10" dirty="0">
                <a:solidFill>
                  <a:srgbClr val="1E395B"/>
                </a:solidFill>
                <a:latin typeface="AVOKAS+Arial-BoldMT"/>
                <a:cs typeface="AVOKAS+Arial-BoldMT"/>
              </a:rPr>
              <a:t>КАПИТАЛ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752952" y="1378238"/>
            <a:ext cx="854328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4025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СРОК</a:t>
            </a:r>
          </a:p>
          <a:p>
            <a:pPr>
              <a:lnSpc>
                <a:spcPts val="718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ОКУПАЕМОСТИ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958787" y="1378238"/>
            <a:ext cx="57017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IRR</a:t>
            </a:r>
            <a:r>
              <a:rPr sz="725" spc="-35" dirty="0">
                <a:solidFill>
                  <a:srgbClr val="1E395B"/>
                </a:solidFill>
                <a:latin typeface="AVOKAS+Arial-BoldMT"/>
                <a:cs typeface="AVOKAS+Arial-BoldMT"/>
              </a:rPr>
              <a:t> </a:t>
            </a: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(BHP)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0019322" y="1378238"/>
            <a:ext cx="57411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73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NPV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(132</a:t>
            </a:r>
            <a:r>
              <a:rPr sz="725" spc="23" dirty="0">
                <a:solidFill>
                  <a:srgbClr val="1E395B"/>
                </a:solidFill>
                <a:latin typeface="AVOKAS+Arial-BoldMT"/>
                <a:cs typeface="AVOKAS+Arial-BoldMT"/>
              </a:rPr>
              <a:t> </a:t>
            </a: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мес.)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562127" y="1729059"/>
            <a:ext cx="1131499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1B63A"/>
                </a:solidFill>
                <a:latin typeface="NPJTIO+Arial-Black"/>
                <a:cs typeface="NPJTIO+Arial-Black"/>
              </a:rPr>
              <a:t>суть проекта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622005" y="2024551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777346" y="2063118"/>
            <a:ext cx="4966905" cy="641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Строительство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организация</a:t>
            </a:r>
            <a:r>
              <a:rPr sz="725" spc="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работы</a:t>
            </a:r>
            <a:r>
              <a:rPr sz="725" spc="6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автоматизированного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супер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регионального</a:t>
            </a:r>
            <a:r>
              <a:rPr sz="725" spc="7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транспортно-логистического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комплекса</a:t>
            </a:r>
            <a:r>
              <a:rPr sz="725" spc="12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1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организацией</a:t>
            </a:r>
            <a:r>
              <a:rPr sz="725" spc="1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мультимодальных</a:t>
            </a:r>
            <a:r>
              <a:rPr sz="725" spc="11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перевозок.</a:t>
            </a:r>
            <a:r>
              <a:rPr sz="725" spc="1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Основная</a:t>
            </a:r>
            <a:r>
              <a:rPr sz="725" spc="12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задача</a:t>
            </a:r>
            <a:r>
              <a:rPr sz="725" spc="12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2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комплексное</a:t>
            </a:r>
            <a:r>
              <a:rPr sz="725" spc="12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развитие</a:t>
            </a:r>
            <a:r>
              <a:rPr sz="725" spc="12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системы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перевозок</a:t>
            </a:r>
            <a:r>
              <a:rPr sz="725" spc="2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всеми</a:t>
            </a:r>
            <a:r>
              <a:rPr sz="725" spc="2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видами</a:t>
            </a:r>
            <a:r>
              <a:rPr sz="725" spc="2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транспорта,</a:t>
            </a:r>
            <a:r>
              <a:rPr sz="725" spc="2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терминального</a:t>
            </a:r>
            <a:r>
              <a:rPr sz="725" spc="2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2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складского</a:t>
            </a:r>
            <a:r>
              <a:rPr sz="725" spc="2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хозяйства,</a:t>
            </a:r>
            <a:r>
              <a:rPr sz="725" spc="2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систем</a:t>
            </a:r>
            <a:r>
              <a:rPr sz="725" spc="2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информационного,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телекоммуникационного</a:t>
            </a:r>
            <a:r>
              <a:rPr sz="725" spc="3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3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страхового</a:t>
            </a:r>
            <a:r>
              <a:rPr sz="725" spc="3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сопровождения</a:t>
            </a:r>
            <a:r>
              <a:rPr sz="725" spc="3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грузов.</a:t>
            </a:r>
            <a:r>
              <a:rPr sz="725" spc="3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Предполагается</a:t>
            </a:r>
            <a:r>
              <a:rPr sz="725" spc="3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строительство</a:t>
            </a:r>
            <a:r>
              <a:rPr sz="725" spc="3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складского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комплекса</a:t>
            </a:r>
            <a:r>
              <a:rPr sz="725" spc="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площадью</a:t>
            </a:r>
            <a:r>
              <a:rPr sz="725" spc="2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300</a:t>
            </a:r>
            <a:r>
              <a:rPr sz="725" spc="2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тыс.</a:t>
            </a:r>
            <a:r>
              <a:rPr sz="725" spc="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кв.</a:t>
            </a:r>
            <a:r>
              <a:rPr sz="725" spc="3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м.</a:t>
            </a:r>
            <a:r>
              <a:rPr sz="725" spc="3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(в</a:t>
            </a:r>
            <a:r>
              <a:rPr sz="725" spc="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т.</a:t>
            </a:r>
            <a:r>
              <a:rPr sz="725" spc="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ч.</a:t>
            </a:r>
            <a:r>
              <a:rPr sz="725" spc="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2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произв.</a:t>
            </a:r>
            <a:r>
              <a:rPr sz="725" spc="2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помещениями</a:t>
            </a:r>
            <a:r>
              <a:rPr sz="725" spc="2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3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первичная</a:t>
            </a:r>
            <a:r>
              <a:rPr sz="725" spc="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обработка</a:t>
            </a:r>
            <a:r>
              <a:rPr sz="725" spc="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упаковка),</a:t>
            </a:r>
            <a:r>
              <a:rPr sz="725" spc="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авто</a:t>
            </a:r>
            <a:r>
              <a:rPr sz="725" spc="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ж. д.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терминалов и ж. д.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ветки; предполагаемый объем обрабатываемых грузов – от 1,5 млн. тонн ежегодно.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622005" y="2748094"/>
            <a:ext cx="186421" cy="654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2909"/>
              </a:spcBef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777346" y="2786660"/>
            <a:ext cx="4966728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Планируется</a:t>
            </a:r>
            <a:r>
              <a:rPr sz="725" spc="7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комплексное</a:t>
            </a:r>
            <a:r>
              <a:rPr sz="725" spc="76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транспортно-экспедиторское</a:t>
            </a:r>
            <a:r>
              <a:rPr sz="725" spc="76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обслуживание:</a:t>
            </a:r>
            <a:r>
              <a:rPr sz="725" spc="7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оказание</a:t>
            </a:r>
            <a:r>
              <a:rPr sz="725" spc="7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услуг</a:t>
            </a:r>
            <a:r>
              <a:rPr sz="725" spc="75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перевалки,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складирования,</a:t>
            </a:r>
            <a:r>
              <a:rPr sz="725" spc="9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хранения,</a:t>
            </a:r>
            <a:r>
              <a:rPr sz="725" spc="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погрузки</a:t>
            </a:r>
            <a:r>
              <a:rPr sz="725" spc="9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  <a:r>
              <a:rPr sz="725" spc="9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разгрузки,</a:t>
            </a:r>
            <a:r>
              <a:rPr sz="725" spc="9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сортировки,</a:t>
            </a:r>
            <a:r>
              <a:rPr sz="725" spc="9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транспортной</a:t>
            </a:r>
            <a:r>
              <a:rPr sz="725" spc="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упаковки,</a:t>
            </a:r>
            <a:r>
              <a:rPr sz="725" spc="9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учета</a:t>
            </a:r>
            <a:r>
              <a:rPr sz="725" spc="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товародвижения</a:t>
            </a:r>
            <a:r>
              <a:rPr sz="725" spc="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доставки;</a:t>
            </a:r>
            <a:r>
              <a:rPr sz="725" spc="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оформление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документов,</a:t>
            </a:r>
            <a:r>
              <a:rPr sz="725" spc="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страхование,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предпродажная</a:t>
            </a:r>
            <a:r>
              <a:rPr sz="725" spc="7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подготовка,</a:t>
            </a:r>
            <a:r>
              <a:rPr sz="725" spc="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контроль</a:t>
            </a:r>
            <a:r>
              <a:rPr sz="725" spc="6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качества,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утилизация,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рекламные услуги; предоставление в аренду в т. ч.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складских низкотемпературных и офисных помещений.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777346" y="3305842"/>
            <a:ext cx="496629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Создание</a:t>
            </a:r>
            <a:r>
              <a:rPr sz="725" spc="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единого</a:t>
            </a:r>
            <a:r>
              <a:rPr sz="725" spc="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оператора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позволит отслеживать продвижение</a:t>
            </a:r>
            <a:r>
              <a:rPr sz="725" spc="1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груза,</a:t>
            </a:r>
            <a:r>
              <a:rPr sz="725" spc="1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скорость,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качество</a:t>
            </a:r>
            <a:r>
              <a:rPr sz="725" spc="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безопасность его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хранения и доставки, согласованность работы различных видов транспорта, перевалку грузов.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1768436" y="3967822"/>
            <a:ext cx="234275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обеспеченность</a:t>
            </a:r>
            <a:r>
              <a:rPr sz="1087" spc="16" dirty="0">
                <a:solidFill>
                  <a:srgbClr val="1E395B"/>
                </a:solidFill>
                <a:latin typeface="NPJTIO+Arial-Black"/>
                <a:cs typeface="NPJTIO+Arial-Black"/>
              </a:rPr>
              <a:t> </a:t>
            </a: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ресурсами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592656" y="3473143"/>
            <a:ext cx="390106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</a:t>
            </a:r>
            <a:r>
              <a:rPr sz="725" spc="25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земельного</a:t>
            </a:r>
            <a:r>
              <a:rPr sz="725" spc="25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участка</a:t>
            </a:r>
            <a:r>
              <a:rPr sz="725" spc="25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5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70</a:t>
            </a:r>
            <a:r>
              <a:rPr sz="725" spc="2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Га,</a:t>
            </a:r>
            <a:r>
              <a:rPr sz="725" spc="2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2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примыканием</a:t>
            </a:r>
            <a:r>
              <a:rPr sz="725" spc="2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</a:t>
            </a:r>
            <a:r>
              <a:rPr sz="725" spc="2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автодороге</a:t>
            </a:r>
            <a:r>
              <a:rPr sz="725" spc="24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подведенными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коммуникациями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(при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тех.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возможности):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электроэнергия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КТП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500</a:t>
            </a:r>
            <a:r>
              <a:rPr sz="725" spc="1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кВ*А,</a:t>
            </a:r>
            <a:r>
              <a:rPr sz="725" spc="13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вода</a:t>
            </a:r>
            <a:r>
              <a:rPr sz="725" spc="1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скважина,</a:t>
            </a:r>
            <a:r>
              <a:rPr sz="725" spc="1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водоотведение</a:t>
            </a:r>
            <a:r>
              <a:rPr sz="725" spc="1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септик,</a:t>
            </a:r>
            <a:r>
              <a:rPr sz="725" spc="1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теплоснабжение</a:t>
            </a:r>
            <a:r>
              <a:rPr sz="725" spc="13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газовая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котельная.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788022" y="3629047"/>
            <a:ext cx="215774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обеспеченность</a:t>
            </a:r>
            <a:r>
              <a:rPr sz="1087" spc="16" dirty="0">
                <a:solidFill>
                  <a:srgbClr val="1E395B"/>
                </a:solidFill>
                <a:latin typeface="NPJTIO+Arial-Black"/>
                <a:cs typeface="NPJTIO+Arial-Black"/>
              </a:rPr>
              <a:t> </a:t>
            </a: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спросом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20212" y="3797506"/>
            <a:ext cx="5136595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г.</a:t>
            </a:r>
            <a:r>
              <a:rPr sz="725" spc="29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</a:t>
            </a:r>
            <a:r>
              <a:rPr sz="725" spc="28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</a:t>
            </a:r>
            <a:r>
              <a:rPr sz="725" spc="2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нефтегазодобывающей</a:t>
            </a:r>
            <a:r>
              <a:rPr sz="725" spc="29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промышленности;</a:t>
            </a:r>
            <a:r>
              <a:rPr sz="725" spc="2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здесь</a:t>
            </a:r>
            <a:r>
              <a:rPr sz="725" spc="28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сосредоточены</a:t>
            </a:r>
            <a:r>
              <a:rPr sz="725" spc="29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крупнейшие</a:t>
            </a:r>
            <a:r>
              <a:rPr sz="725" spc="2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компании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нефтегазодобывающей,</a:t>
            </a:r>
            <a:r>
              <a:rPr sz="725" spc="20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энергетической</a:t>
            </a:r>
            <a:r>
              <a:rPr sz="725" spc="20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20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индустриальной</a:t>
            </a:r>
            <a:r>
              <a:rPr sz="725" spc="20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промышленности</a:t>
            </a:r>
            <a:r>
              <a:rPr sz="725" spc="20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(ПАО</a:t>
            </a:r>
            <a:r>
              <a:rPr sz="725" spc="20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«Сургутнефтегаз»,</a:t>
            </a:r>
            <a:r>
              <a:rPr sz="725" spc="20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ООО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"Газпром</a:t>
            </a:r>
            <a:r>
              <a:rPr sz="725" spc="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Трансгаз</a:t>
            </a:r>
            <a:r>
              <a:rPr sz="725" spc="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Сургут",</a:t>
            </a:r>
            <a:r>
              <a:rPr sz="725" spc="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«Сургутская</a:t>
            </a:r>
            <a:r>
              <a:rPr sz="725" spc="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ГРЭС-1</a:t>
            </a:r>
            <a:r>
              <a:rPr sz="725" spc="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ГРЭС-2</a:t>
            </a:r>
            <a:r>
              <a:rPr sz="725" spc="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др.),</a:t>
            </a:r>
            <a:r>
              <a:rPr sz="725" spc="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они</a:t>
            </a:r>
            <a:r>
              <a:rPr sz="725" spc="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создают</a:t>
            </a:r>
            <a:r>
              <a:rPr sz="725" spc="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значительный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объем</a:t>
            </a:r>
            <a:r>
              <a:rPr sz="725" spc="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движения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грузов;</a:t>
            </a:r>
            <a:r>
              <a:rPr sz="725" spc="2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  <a:r>
              <a:rPr sz="725" spc="2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территории</a:t>
            </a:r>
            <a:r>
              <a:rPr sz="725" spc="2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агломерации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«Сургут-Нефтеюганск»</a:t>
            </a:r>
            <a:r>
              <a:rPr sz="725" spc="2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27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074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субъектов</a:t>
            </a:r>
            <a:r>
              <a:rPr sz="725" spc="21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МСП</a:t>
            </a:r>
            <a:r>
              <a:rPr sz="725" spc="2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бизнес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нуждается</a:t>
            </a:r>
            <a:r>
              <a:rPr sz="725" spc="2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существенной оптимизации затрат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логистику, обеспечении ритмичности поставок.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614543" y="4148231"/>
            <a:ext cx="390070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Кадровое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обеспечение:</a:t>
            </a:r>
            <a:r>
              <a:rPr sz="725" spc="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700</a:t>
            </a:r>
            <a:r>
              <a:rPr sz="725" spc="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чел.,</a:t>
            </a:r>
            <a:r>
              <a:rPr sz="725" spc="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персонал</a:t>
            </a:r>
            <a:r>
              <a:rPr sz="725" spc="5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местный</a:t>
            </a:r>
            <a:r>
              <a:rPr sz="725" spc="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приглашенный</a:t>
            </a:r>
            <a:r>
              <a:rPr sz="725" spc="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(обучение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769885" y="4288976"/>
            <a:ext cx="364731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стажировка); АУП – привлечение персонала ведущих логистических операторов.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620212" y="4418868"/>
            <a:ext cx="5136281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</a:t>
            </a:r>
            <a:r>
              <a:rPr sz="725" spc="30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территории</a:t>
            </a:r>
            <a:r>
              <a:rPr sz="725" spc="30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проходят</a:t>
            </a:r>
            <a:r>
              <a:rPr sz="725" spc="2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автодороги:</a:t>
            </a:r>
            <a:r>
              <a:rPr sz="725" spc="29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71-100К-10</a:t>
            </a:r>
            <a:r>
              <a:rPr sz="725" spc="30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«Югра»</a:t>
            </a:r>
            <a:r>
              <a:rPr sz="725" spc="29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-</a:t>
            </a:r>
            <a:r>
              <a:rPr sz="725" spc="2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коридор</a:t>
            </a:r>
            <a:r>
              <a:rPr sz="725" spc="29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федерального</a:t>
            </a:r>
            <a:r>
              <a:rPr sz="725" spc="30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значения</a:t>
            </a:r>
            <a:r>
              <a:rPr sz="725" spc="30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"Северный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широтный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коридор»,</a:t>
            </a:r>
            <a:r>
              <a:rPr sz="725" spc="20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71-100Н-2603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(Сургут-Лянтор),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71-100К-18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«Сибирский</a:t>
            </a:r>
            <a:r>
              <a:rPr sz="725" spc="2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коридор»</a:t>
            </a:r>
            <a:r>
              <a:rPr sz="725" spc="21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(Тюмень</a:t>
            </a:r>
            <a:r>
              <a:rPr sz="725" spc="20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</a:t>
            </a:r>
            <a:r>
              <a:rPr sz="725" spc="20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Новый</a:t>
            </a:r>
            <a:r>
              <a:rPr sz="725" spc="2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Уренгой</a:t>
            </a:r>
            <a:r>
              <a:rPr sz="725" spc="2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Надым</a:t>
            </a:r>
            <a:r>
              <a:rPr sz="725" spc="2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Салехард);</a:t>
            </a:r>
            <a:r>
              <a:rPr sz="725" spc="2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проходит</a:t>
            </a:r>
            <a:r>
              <a:rPr sz="725" spc="2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ж.</a:t>
            </a:r>
            <a:r>
              <a:rPr sz="725" spc="2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д.</a:t>
            </a:r>
            <a:r>
              <a:rPr sz="725" spc="2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линия</a:t>
            </a:r>
            <a:r>
              <a:rPr sz="725" spc="2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«Тюмень</a:t>
            </a:r>
            <a:r>
              <a:rPr sz="725" spc="2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</a:t>
            </a:r>
            <a:r>
              <a:rPr sz="725" spc="2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Коротчаево»</a:t>
            </a:r>
            <a:r>
              <a:rPr sz="725" spc="27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(ж.</a:t>
            </a:r>
            <a:r>
              <a:rPr sz="725" spc="2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д.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обслуживает</a:t>
            </a:r>
            <a:r>
              <a:rPr sz="725" spc="2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более</a:t>
            </a:r>
            <a:r>
              <a:rPr sz="725" spc="25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30</a:t>
            </a:r>
            <a:r>
              <a:rPr sz="725" spc="24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грузовых</a:t>
            </a:r>
            <a:r>
              <a:rPr sz="725" spc="2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поездов</a:t>
            </a:r>
            <a:r>
              <a:rPr sz="725" spc="2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2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сутки);</a:t>
            </a:r>
            <a:r>
              <a:rPr sz="725" spc="25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международный</a:t>
            </a:r>
            <a:r>
              <a:rPr sz="725" spc="25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аэропорт</a:t>
            </a:r>
            <a:r>
              <a:rPr sz="725" spc="2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«Сургут»;</a:t>
            </a:r>
            <a:r>
              <a:rPr sz="725" spc="24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развитый</a:t>
            </a:r>
            <a:r>
              <a:rPr sz="725" spc="24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речной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транспорт (грузовые перевозки в г.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Нижневартовск, г.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Мегион и г.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Нефтеюганск).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614544" y="4457530"/>
            <a:ext cx="143117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Технология</a:t>
            </a:r>
            <a:r>
              <a:rPr sz="725" spc="59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организации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008985" y="4496096"/>
            <a:ext cx="18950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161794" y="4496096"/>
            <a:ext cx="2353537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управления:</a:t>
            </a:r>
            <a:r>
              <a:rPr sz="725" spc="5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привлечение</a:t>
            </a:r>
            <a:r>
              <a:rPr sz="725" spc="59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специализированных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769885" y="4601038"/>
            <a:ext cx="348190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управляющей / логистической компаний / крупного федерального оператора.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768436" y="4805494"/>
            <a:ext cx="219971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потенциальные </a:t>
            </a:r>
            <a:r>
              <a:rPr sz="1087" spc="11" dirty="0">
                <a:solidFill>
                  <a:srgbClr val="1E395B"/>
                </a:solidFill>
                <a:latin typeface="NPJTIO+Arial-Black"/>
                <a:cs typeface="NPJTIO+Arial-Black"/>
              </a:rPr>
              <a:t>партнёры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770738" y="5015279"/>
            <a:ext cx="3772760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Крупнейшие</a:t>
            </a:r>
            <a:r>
              <a:rPr sz="725" spc="63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логистические</a:t>
            </a:r>
            <a:r>
              <a:rPr sz="725" spc="63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операторы,</a:t>
            </a:r>
            <a:r>
              <a:rPr sz="725" spc="6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например:</a:t>
            </a:r>
            <a:r>
              <a:rPr sz="725" spc="63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«Деловые</a:t>
            </a:r>
            <a:r>
              <a:rPr sz="725" spc="63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линии»,</a:t>
            </a:r>
            <a:r>
              <a:rPr sz="725" spc="6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АО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«РЖД Логистика» / АО «Аэропорт Сургут» / ООО «Сургутский Речной Порт».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Индустриальные</a:t>
            </a:r>
            <a:r>
              <a:rPr sz="725" spc="1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парки</a:t>
            </a:r>
            <a:r>
              <a:rPr sz="725" spc="11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«Югра»</a:t>
            </a:r>
            <a:r>
              <a:rPr sz="725" spc="11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1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«Нефтеюганский»,</a:t>
            </a:r>
            <a:r>
              <a:rPr sz="725" spc="11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промышленно-логистический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парк г.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Пыть-Ях.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782912" y="5070609"/>
            <a:ext cx="229188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потенциальные инвесторы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5785214" y="5291440"/>
            <a:ext cx="220581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См. слайд «Проекты, предложенные бизнесом»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4608398" y="5600522"/>
            <a:ext cx="2953730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lang="ru-RU" sz="1268" spc="-94" dirty="0">
                <a:solidFill>
                  <a:srgbClr val="0092E1"/>
                </a:solidFill>
                <a:latin typeface="NPJTIO+Arial-Black"/>
                <a:cs typeface="NPJTIO+Arial-Black"/>
              </a:rPr>
              <a:t>Государственная поддержка</a:t>
            </a:r>
            <a:endParaRPr lang="ru-RU" sz="1268" spc="17" dirty="0">
              <a:solidFill>
                <a:srgbClr val="FFFEFE"/>
              </a:solidFill>
              <a:latin typeface="NPJTIO+Arial-Black"/>
              <a:cs typeface="NPJTIO+Arial-Black"/>
            </a:endParaRPr>
          </a:p>
          <a:p>
            <a:pPr>
              <a:lnSpc>
                <a:spcPts val="1133"/>
              </a:lnSpc>
            </a:pPr>
            <a:endParaRPr sz="1087" spc="17" dirty="0">
              <a:solidFill>
                <a:srgbClr val="FFFEFE"/>
              </a:solidFill>
              <a:latin typeface="NPJTIO+Arial-Black"/>
              <a:cs typeface="NPJTIO+Arial-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14545" y="5940516"/>
            <a:ext cx="18642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497"/>
              </a:spcBef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769886" y="5979082"/>
            <a:ext cx="3640121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</a:t>
            </a:r>
            <a:r>
              <a:rPr sz="725" spc="58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земельного</a:t>
            </a:r>
            <a:r>
              <a:rPr sz="725" spc="59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участка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подведение коммуникаций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основе ГЧП / МЧП.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Субсидирование расходов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приобретение оборудования комплекса.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Поддержка в части предоставления целевых займов / предоставления гарантий.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 налоговых каникул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период выхода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точку безубыточности.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3612571" y="5979081"/>
            <a:ext cx="18410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3758361" y="5979081"/>
            <a:ext cx="1609624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подведенными</a:t>
            </a:r>
            <a:r>
              <a:rPr sz="725" spc="58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коммуникациями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5330063" y="5979081"/>
            <a:ext cx="16365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5785213" y="6042695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5940554" y="6081261"/>
            <a:ext cx="365594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 пониженных налоговых ставок в пределах полномочий региона.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5785213" y="6147637"/>
            <a:ext cx="18642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497"/>
              </a:spcBef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940554" y="6186203"/>
            <a:ext cx="4803350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Координация</a:t>
            </a:r>
            <a:r>
              <a:rPr sz="725" spc="2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2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части</a:t>
            </a:r>
            <a:r>
              <a:rPr sz="725" spc="2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взаимодействия</a:t>
            </a:r>
            <a:r>
              <a:rPr sz="725" spc="23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2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администрациями</a:t>
            </a:r>
            <a:r>
              <a:rPr sz="725" spc="2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населенных</a:t>
            </a:r>
            <a:r>
              <a:rPr sz="725" spc="2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пунктов</a:t>
            </a:r>
            <a:r>
              <a:rPr sz="725" spc="22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агломерации</a:t>
            </a:r>
            <a:r>
              <a:rPr sz="725" spc="2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«Сургут-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Нефтеюганск», других территорий ХМАО-Югры, а также ЯНАО / продвижение проекта в деловой среде.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Организационная поддержка в части взаимодействия с РЖД, Росморречфлот, Росавиация и Росавтодор.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1614545" y="6249816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1614545" y="6354757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42" y="894779"/>
            <a:ext cx="3811297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3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618</Words>
  <Application>Microsoft Office PowerPoint</Application>
  <PresentationFormat>Широкоэкранный</PresentationFormat>
  <Paragraphs>83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15" baseType="lpstr">
      <vt:lpstr>Arial</vt:lpstr>
      <vt:lpstr>ASRSSU+ArialMT</vt:lpstr>
      <vt:lpstr>AVOKAS+Arial-BoldMT</vt:lpstr>
      <vt:lpstr>BFVSAL+Arial-Black</vt:lpstr>
      <vt:lpstr>Calibri</vt:lpstr>
      <vt:lpstr>Calibri Light</vt:lpstr>
      <vt:lpstr>EPWTOC+ArialMT</vt:lpstr>
      <vt:lpstr>HSMAUW+MonotypeGurmukhi</vt:lpstr>
      <vt:lpstr>HVGKVG+Arial-Black</vt:lpstr>
      <vt:lpstr>NPJTIO+Arial-Black</vt:lpstr>
      <vt:lpstr>OVSIIR+CambriaMath</vt:lpstr>
      <vt:lpstr>QWTHWN+Arial-Black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Гурьева Виктория Викторовна</dc:creator>
  <cp:lastModifiedBy>Гурьева Виктория Викторовна</cp:lastModifiedBy>
  <cp:revision>2</cp:revision>
  <dcterms:created xsi:type="dcterms:W3CDTF">2026-10-01T05:09:25Z</dcterms:created>
  <dcterms:modified xsi:type="dcterms:W3CDTF">2026-10-01T05:11:00Z</dcterms:modified>
</cp:coreProperties>
</file>