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75" r:id="rId3"/>
    <p:sldId id="257" r:id="rId4"/>
    <p:sldId id="280" r:id="rId5"/>
    <p:sldId id="283" r:id="rId6"/>
    <p:sldId id="290" r:id="rId7"/>
    <p:sldId id="298" r:id="rId8"/>
    <p:sldId id="300" r:id="rId9"/>
    <p:sldId id="304" r:id="rId10"/>
    <p:sldId id="301" r:id="rId11"/>
    <p:sldId id="302" r:id="rId12"/>
    <p:sldId id="303" r:id="rId13"/>
    <p:sldId id="270" r:id="rId14"/>
    <p:sldId id="271"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1143000" y="685800"/>
            <a:ext cx="4572000" cy="3429000"/>
          </a:xfrm>
          <a:prstGeom prst="rect">
            <a:avLst/>
          </a:prstGeom>
        </p:spPr>
        <p:txBody>
          <a:bodyPr/>
          <a:lstStyle/>
          <a:p>
            <a:endParaRPr/>
          </a:p>
        </p:txBody>
      </p:sp>
      <p:sp>
        <p:nvSpPr>
          <p:cNvPr id="147" name="Shape 14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pic>
        <p:nvPicPr>
          <p:cNvPr id="12" name="Рисунок 6" descr="Рисунок 6"/>
          <p:cNvPicPr>
            <a:picLocks noChangeAspect="1"/>
          </p:cNvPicPr>
          <p:nvPr/>
        </p:nvPicPr>
        <p:blipFill>
          <a:blip r:embed="rId2">
            <a:extLst/>
          </a:blip>
          <a:srcRect r="32367" b="66248"/>
          <a:stretch>
            <a:fillRect/>
          </a:stretch>
        </p:blipFill>
        <p:spPr>
          <a:xfrm rot="16200000">
            <a:off x="-2560982" y="2560981"/>
            <a:ext cx="6858001" cy="1736036"/>
          </a:xfrm>
          <a:prstGeom prst="rect">
            <a:avLst/>
          </a:prstGeom>
          <a:ln w="12700">
            <a:miter lim="400000"/>
          </a:ln>
        </p:spPr>
      </p:pic>
      <p:sp>
        <p:nvSpPr>
          <p:cNvPr id="13" name="Текст заголовка"/>
          <p:cNvSpPr txBox="1">
            <a:spLocks noGrp="1"/>
          </p:cNvSpPr>
          <p:nvPr>
            <p:ph type="title"/>
          </p:nvPr>
        </p:nvSpPr>
        <p:spPr>
          <a:xfrm>
            <a:off x="1143000" y="1122362"/>
            <a:ext cx="6858000" cy="2387601"/>
          </a:xfrm>
          <a:prstGeom prst="rect">
            <a:avLst/>
          </a:prstGeom>
        </p:spPr>
        <p:txBody>
          <a:bodyPr anchor="b"/>
          <a:lstStyle>
            <a:lvl1pPr algn="ctr">
              <a:defRPr sz="4500"/>
            </a:lvl1pPr>
          </a:lstStyle>
          <a:p>
            <a:r>
              <a:t>Текст заголовка</a:t>
            </a:r>
          </a:p>
        </p:txBody>
      </p:sp>
      <p:sp>
        <p:nvSpPr>
          <p:cNvPr id="14" name="Уровень текста 1…"/>
          <p:cNvSpPr txBox="1">
            <a:spLocks noGrp="1"/>
          </p:cNvSpPr>
          <p:nvPr>
            <p:ph type="body" sz="quarter" idx="1"/>
          </p:nvPr>
        </p:nvSpPr>
        <p:spPr>
          <a:xfrm>
            <a:off x="1143000" y="3602037"/>
            <a:ext cx="6858000" cy="1655763"/>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Вертикальный заголовок и текст">
    <p:spTree>
      <p:nvGrpSpPr>
        <p:cNvPr id="1" name=""/>
        <p:cNvGrpSpPr/>
        <p:nvPr/>
      </p:nvGrpSpPr>
      <p:grpSpPr>
        <a:xfrm>
          <a:off x="0" y="0"/>
          <a:ext cx="0" cy="0"/>
          <a:chOff x="0" y="0"/>
          <a:chExt cx="0" cy="0"/>
        </a:xfrm>
      </p:grpSpPr>
      <p:pic>
        <p:nvPicPr>
          <p:cNvPr id="111" name="Рисунок 6" descr="Рисунок 6"/>
          <p:cNvPicPr>
            <a:picLocks noChangeAspect="1"/>
          </p:cNvPicPr>
          <p:nvPr/>
        </p:nvPicPr>
        <p:blipFill>
          <a:blip r:embed="rId2">
            <a:extLst/>
          </a:blip>
          <a:srcRect r="32367" b="66248"/>
          <a:stretch>
            <a:fillRect/>
          </a:stretch>
        </p:blipFill>
        <p:spPr>
          <a:xfrm rot="16200000">
            <a:off x="-2560982" y="2560981"/>
            <a:ext cx="6858001" cy="1736036"/>
          </a:xfrm>
          <a:prstGeom prst="rect">
            <a:avLst/>
          </a:prstGeom>
          <a:ln w="12700">
            <a:miter lim="400000"/>
          </a:ln>
        </p:spPr>
      </p:pic>
      <p:sp>
        <p:nvSpPr>
          <p:cNvPr id="112" name="Текст заголовка"/>
          <p:cNvSpPr txBox="1">
            <a:spLocks noGrp="1"/>
          </p:cNvSpPr>
          <p:nvPr>
            <p:ph type="title"/>
          </p:nvPr>
        </p:nvSpPr>
        <p:spPr>
          <a:xfrm>
            <a:off x="6543675" y="365125"/>
            <a:ext cx="1971675" cy="5811838"/>
          </a:xfrm>
          <a:prstGeom prst="rect">
            <a:avLst/>
          </a:prstGeom>
        </p:spPr>
        <p:txBody>
          <a:bodyPr/>
          <a:lstStyle/>
          <a:p>
            <a:r>
              <a:t>Текст заголовка</a:t>
            </a:r>
          </a:p>
        </p:txBody>
      </p:sp>
      <p:sp>
        <p:nvSpPr>
          <p:cNvPr id="113" name="Уровень текста 1…"/>
          <p:cNvSpPr txBox="1">
            <a:spLocks noGrp="1"/>
          </p:cNvSpPr>
          <p:nvPr>
            <p:ph type="body" idx="1"/>
          </p:nvPr>
        </p:nvSpPr>
        <p:spPr>
          <a:xfrm>
            <a:off x="628650" y="365125"/>
            <a:ext cx="5800725" cy="5811838"/>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Заголовок и объект">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21" name="Picture 2" descr="Picture 2"/>
          <p:cNvPicPr>
            <a:picLocks noChangeAspect="1"/>
          </p:cNvPicPr>
          <p:nvPr/>
        </p:nvPicPr>
        <p:blipFill>
          <a:blip r:embed="rId3">
            <a:extLst/>
          </a:blip>
          <a:stretch>
            <a:fillRect/>
          </a:stretch>
        </p:blipFill>
        <p:spPr>
          <a:xfrm>
            <a:off x="-241153" y="508417"/>
            <a:ext cx="9144003" cy="5143502"/>
          </a:xfrm>
          <a:prstGeom prst="rect">
            <a:avLst/>
          </a:prstGeom>
          <a:ln w="12700">
            <a:miter lim="400000"/>
          </a:ln>
        </p:spPr>
      </p:pic>
      <p:pic>
        <p:nvPicPr>
          <p:cNvPr id="122" name="Рисунок 7" descr="Рисунок 7"/>
          <p:cNvPicPr>
            <a:picLocks noChangeAspect="1"/>
          </p:cNvPicPr>
          <p:nvPr/>
        </p:nvPicPr>
        <p:blipFill>
          <a:blip r:embed="rId4">
            <a:extLst/>
          </a:blip>
          <a:srcRect t="35051" b="48204"/>
          <a:stretch>
            <a:fillRect/>
          </a:stretch>
        </p:blipFill>
        <p:spPr>
          <a:xfrm>
            <a:off x="7266571" y="857249"/>
            <a:ext cx="1877430" cy="476251"/>
          </a:xfrm>
          <a:prstGeom prst="rect">
            <a:avLst/>
          </a:prstGeom>
          <a:ln w="12700">
            <a:miter lim="400000"/>
          </a:ln>
        </p:spPr>
      </p:pic>
      <p:pic>
        <p:nvPicPr>
          <p:cNvPr id="123" name="Рисунок 8" descr="Рисунок 8"/>
          <p:cNvPicPr>
            <a:picLocks noChangeAspect="1"/>
          </p:cNvPicPr>
          <p:nvPr/>
        </p:nvPicPr>
        <p:blipFill>
          <a:blip r:embed="rId4">
            <a:extLst/>
          </a:blip>
          <a:srcRect t="35051" b="48204"/>
          <a:stretch>
            <a:fillRect/>
          </a:stretch>
        </p:blipFill>
        <p:spPr>
          <a:xfrm>
            <a:off x="7266571" y="892175"/>
            <a:ext cx="1877430" cy="476251"/>
          </a:xfrm>
          <a:prstGeom prst="rect">
            <a:avLst/>
          </a:prstGeom>
          <a:ln w="12700">
            <a:miter lim="400000"/>
          </a:ln>
        </p:spPr>
      </p:pic>
      <p:sp>
        <p:nvSpPr>
          <p:cNvPr id="124" name="Заголовок 1"/>
          <p:cNvSpPr txBox="1"/>
          <p:nvPr/>
        </p:nvSpPr>
        <p:spPr>
          <a:xfrm>
            <a:off x="779707" y="845657"/>
            <a:ext cx="7598570" cy="586834"/>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nchor="ctr">
            <a:normAutofit/>
          </a:bodyPr>
          <a:lstStyle>
            <a:lvl1pPr algn="ctr">
              <a:lnSpc>
                <a:spcPct val="90000"/>
              </a:lnSpc>
              <a:defRPr sz="2600" b="1" cap="all">
                <a:solidFill>
                  <a:srgbClr val="0B5484"/>
                </a:solidFill>
                <a:latin typeface="Times New Roman"/>
                <a:ea typeface="Times New Roman"/>
                <a:cs typeface="Times New Roman"/>
                <a:sym typeface="Times New Roman"/>
              </a:defRPr>
            </a:lvl1pPr>
          </a:lstStyle>
          <a:p>
            <a:r>
              <a:t>Вектор «ПРОМЫШЛЕННОСТЬ»</a:t>
            </a:r>
          </a:p>
        </p:txBody>
      </p:sp>
      <p:grpSp>
        <p:nvGrpSpPr>
          <p:cNvPr id="127" name="Рисунок 6"/>
          <p:cNvGrpSpPr/>
          <p:nvPr/>
        </p:nvGrpSpPr>
        <p:grpSpPr>
          <a:xfrm>
            <a:off x="-1" y="892175"/>
            <a:ext cx="416800" cy="408768"/>
            <a:chOff x="0" y="0"/>
            <a:chExt cx="416798" cy="408767"/>
          </a:xfrm>
        </p:grpSpPr>
        <p:sp>
          <p:nvSpPr>
            <p:cNvPr id="125" name="Фигура"/>
            <p:cNvSpPr/>
            <p:nvPr/>
          </p:nvSpPr>
          <p:spPr>
            <a:xfrm>
              <a:off x="-1" y="-1"/>
              <a:ext cx="416800" cy="408769"/>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815" y="0"/>
                    <a:pt x="1821" y="0"/>
                  </a:cubicBezTo>
                  <a:lnTo>
                    <a:pt x="19779" y="0"/>
                  </a:lnTo>
                  <a:lnTo>
                    <a:pt x="19779" y="0"/>
                  </a:lnTo>
                  <a:cubicBezTo>
                    <a:pt x="20785" y="0"/>
                    <a:pt x="21600" y="831"/>
                    <a:pt x="21600" y="1856"/>
                  </a:cubicBezTo>
                  <a:lnTo>
                    <a:pt x="21600" y="19744"/>
                  </a:lnTo>
                  <a:lnTo>
                    <a:pt x="21600" y="19744"/>
                  </a:lnTo>
                  <a:cubicBezTo>
                    <a:pt x="21600" y="20769"/>
                    <a:pt x="20785" y="21600"/>
                    <a:pt x="19779" y="21600"/>
                  </a:cubicBezTo>
                  <a:lnTo>
                    <a:pt x="1821" y="21600"/>
                  </a:lnTo>
                  <a:lnTo>
                    <a:pt x="1821" y="21600"/>
                  </a:lnTo>
                  <a:cubicBezTo>
                    <a:pt x="815" y="21600"/>
                    <a:pt x="0" y="20769"/>
                    <a:pt x="0" y="19744"/>
                  </a:cubicBezTo>
                  <a:close/>
                </a:path>
              </a:pathLst>
            </a:custGeom>
            <a:solidFill>
              <a:srgbClr val="EDEDED"/>
            </a:solidFill>
            <a:ln w="12700" cap="flat">
              <a:noFill/>
              <a:miter lim="400000"/>
            </a:ln>
            <a:effectLst/>
          </p:spPr>
          <p:txBody>
            <a:bodyPr wrap="square" lIns="34289" tIns="34289" rIns="34289" bIns="34289" numCol="1" anchor="ctr">
              <a:noAutofit/>
            </a:bodyPr>
            <a:lstStyle/>
            <a:p>
              <a:pPr defTabSz="457200">
                <a:defRPr>
                  <a:latin typeface="Tw Cen MT"/>
                  <a:ea typeface="Tw Cen MT"/>
                  <a:cs typeface="Tw Cen MT"/>
                  <a:sym typeface="Tw Cen MT"/>
                </a:defRPr>
              </a:pPr>
              <a:endParaRPr/>
            </a:p>
          </p:txBody>
        </p:sp>
        <p:pic>
          <p:nvPicPr>
            <p:cNvPr id="126" name="image4.png" descr="image4.png"/>
            <p:cNvPicPr>
              <a:picLocks noChangeAspect="1"/>
            </p:cNvPicPr>
            <p:nvPr/>
          </p:nvPicPr>
          <p:blipFill>
            <a:blip r:embed="rId5">
              <a:extLst/>
            </a:blip>
            <a:srcRect r="19"/>
            <a:stretch>
              <a:fillRect/>
            </a:stretch>
          </p:blipFill>
          <p:spPr>
            <a:xfrm>
              <a:off x="0" y="0"/>
              <a:ext cx="416719" cy="408768"/>
            </a:xfrm>
            <a:custGeom>
              <a:avLst/>
              <a:gdLst/>
              <a:ahLst/>
              <a:cxnLst>
                <a:cxn ang="0">
                  <a:pos x="wd2" y="hd2"/>
                </a:cxn>
                <a:cxn ang="5400000">
                  <a:pos x="wd2" y="hd2"/>
                </a:cxn>
                <a:cxn ang="10800000">
                  <a:pos x="wd2" y="hd2"/>
                </a:cxn>
                <a:cxn ang="16200000">
                  <a:pos x="wd2" y="hd2"/>
                </a:cxn>
              </a:cxnLst>
              <a:rect l="0" t="0" r="r" b="b"/>
              <a:pathLst>
                <a:path w="21600" h="21600" extrusionOk="0">
                  <a:moveTo>
                    <a:pt x="1831" y="0"/>
                  </a:moveTo>
                  <a:cubicBezTo>
                    <a:pt x="825" y="0"/>
                    <a:pt x="0" y="841"/>
                    <a:pt x="0" y="1866"/>
                  </a:cubicBezTo>
                  <a:lnTo>
                    <a:pt x="0" y="19734"/>
                  </a:lnTo>
                  <a:cubicBezTo>
                    <a:pt x="0" y="20759"/>
                    <a:pt x="825" y="21600"/>
                    <a:pt x="1831" y="21600"/>
                  </a:cubicBezTo>
                  <a:lnTo>
                    <a:pt x="19790" y="21600"/>
                  </a:lnTo>
                  <a:cubicBezTo>
                    <a:pt x="20795" y="21600"/>
                    <a:pt x="21600" y="20759"/>
                    <a:pt x="21600" y="19734"/>
                  </a:cubicBezTo>
                  <a:lnTo>
                    <a:pt x="21600" y="1866"/>
                  </a:lnTo>
                  <a:cubicBezTo>
                    <a:pt x="21600" y="841"/>
                    <a:pt x="20795" y="0"/>
                    <a:pt x="19790" y="0"/>
                  </a:cubicBezTo>
                  <a:lnTo>
                    <a:pt x="1831" y="0"/>
                  </a:lnTo>
                  <a:close/>
                </a:path>
              </a:pathLst>
            </a:custGeom>
            <a:ln w="12700" cap="flat">
              <a:noFill/>
              <a:miter lim="400000"/>
            </a:ln>
            <a:effectLst/>
          </p:spPr>
        </p:pic>
      </p:grpSp>
      <p:sp>
        <p:nvSpPr>
          <p:cNvPr id="128" name="Текст заголовка"/>
          <p:cNvSpPr txBox="1">
            <a:spLocks noGrp="1"/>
          </p:cNvSpPr>
          <p:nvPr>
            <p:ph type="title"/>
          </p:nvPr>
        </p:nvSpPr>
        <p:spPr>
          <a:xfrm>
            <a:off x="762732" y="1459412"/>
            <a:ext cx="7773338" cy="586834"/>
          </a:xfrm>
          <a:prstGeom prst="rect">
            <a:avLst/>
          </a:prstGeom>
        </p:spPr>
        <p:txBody>
          <a:bodyPr lIns="34289" tIns="34289" rIns="34289" bIns="34289"/>
          <a:lstStyle>
            <a:lvl1pPr algn="ctr" defTabSz="914400">
              <a:defRPr sz="3600" cap="all">
                <a:solidFill>
                  <a:srgbClr val="0B5484"/>
                </a:solidFill>
                <a:latin typeface="Arial Unicode MS"/>
                <a:ea typeface="Arial Unicode MS"/>
                <a:cs typeface="Arial Unicode MS"/>
                <a:sym typeface="Arial Unicode MS"/>
              </a:defRPr>
            </a:lvl1pPr>
          </a:lstStyle>
          <a:p>
            <a:r>
              <a:t>Текст заголовка</a:t>
            </a:r>
          </a:p>
        </p:txBody>
      </p:sp>
      <p:sp>
        <p:nvSpPr>
          <p:cNvPr id="129" name="Уровень текста 1…"/>
          <p:cNvSpPr txBox="1">
            <a:spLocks noGrp="1"/>
          </p:cNvSpPr>
          <p:nvPr>
            <p:ph type="body" sz="half" idx="1"/>
          </p:nvPr>
        </p:nvSpPr>
        <p:spPr>
          <a:xfrm>
            <a:off x="685330" y="2632568"/>
            <a:ext cx="7772871" cy="2568082"/>
          </a:xfrm>
          <a:prstGeom prst="rect">
            <a:avLst/>
          </a:prstGeom>
        </p:spPr>
        <p:txBody>
          <a:bodyPr lIns="34289" tIns="34289" rIns="34289" bIns="34289"/>
          <a:lstStyle>
            <a:lvl1pPr marL="228600" indent="-228600" defTabSz="914400">
              <a:lnSpc>
                <a:spcPct val="120000"/>
              </a:lnSpc>
              <a:spcBef>
                <a:spcPts val="1000"/>
              </a:spcBef>
              <a:buClr>
                <a:srgbClr val="000000"/>
              </a:buClr>
              <a:defRPr sz="2000" cap="all">
                <a:solidFill>
                  <a:srgbClr val="1B2839"/>
                </a:solidFill>
                <a:latin typeface="Arial Unicode MS"/>
                <a:ea typeface="Arial Unicode MS"/>
                <a:cs typeface="Arial Unicode MS"/>
                <a:sym typeface="Arial Unicode MS"/>
              </a:defRPr>
            </a:lvl1pPr>
            <a:lvl2pPr marL="711200" indent="-254000" defTabSz="914400">
              <a:lnSpc>
                <a:spcPct val="120000"/>
              </a:lnSpc>
              <a:spcBef>
                <a:spcPts val="1000"/>
              </a:spcBef>
              <a:buClr>
                <a:srgbClr val="000000"/>
              </a:buClr>
              <a:defRPr sz="2000" cap="all">
                <a:solidFill>
                  <a:srgbClr val="1B2839"/>
                </a:solidFill>
                <a:latin typeface="Arial Unicode MS"/>
                <a:ea typeface="Arial Unicode MS"/>
                <a:cs typeface="Arial Unicode MS"/>
                <a:sym typeface="Arial Unicode MS"/>
              </a:defRPr>
            </a:lvl2pPr>
            <a:lvl3pPr marL="1200150" indent="-285750" defTabSz="914400">
              <a:lnSpc>
                <a:spcPct val="120000"/>
              </a:lnSpc>
              <a:spcBef>
                <a:spcPts val="1000"/>
              </a:spcBef>
              <a:buClr>
                <a:srgbClr val="000000"/>
              </a:buClr>
              <a:defRPr sz="2000" cap="all">
                <a:solidFill>
                  <a:srgbClr val="1B2839"/>
                </a:solidFill>
                <a:latin typeface="Arial Unicode MS"/>
                <a:ea typeface="Arial Unicode MS"/>
                <a:cs typeface="Arial Unicode MS"/>
                <a:sym typeface="Arial Unicode MS"/>
              </a:defRPr>
            </a:lvl3pPr>
            <a:lvl4pPr marL="1698171" indent="-326571" defTabSz="914400">
              <a:lnSpc>
                <a:spcPct val="120000"/>
              </a:lnSpc>
              <a:spcBef>
                <a:spcPts val="1000"/>
              </a:spcBef>
              <a:buClr>
                <a:srgbClr val="000000"/>
              </a:buClr>
              <a:defRPr sz="2000" cap="all">
                <a:solidFill>
                  <a:srgbClr val="1B2839"/>
                </a:solidFill>
                <a:latin typeface="Arial Unicode MS"/>
                <a:ea typeface="Arial Unicode MS"/>
                <a:cs typeface="Arial Unicode MS"/>
                <a:sym typeface="Arial Unicode MS"/>
              </a:defRPr>
            </a:lvl4pPr>
            <a:lvl5pPr marL="2155371" indent="-326571" defTabSz="914400">
              <a:lnSpc>
                <a:spcPct val="120000"/>
              </a:lnSpc>
              <a:spcBef>
                <a:spcPts val="1000"/>
              </a:spcBef>
              <a:buClr>
                <a:srgbClr val="000000"/>
              </a:buClr>
              <a:defRPr sz="2000" cap="all">
                <a:solidFill>
                  <a:srgbClr val="1B2839"/>
                </a:solidFill>
                <a:latin typeface="Arial Unicode MS"/>
                <a:ea typeface="Arial Unicode MS"/>
                <a:cs typeface="Arial Unicode MS"/>
                <a:sym typeface="Arial Unicode MS"/>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30" name="Номер слайда"/>
          <p:cNvSpPr txBox="1">
            <a:spLocks noGrp="1"/>
          </p:cNvSpPr>
          <p:nvPr>
            <p:ph type="sldNum" sz="quarter" idx="2"/>
          </p:nvPr>
        </p:nvSpPr>
        <p:spPr>
          <a:xfrm>
            <a:off x="8237243" y="5302488"/>
            <a:ext cx="221427" cy="208281"/>
          </a:xfrm>
          <a:prstGeom prst="rect">
            <a:avLst/>
          </a:prstGeom>
        </p:spPr>
        <p:txBody>
          <a:bodyPr lIns="34289" tIns="34289" rIns="34289" bIns="34289"/>
          <a:lstStyle>
            <a:lvl1pPr defTabSz="457200">
              <a:defRPr sz="1000">
                <a:solidFill>
                  <a:srgbClr val="000000"/>
                </a:solidFill>
                <a:latin typeface="Tw Cen MT"/>
                <a:ea typeface="Tw Cen MT"/>
                <a:cs typeface="Tw Cen MT"/>
                <a:sym typeface="Tw Cen M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Заголовок и объект">
    <p:spTree>
      <p:nvGrpSpPr>
        <p:cNvPr id="1" name=""/>
        <p:cNvGrpSpPr/>
        <p:nvPr/>
      </p:nvGrpSpPr>
      <p:grpSpPr>
        <a:xfrm>
          <a:off x="0" y="0"/>
          <a:ext cx="0" cy="0"/>
          <a:chOff x="0" y="0"/>
          <a:chExt cx="0" cy="0"/>
        </a:xfrm>
      </p:grpSpPr>
      <p:pic>
        <p:nvPicPr>
          <p:cNvPr id="137" name="Рисунок 6" descr="Рисунок 6"/>
          <p:cNvPicPr>
            <a:picLocks noChangeAspect="1"/>
          </p:cNvPicPr>
          <p:nvPr/>
        </p:nvPicPr>
        <p:blipFill>
          <a:blip r:embed="rId2">
            <a:extLst/>
          </a:blip>
          <a:srcRect r="32367" b="66248"/>
          <a:stretch>
            <a:fillRect/>
          </a:stretch>
        </p:blipFill>
        <p:spPr>
          <a:xfrm rot="16200000">
            <a:off x="-2560982" y="2560981"/>
            <a:ext cx="6858001" cy="1736036"/>
          </a:xfrm>
          <a:prstGeom prst="rect">
            <a:avLst/>
          </a:prstGeom>
          <a:ln w="12700">
            <a:miter lim="400000"/>
          </a:ln>
        </p:spPr>
      </p:pic>
      <p:sp>
        <p:nvSpPr>
          <p:cNvPr id="138" name="Текст заголовка"/>
          <p:cNvSpPr txBox="1">
            <a:spLocks noGrp="1"/>
          </p:cNvSpPr>
          <p:nvPr>
            <p:ph type="title"/>
          </p:nvPr>
        </p:nvSpPr>
        <p:spPr>
          <a:prstGeom prst="rect">
            <a:avLst/>
          </a:prstGeom>
        </p:spPr>
        <p:txBody>
          <a:bodyPr/>
          <a:lstStyle>
            <a:lvl1pPr defTabSz="914400">
              <a:defRPr sz="4400"/>
            </a:lvl1pPr>
          </a:lstStyle>
          <a:p>
            <a:r>
              <a:t>Текст заголовка</a:t>
            </a:r>
          </a:p>
        </p:txBody>
      </p:sp>
      <p:sp>
        <p:nvSpPr>
          <p:cNvPr id="139" name="Уровень текста 1…"/>
          <p:cNvSpPr txBox="1">
            <a:spLocks noGrp="1"/>
          </p:cNvSpPr>
          <p:nvPr>
            <p:ph type="body" idx="1"/>
          </p:nvPr>
        </p:nvSpPr>
        <p:spPr>
          <a:prstGeom prst="rect">
            <a:avLst/>
          </a:prstGeom>
        </p:spPr>
        <p:txBody>
          <a:bodyPr/>
          <a:lstStyle>
            <a:lvl1pPr marL="228600" indent="-228600" defTabSz="914400">
              <a:spcBef>
                <a:spcPts val="1000"/>
              </a:spcBef>
              <a:defRPr sz="2800"/>
            </a:lvl1pPr>
            <a:lvl2pPr marL="723900" indent="-266700" defTabSz="914400">
              <a:spcBef>
                <a:spcPts val="1000"/>
              </a:spcBef>
              <a:defRPr sz="2800"/>
            </a:lvl2pPr>
            <a:lvl3pPr marL="1234439" indent="-320039" defTabSz="914400">
              <a:spcBef>
                <a:spcPts val="1000"/>
              </a:spcBef>
              <a:defRPr sz="2800"/>
            </a:lvl3pPr>
            <a:lvl4pPr marL="1727200" indent="-355600" defTabSz="914400">
              <a:spcBef>
                <a:spcPts val="1000"/>
              </a:spcBef>
              <a:defRPr sz="2800"/>
            </a:lvl4pPr>
            <a:lvl5pPr marL="2184400" indent="-355600" defTabSz="914400">
              <a:spcBef>
                <a:spcPts val="10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40" name="Номер слайда"/>
          <p:cNvSpPr txBox="1">
            <a:spLocks noGrp="1"/>
          </p:cNvSpPr>
          <p:nvPr>
            <p:ph type="sldNum" sz="quarter" idx="2"/>
          </p:nvPr>
        </p:nvSpPr>
        <p:spPr>
          <a:xfrm>
            <a:off x="8251368" y="6404294"/>
            <a:ext cx="263983" cy="269241"/>
          </a:xfrm>
          <a:prstGeom prst="rect">
            <a:avLst/>
          </a:prstGeom>
        </p:spPr>
        <p:txBody>
          <a:bodyPr/>
          <a:lstStyle>
            <a:lvl1pPr defTabSz="457200">
              <a:defRPr sz="1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объект">
    <p:spTree>
      <p:nvGrpSpPr>
        <p:cNvPr id="1" name=""/>
        <p:cNvGrpSpPr/>
        <p:nvPr/>
      </p:nvGrpSpPr>
      <p:grpSpPr>
        <a:xfrm>
          <a:off x="0" y="0"/>
          <a:ext cx="0" cy="0"/>
          <a:chOff x="0" y="0"/>
          <a:chExt cx="0" cy="0"/>
        </a:xfrm>
      </p:grpSpPr>
      <p:sp>
        <p:nvSpPr>
          <p:cNvPr id="22" name="Текст заголовка"/>
          <p:cNvSpPr txBox="1">
            <a:spLocks noGrp="1"/>
          </p:cNvSpPr>
          <p:nvPr>
            <p:ph type="title"/>
          </p:nvPr>
        </p:nvSpPr>
        <p:spPr>
          <a:prstGeom prst="rect">
            <a:avLst/>
          </a:prstGeom>
        </p:spPr>
        <p:txBody>
          <a:bodyPr/>
          <a:lstStyle/>
          <a:p>
            <a:r>
              <a:t>Текст заголовка</a:t>
            </a:r>
          </a:p>
        </p:txBody>
      </p:sp>
      <p:sp>
        <p:nvSpPr>
          <p:cNvPr id="23"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Заголовок раздела">
    <p:spTree>
      <p:nvGrpSpPr>
        <p:cNvPr id="1" name=""/>
        <p:cNvGrpSpPr/>
        <p:nvPr/>
      </p:nvGrpSpPr>
      <p:grpSpPr>
        <a:xfrm>
          <a:off x="0" y="0"/>
          <a:ext cx="0" cy="0"/>
          <a:chOff x="0" y="0"/>
          <a:chExt cx="0" cy="0"/>
        </a:xfrm>
      </p:grpSpPr>
      <p:pic>
        <p:nvPicPr>
          <p:cNvPr id="31" name="Рисунок 6" descr="Рисунок 6"/>
          <p:cNvPicPr>
            <a:picLocks noChangeAspect="1"/>
          </p:cNvPicPr>
          <p:nvPr/>
        </p:nvPicPr>
        <p:blipFill>
          <a:blip r:embed="rId2">
            <a:extLst/>
          </a:blip>
          <a:srcRect r="32367" b="66248"/>
          <a:stretch>
            <a:fillRect/>
          </a:stretch>
        </p:blipFill>
        <p:spPr>
          <a:xfrm rot="16200000">
            <a:off x="-2560982" y="2560981"/>
            <a:ext cx="6858001" cy="1736036"/>
          </a:xfrm>
          <a:prstGeom prst="rect">
            <a:avLst/>
          </a:prstGeom>
          <a:ln w="12700">
            <a:miter lim="400000"/>
          </a:ln>
        </p:spPr>
      </p:pic>
      <p:sp>
        <p:nvSpPr>
          <p:cNvPr id="32" name="Текст заголовка"/>
          <p:cNvSpPr txBox="1">
            <a:spLocks noGrp="1"/>
          </p:cNvSpPr>
          <p:nvPr>
            <p:ph type="title"/>
          </p:nvPr>
        </p:nvSpPr>
        <p:spPr>
          <a:xfrm>
            <a:off x="623887" y="1709739"/>
            <a:ext cx="7886701" cy="2852737"/>
          </a:xfrm>
          <a:prstGeom prst="rect">
            <a:avLst/>
          </a:prstGeom>
        </p:spPr>
        <p:txBody>
          <a:bodyPr anchor="b"/>
          <a:lstStyle>
            <a:lvl1pPr>
              <a:defRPr sz="4500"/>
            </a:lvl1pPr>
          </a:lstStyle>
          <a:p>
            <a:r>
              <a:t>Текст заголовка</a:t>
            </a:r>
          </a:p>
        </p:txBody>
      </p:sp>
      <p:sp>
        <p:nvSpPr>
          <p:cNvPr id="33" name="Уровень текста 1…"/>
          <p:cNvSpPr txBox="1">
            <a:spLocks noGrp="1"/>
          </p:cNvSpPr>
          <p:nvPr>
            <p:ph type="body" sz="quarter" idx="1"/>
          </p:nvPr>
        </p:nvSpPr>
        <p:spPr>
          <a:xfrm>
            <a:off x="623887" y="4589464"/>
            <a:ext cx="7886701" cy="1500188"/>
          </a:xfrm>
          <a:prstGeom prst="rect">
            <a:avLst/>
          </a:prstGeom>
        </p:spPr>
        <p:txBody>
          <a:bodyPr/>
          <a:lstStyle>
            <a:lvl1pPr marL="0" indent="0">
              <a:buSzTx/>
              <a:buFontTx/>
              <a:buNone/>
              <a:defRPr sz="1800">
                <a:solidFill>
                  <a:srgbClr val="888888"/>
                </a:solidFill>
              </a:defRPr>
            </a:lvl1pPr>
            <a:lvl2pPr marL="0" indent="342900">
              <a:buSzTx/>
              <a:buFontTx/>
              <a:buNone/>
              <a:defRPr sz="1800">
                <a:solidFill>
                  <a:srgbClr val="888888"/>
                </a:solidFill>
              </a:defRPr>
            </a:lvl2pPr>
            <a:lvl3pPr marL="0" indent="685800">
              <a:buSzTx/>
              <a:buFontTx/>
              <a:buNone/>
              <a:defRPr sz="1800">
                <a:solidFill>
                  <a:srgbClr val="888888"/>
                </a:solidFill>
              </a:defRPr>
            </a:lvl3pPr>
            <a:lvl4pPr marL="0" indent="1028700">
              <a:buSzTx/>
              <a:buFontTx/>
              <a:buNone/>
              <a:defRPr sz="1800">
                <a:solidFill>
                  <a:srgbClr val="888888"/>
                </a:solidFill>
              </a:defRPr>
            </a:lvl4pPr>
            <a:lvl5pPr marL="0" indent="1371600">
              <a:buSzTx/>
              <a:buFontTx/>
              <a:buNone/>
              <a:defRPr sz="1800">
                <a:solidFill>
                  <a:srgbClr val="888888"/>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Два объекта">
    <p:spTree>
      <p:nvGrpSpPr>
        <p:cNvPr id="1" name=""/>
        <p:cNvGrpSpPr/>
        <p:nvPr/>
      </p:nvGrpSpPr>
      <p:grpSpPr>
        <a:xfrm>
          <a:off x="0" y="0"/>
          <a:ext cx="0" cy="0"/>
          <a:chOff x="0" y="0"/>
          <a:chExt cx="0" cy="0"/>
        </a:xfrm>
      </p:grpSpPr>
      <p:pic>
        <p:nvPicPr>
          <p:cNvPr id="41" name="Рисунок 6" descr="Рисунок 6"/>
          <p:cNvPicPr>
            <a:picLocks noChangeAspect="1"/>
          </p:cNvPicPr>
          <p:nvPr/>
        </p:nvPicPr>
        <p:blipFill>
          <a:blip r:embed="rId2">
            <a:extLst/>
          </a:blip>
          <a:srcRect r="32367" b="66248"/>
          <a:stretch>
            <a:fillRect/>
          </a:stretch>
        </p:blipFill>
        <p:spPr>
          <a:xfrm rot="16200000">
            <a:off x="-2560982" y="2560981"/>
            <a:ext cx="6858001" cy="1736036"/>
          </a:xfrm>
          <a:prstGeom prst="rect">
            <a:avLst/>
          </a:prstGeom>
          <a:ln w="12700">
            <a:miter lim="400000"/>
          </a:ln>
        </p:spPr>
      </p:pic>
      <p:sp>
        <p:nvSpPr>
          <p:cNvPr id="42" name="Текст заголовка"/>
          <p:cNvSpPr txBox="1">
            <a:spLocks noGrp="1"/>
          </p:cNvSpPr>
          <p:nvPr>
            <p:ph type="title"/>
          </p:nvPr>
        </p:nvSpPr>
        <p:spPr>
          <a:prstGeom prst="rect">
            <a:avLst/>
          </a:prstGeom>
        </p:spPr>
        <p:txBody>
          <a:bodyPr/>
          <a:lstStyle/>
          <a:p>
            <a:r>
              <a:t>Текст заголовка</a:t>
            </a:r>
          </a:p>
        </p:txBody>
      </p:sp>
      <p:sp>
        <p:nvSpPr>
          <p:cNvPr id="43" name="Уровень текста 1…"/>
          <p:cNvSpPr txBox="1">
            <a:spLocks noGrp="1"/>
          </p:cNvSpPr>
          <p:nvPr>
            <p:ph type="body" sz="half" idx="1"/>
          </p:nvPr>
        </p:nvSpPr>
        <p:spPr>
          <a:xfrm>
            <a:off x="628650" y="1825625"/>
            <a:ext cx="3886200" cy="4351338"/>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Сравнение">
    <p:spTree>
      <p:nvGrpSpPr>
        <p:cNvPr id="1" name=""/>
        <p:cNvGrpSpPr/>
        <p:nvPr/>
      </p:nvGrpSpPr>
      <p:grpSpPr>
        <a:xfrm>
          <a:off x="0" y="0"/>
          <a:ext cx="0" cy="0"/>
          <a:chOff x="0" y="0"/>
          <a:chExt cx="0" cy="0"/>
        </a:xfrm>
      </p:grpSpPr>
      <p:pic>
        <p:nvPicPr>
          <p:cNvPr id="51" name="Рисунок 6" descr="Рисунок 6"/>
          <p:cNvPicPr>
            <a:picLocks noChangeAspect="1"/>
          </p:cNvPicPr>
          <p:nvPr/>
        </p:nvPicPr>
        <p:blipFill>
          <a:blip r:embed="rId2">
            <a:extLst/>
          </a:blip>
          <a:srcRect r="32367" b="66248"/>
          <a:stretch>
            <a:fillRect/>
          </a:stretch>
        </p:blipFill>
        <p:spPr>
          <a:xfrm rot="16200000">
            <a:off x="-2560982" y="2560981"/>
            <a:ext cx="6858001" cy="1736036"/>
          </a:xfrm>
          <a:prstGeom prst="rect">
            <a:avLst/>
          </a:prstGeom>
          <a:ln w="12700">
            <a:miter lim="400000"/>
          </a:ln>
        </p:spPr>
      </p:pic>
      <p:sp>
        <p:nvSpPr>
          <p:cNvPr id="52" name="Текст заголовка"/>
          <p:cNvSpPr txBox="1">
            <a:spLocks noGrp="1"/>
          </p:cNvSpPr>
          <p:nvPr>
            <p:ph type="title"/>
          </p:nvPr>
        </p:nvSpPr>
        <p:spPr>
          <a:xfrm>
            <a:off x="629841" y="365125"/>
            <a:ext cx="7886701" cy="1325564"/>
          </a:xfrm>
          <a:prstGeom prst="rect">
            <a:avLst/>
          </a:prstGeom>
        </p:spPr>
        <p:txBody>
          <a:bodyPr/>
          <a:lstStyle/>
          <a:p>
            <a:r>
              <a:t>Текст заголовка</a:t>
            </a:r>
          </a:p>
        </p:txBody>
      </p:sp>
      <p:sp>
        <p:nvSpPr>
          <p:cNvPr id="53" name="Уровень текста 1…"/>
          <p:cNvSpPr txBox="1">
            <a:spLocks noGrp="1"/>
          </p:cNvSpPr>
          <p:nvPr>
            <p:ph type="body" sz="quarter" idx="1"/>
          </p:nvPr>
        </p:nvSpPr>
        <p:spPr>
          <a:xfrm>
            <a:off x="629841" y="1681163"/>
            <a:ext cx="3868341" cy="823913"/>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4" name="Текст 4"/>
          <p:cNvSpPr>
            <a:spLocks noGrp="1"/>
          </p:cNvSpPr>
          <p:nvPr>
            <p:ph type="body" sz="quarter" idx="13"/>
          </p:nvPr>
        </p:nvSpPr>
        <p:spPr>
          <a:xfrm>
            <a:off x="4629150" y="1681163"/>
            <a:ext cx="3887392" cy="823913"/>
          </a:xfrm>
          <a:prstGeom prst="rect">
            <a:avLst/>
          </a:prstGeom>
        </p:spPr>
        <p:txBody>
          <a:bodyPr anchor="b"/>
          <a:lstStyle/>
          <a:p>
            <a:pPr marL="0" indent="0">
              <a:buSzTx/>
              <a:buFontTx/>
              <a:buNone/>
              <a:defRPr sz="1800" b="1"/>
            </a:pPr>
            <a:endParaRP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Только заголовок">
    <p:spTree>
      <p:nvGrpSpPr>
        <p:cNvPr id="1" name=""/>
        <p:cNvGrpSpPr/>
        <p:nvPr/>
      </p:nvGrpSpPr>
      <p:grpSpPr>
        <a:xfrm>
          <a:off x="0" y="0"/>
          <a:ext cx="0" cy="0"/>
          <a:chOff x="0" y="0"/>
          <a:chExt cx="0" cy="0"/>
        </a:xfrm>
      </p:grpSpPr>
      <p:pic>
        <p:nvPicPr>
          <p:cNvPr id="62" name="Рисунок 6" descr="Рисунок 6"/>
          <p:cNvPicPr>
            <a:picLocks noChangeAspect="1"/>
          </p:cNvPicPr>
          <p:nvPr/>
        </p:nvPicPr>
        <p:blipFill>
          <a:blip r:embed="rId2">
            <a:extLst/>
          </a:blip>
          <a:srcRect r="32367" b="66248"/>
          <a:stretch>
            <a:fillRect/>
          </a:stretch>
        </p:blipFill>
        <p:spPr>
          <a:xfrm rot="16200000">
            <a:off x="-2560982" y="2560981"/>
            <a:ext cx="6858001" cy="1736036"/>
          </a:xfrm>
          <a:prstGeom prst="rect">
            <a:avLst/>
          </a:prstGeom>
          <a:ln w="12700">
            <a:miter lim="400000"/>
          </a:ln>
        </p:spPr>
      </p:pic>
      <p:sp>
        <p:nvSpPr>
          <p:cNvPr id="63" name="Текст заголовка"/>
          <p:cNvSpPr txBox="1">
            <a:spLocks noGrp="1"/>
          </p:cNvSpPr>
          <p:nvPr>
            <p:ph type="title"/>
          </p:nvPr>
        </p:nvSpPr>
        <p:spPr>
          <a:prstGeom prst="rect">
            <a:avLst/>
          </a:prstGeom>
        </p:spPr>
        <p:txBody>
          <a:bodyPr/>
          <a:lstStyle/>
          <a:p>
            <a:r>
              <a:t>Текст заголовка</a:t>
            </a:r>
          </a:p>
        </p:txBody>
      </p:sp>
      <p:sp>
        <p:nvSpPr>
          <p:cNvPr id="6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Объект с подписью">
    <p:spTree>
      <p:nvGrpSpPr>
        <p:cNvPr id="1" name=""/>
        <p:cNvGrpSpPr/>
        <p:nvPr/>
      </p:nvGrpSpPr>
      <p:grpSpPr>
        <a:xfrm>
          <a:off x="0" y="0"/>
          <a:ext cx="0" cy="0"/>
          <a:chOff x="0" y="0"/>
          <a:chExt cx="0" cy="0"/>
        </a:xfrm>
      </p:grpSpPr>
      <p:pic>
        <p:nvPicPr>
          <p:cNvPr id="79" name="Рисунок 6" descr="Рисунок 6"/>
          <p:cNvPicPr>
            <a:picLocks noChangeAspect="1"/>
          </p:cNvPicPr>
          <p:nvPr/>
        </p:nvPicPr>
        <p:blipFill>
          <a:blip r:embed="rId2">
            <a:extLst/>
          </a:blip>
          <a:srcRect r="32367" b="66248"/>
          <a:stretch>
            <a:fillRect/>
          </a:stretch>
        </p:blipFill>
        <p:spPr>
          <a:xfrm rot="16200000">
            <a:off x="-2560982" y="2560981"/>
            <a:ext cx="6858001" cy="1736036"/>
          </a:xfrm>
          <a:prstGeom prst="rect">
            <a:avLst/>
          </a:prstGeom>
          <a:ln w="12700">
            <a:miter lim="400000"/>
          </a:ln>
        </p:spPr>
      </p:pic>
      <p:sp>
        <p:nvSpPr>
          <p:cNvPr id="80" name="Текст заголовка"/>
          <p:cNvSpPr txBox="1">
            <a:spLocks noGrp="1"/>
          </p:cNvSpPr>
          <p:nvPr>
            <p:ph type="title"/>
          </p:nvPr>
        </p:nvSpPr>
        <p:spPr>
          <a:xfrm>
            <a:off x="629841" y="457200"/>
            <a:ext cx="2949178" cy="1600200"/>
          </a:xfrm>
          <a:prstGeom prst="rect">
            <a:avLst/>
          </a:prstGeom>
        </p:spPr>
        <p:txBody>
          <a:bodyPr anchor="b"/>
          <a:lstStyle>
            <a:lvl1pPr>
              <a:defRPr sz="2400"/>
            </a:lvl1pPr>
          </a:lstStyle>
          <a:p>
            <a:r>
              <a:t>Текст заголовка</a:t>
            </a:r>
          </a:p>
        </p:txBody>
      </p:sp>
      <p:sp>
        <p:nvSpPr>
          <p:cNvPr id="81" name="Уровень текста 1…"/>
          <p:cNvSpPr txBox="1">
            <a:spLocks noGrp="1"/>
          </p:cNvSpPr>
          <p:nvPr>
            <p:ph type="body" sz="half" idx="1"/>
          </p:nvPr>
        </p:nvSpPr>
        <p:spPr>
          <a:xfrm>
            <a:off x="3887391" y="987425"/>
            <a:ext cx="4629151" cy="4873626"/>
          </a:xfrm>
          <a:prstGeom prst="rect">
            <a:avLst/>
          </a:prstGeom>
        </p:spPr>
        <p:txBody>
          <a:bodyPr/>
          <a:lstStyle>
            <a:lvl1pPr>
              <a:defRPr sz="2400"/>
            </a:lvl1pPr>
            <a:lvl2pPr marL="538842" indent="-195942">
              <a:defRPr sz="2400"/>
            </a:lvl2pPr>
            <a:lvl3pPr marL="914400" indent="-228600">
              <a:defRPr sz="2400"/>
            </a:lvl3pPr>
            <a:lvl4pPr marL="1303019" indent="-274319">
              <a:defRPr sz="2400"/>
            </a:lvl4pPr>
            <a:lvl5pPr marL="1645920" indent="-274320">
              <a:defRPr sz="2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2" name="Текст 3"/>
          <p:cNvSpPr>
            <a:spLocks noGrp="1"/>
          </p:cNvSpPr>
          <p:nvPr>
            <p:ph type="body" sz="quarter" idx="13"/>
          </p:nvPr>
        </p:nvSpPr>
        <p:spPr>
          <a:xfrm>
            <a:off x="629840" y="2057400"/>
            <a:ext cx="2949180" cy="3811588"/>
          </a:xfrm>
          <a:prstGeom prst="rect">
            <a:avLst/>
          </a:prstGeom>
        </p:spPr>
        <p:txBody>
          <a:bodyPr/>
          <a:lstStyle/>
          <a:p>
            <a:pPr marL="0" indent="0">
              <a:buSzTx/>
              <a:buFontTx/>
              <a:buNone/>
              <a:defRPr sz="1200"/>
            </a:pPr>
            <a:endParaRPr/>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Рисунок с подписью">
    <p:spTree>
      <p:nvGrpSpPr>
        <p:cNvPr id="1" name=""/>
        <p:cNvGrpSpPr/>
        <p:nvPr/>
      </p:nvGrpSpPr>
      <p:grpSpPr>
        <a:xfrm>
          <a:off x="0" y="0"/>
          <a:ext cx="0" cy="0"/>
          <a:chOff x="0" y="0"/>
          <a:chExt cx="0" cy="0"/>
        </a:xfrm>
      </p:grpSpPr>
      <p:pic>
        <p:nvPicPr>
          <p:cNvPr id="90" name="Рисунок 6" descr="Рисунок 6"/>
          <p:cNvPicPr>
            <a:picLocks noChangeAspect="1"/>
          </p:cNvPicPr>
          <p:nvPr/>
        </p:nvPicPr>
        <p:blipFill>
          <a:blip r:embed="rId2">
            <a:extLst/>
          </a:blip>
          <a:srcRect r="32367" b="66248"/>
          <a:stretch>
            <a:fillRect/>
          </a:stretch>
        </p:blipFill>
        <p:spPr>
          <a:xfrm rot="16200000">
            <a:off x="-2560982" y="2560981"/>
            <a:ext cx="6858001" cy="1736036"/>
          </a:xfrm>
          <a:prstGeom prst="rect">
            <a:avLst/>
          </a:prstGeom>
          <a:ln w="12700">
            <a:miter lim="400000"/>
          </a:ln>
        </p:spPr>
      </p:pic>
      <p:sp>
        <p:nvSpPr>
          <p:cNvPr id="91" name="Текст заголовка"/>
          <p:cNvSpPr txBox="1">
            <a:spLocks noGrp="1"/>
          </p:cNvSpPr>
          <p:nvPr>
            <p:ph type="title"/>
          </p:nvPr>
        </p:nvSpPr>
        <p:spPr>
          <a:xfrm>
            <a:off x="629841" y="457200"/>
            <a:ext cx="2949178" cy="1600200"/>
          </a:xfrm>
          <a:prstGeom prst="rect">
            <a:avLst/>
          </a:prstGeom>
        </p:spPr>
        <p:txBody>
          <a:bodyPr anchor="b"/>
          <a:lstStyle>
            <a:lvl1pPr>
              <a:defRPr sz="2400"/>
            </a:lvl1pPr>
          </a:lstStyle>
          <a:p>
            <a:r>
              <a:t>Текст заголовка</a:t>
            </a:r>
          </a:p>
        </p:txBody>
      </p:sp>
      <p:sp>
        <p:nvSpPr>
          <p:cNvPr id="92" name="Рисунок 2"/>
          <p:cNvSpPr>
            <a:spLocks noGrp="1"/>
          </p:cNvSpPr>
          <p:nvPr>
            <p:ph type="pic" sz="half" idx="13"/>
          </p:nvPr>
        </p:nvSpPr>
        <p:spPr>
          <a:xfrm>
            <a:off x="3887391" y="987425"/>
            <a:ext cx="4629151" cy="4873626"/>
          </a:xfrm>
          <a:prstGeom prst="rect">
            <a:avLst/>
          </a:prstGeom>
        </p:spPr>
        <p:txBody>
          <a:bodyPr lIns="91439" rIns="91439">
            <a:noAutofit/>
          </a:bodyPr>
          <a:lstStyle/>
          <a:p>
            <a:endParaRPr/>
          </a:p>
        </p:txBody>
      </p:sp>
      <p:sp>
        <p:nvSpPr>
          <p:cNvPr id="93" name="Уровень текста 1…"/>
          <p:cNvSpPr txBox="1">
            <a:spLocks noGrp="1"/>
          </p:cNvSpPr>
          <p:nvPr>
            <p:ph type="body" sz="quarter" idx="1"/>
          </p:nvPr>
        </p:nvSpPr>
        <p:spPr>
          <a:xfrm>
            <a:off x="629841" y="2057400"/>
            <a:ext cx="2949178" cy="3811588"/>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Заголовок и вертикальный текст">
    <p:spTree>
      <p:nvGrpSpPr>
        <p:cNvPr id="1" name=""/>
        <p:cNvGrpSpPr/>
        <p:nvPr/>
      </p:nvGrpSpPr>
      <p:grpSpPr>
        <a:xfrm>
          <a:off x="0" y="0"/>
          <a:ext cx="0" cy="0"/>
          <a:chOff x="0" y="0"/>
          <a:chExt cx="0" cy="0"/>
        </a:xfrm>
      </p:grpSpPr>
      <p:pic>
        <p:nvPicPr>
          <p:cNvPr id="101" name="Рисунок 6" descr="Рисунок 6"/>
          <p:cNvPicPr>
            <a:picLocks noChangeAspect="1"/>
          </p:cNvPicPr>
          <p:nvPr/>
        </p:nvPicPr>
        <p:blipFill>
          <a:blip r:embed="rId2">
            <a:extLst/>
          </a:blip>
          <a:srcRect r="32367" b="66248"/>
          <a:stretch>
            <a:fillRect/>
          </a:stretch>
        </p:blipFill>
        <p:spPr>
          <a:xfrm rot="16200000">
            <a:off x="-2560982" y="2560981"/>
            <a:ext cx="6858001" cy="1736036"/>
          </a:xfrm>
          <a:prstGeom prst="rect">
            <a:avLst/>
          </a:prstGeom>
          <a:ln w="12700">
            <a:miter lim="400000"/>
          </a:ln>
        </p:spPr>
      </p:pic>
      <p:sp>
        <p:nvSpPr>
          <p:cNvPr id="102" name="Текст заголовка"/>
          <p:cNvSpPr txBox="1">
            <a:spLocks noGrp="1"/>
          </p:cNvSpPr>
          <p:nvPr>
            <p:ph type="title"/>
          </p:nvPr>
        </p:nvSpPr>
        <p:spPr>
          <a:prstGeom prst="rect">
            <a:avLst/>
          </a:prstGeom>
        </p:spPr>
        <p:txBody>
          <a:bodyPr/>
          <a:lstStyle/>
          <a:p>
            <a:r>
              <a:t>Текст заголовка</a:t>
            </a:r>
          </a:p>
        </p:txBody>
      </p:sp>
      <p:sp>
        <p:nvSpPr>
          <p:cNvPr id="103"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6" descr="Рисунок 6"/>
          <p:cNvPicPr>
            <a:picLocks noChangeAspect="1"/>
          </p:cNvPicPr>
          <p:nvPr/>
        </p:nvPicPr>
        <p:blipFill>
          <a:blip r:embed="rId14">
            <a:extLst/>
          </a:blip>
          <a:srcRect r="32367" b="66248"/>
          <a:stretch>
            <a:fillRect/>
          </a:stretch>
        </p:blipFill>
        <p:spPr>
          <a:xfrm rot="16200000">
            <a:off x="-2560982" y="2560981"/>
            <a:ext cx="6858001" cy="1736036"/>
          </a:xfrm>
          <a:prstGeom prst="rect">
            <a:avLst/>
          </a:prstGeom>
          <a:ln w="12700">
            <a:miter lim="400000"/>
          </a:ln>
        </p:spPr>
      </p:pic>
      <p:sp>
        <p:nvSpPr>
          <p:cNvPr id="3" name="Текст заголовка"/>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Текст заголовка</a:t>
            </a:r>
          </a:p>
        </p:txBody>
      </p:sp>
      <p:sp>
        <p:nvSpPr>
          <p:cNvPr id="4" name="Уровень текста 1…"/>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 name="Номер слайда"/>
          <p:cNvSpPr txBox="1">
            <a:spLocks noGrp="1"/>
          </p:cNvSpPr>
          <p:nvPr>
            <p:ph type="sldNum" sz="quarter" idx="2"/>
          </p:nvPr>
        </p:nvSpPr>
        <p:spPr>
          <a:xfrm>
            <a:off x="8291328" y="6429694"/>
            <a:ext cx="224023" cy="218441"/>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4pPr>
      <a:lvl5pPr marL="16485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5pPr>
      <a:lvl6pPr marL="19914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6pPr>
      <a:lvl7pPr marL="23343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7pPr>
      <a:lvl8pPr marL="26772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8pPr>
      <a:lvl9pPr marL="30201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49" name="Рисунок 1" descr="Рисунок 1"/>
          <p:cNvPicPr>
            <a:picLocks noChangeAspect="1"/>
          </p:cNvPicPr>
          <p:nvPr/>
        </p:nvPicPr>
        <p:blipFill>
          <a:blip r:embed="rId3">
            <a:extLst/>
          </a:blip>
          <a:srcRect l="7977" r="16645"/>
          <a:stretch>
            <a:fillRect/>
          </a:stretch>
        </p:blipFill>
        <p:spPr>
          <a:xfrm>
            <a:off x="0" y="0"/>
            <a:ext cx="9202059" cy="6859715"/>
          </a:xfrm>
          <a:prstGeom prst="rect">
            <a:avLst/>
          </a:prstGeom>
          <a:ln w="12700">
            <a:miter lim="400000"/>
          </a:ln>
        </p:spPr>
      </p:pic>
      <p:sp>
        <p:nvSpPr>
          <p:cNvPr id="150" name="Заголовок 1"/>
          <p:cNvSpPr txBox="1"/>
          <p:nvPr/>
        </p:nvSpPr>
        <p:spPr>
          <a:xfrm>
            <a:off x="606669" y="1388450"/>
            <a:ext cx="8369202" cy="383181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b">
            <a:spAutoFit/>
          </a:bodyPr>
          <a:lstStyle/>
          <a:p>
            <a:pPr algn="ctr" defTabSz="685800">
              <a:lnSpc>
                <a:spcPct val="90000"/>
              </a:lnSpc>
              <a:defRPr sz="3000" b="1" cap="all">
                <a:solidFill>
                  <a:srgbClr val="FFFFFF"/>
                </a:solidFill>
                <a:effectLst>
                  <a:outerShdw blurRad="50800" dist="38100" dir="10800000" rotWithShape="0">
                    <a:srgbClr val="000000">
                      <a:alpha val="40000"/>
                    </a:srgbClr>
                  </a:outerShdw>
                </a:effectLst>
              </a:defRPr>
            </a:pPr>
            <a:r>
              <a:rPr sz="3000" dirty="0"/>
              <a:t/>
            </a:r>
            <a:br>
              <a:rPr sz="3000" dirty="0"/>
            </a:br>
            <a:r>
              <a:rPr lang="ru-RU" sz="3000" dirty="0" smtClean="0"/>
              <a:t>О </a:t>
            </a:r>
            <a:r>
              <a:rPr lang="ru-RU" sz="3000" dirty="0" err="1" smtClean="0"/>
              <a:t>порядкЕ</a:t>
            </a:r>
            <a:r>
              <a:rPr lang="ru-RU" sz="3000" dirty="0" smtClean="0"/>
              <a:t> </a:t>
            </a:r>
            <a:r>
              <a:rPr lang="ru-RU" sz="3000" dirty="0"/>
              <a:t>предоставления </a:t>
            </a:r>
            <a:endParaRPr lang="ru-RU" sz="3000" dirty="0" smtClean="0"/>
          </a:p>
          <a:p>
            <a:pPr algn="ctr" defTabSz="685800">
              <a:lnSpc>
                <a:spcPct val="90000"/>
              </a:lnSpc>
              <a:defRPr sz="3000" b="1" cap="all">
                <a:solidFill>
                  <a:srgbClr val="FFFFFF"/>
                </a:solidFill>
                <a:effectLst>
                  <a:outerShdw blurRad="50800" dist="38100" dir="10800000" rotWithShape="0">
                    <a:srgbClr val="000000">
                      <a:alpha val="40000"/>
                    </a:srgbClr>
                  </a:outerShdw>
                </a:effectLst>
              </a:defRPr>
            </a:pPr>
            <a:r>
              <a:rPr lang="ru-RU" sz="3000" dirty="0" smtClean="0"/>
              <a:t>финансовой </a:t>
            </a:r>
            <a:r>
              <a:rPr lang="ru-RU" sz="3000" dirty="0"/>
              <a:t>поддержки </a:t>
            </a:r>
            <a:endParaRPr lang="ru-RU" sz="3000" dirty="0" smtClean="0"/>
          </a:p>
          <a:p>
            <a:pPr algn="ctr" defTabSz="685800">
              <a:lnSpc>
                <a:spcPct val="90000"/>
              </a:lnSpc>
              <a:defRPr sz="3000" b="1" cap="all">
                <a:solidFill>
                  <a:srgbClr val="FFFFFF"/>
                </a:solidFill>
                <a:effectLst>
                  <a:outerShdw blurRad="50800" dist="38100" dir="10800000" rotWithShape="0">
                    <a:srgbClr val="000000">
                      <a:alpha val="40000"/>
                    </a:srgbClr>
                  </a:outerShdw>
                </a:effectLst>
              </a:defRPr>
            </a:pPr>
            <a:r>
              <a:rPr lang="ru-RU" sz="3000" dirty="0" err="1" smtClean="0"/>
              <a:t>Самозанятым</a:t>
            </a:r>
            <a:r>
              <a:rPr lang="ru-RU" sz="3000" dirty="0" smtClean="0"/>
              <a:t> гражданам</a:t>
            </a:r>
            <a:endParaRPr lang="ru-RU" sz="3000" dirty="0" smtClean="0"/>
          </a:p>
          <a:p>
            <a:pPr algn="ctr" defTabSz="685800">
              <a:lnSpc>
                <a:spcPct val="90000"/>
              </a:lnSpc>
              <a:defRPr sz="3000" b="1" cap="all">
                <a:solidFill>
                  <a:srgbClr val="FFFFFF"/>
                </a:solidFill>
                <a:effectLst>
                  <a:outerShdw blurRad="50800" dist="38100" dir="10800000" rotWithShape="0">
                    <a:srgbClr val="000000">
                      <a:alpha val="40000"/>
                    </a:srgbClr>
                  </a:outerShdw>
                </a:effectLst>
              </a:defRPr>
            </a:pPr>
            <a:r>
              <a:rPr lang="ru-RU" sz="3000" dirty="0" smtClean="0"/>
              <a:t>в </a:t>
            </a:r>
            <a:r>
              <a:rPr lang="ru-RU" sz="3000" dirty="0"/>
              <a:t>рамках реализации </a:t>
            </a:r>
            <a:r>
              <a:rPr lang="ru-RU" sz="3000" dirty="0" smtClean="0"/>
              <a:t>муниципальной </a:t>
            </a:r>
            <a:r>
              <a:rPr lang="ru-RU" sz="3000" dirty="0"/>
              <a:t>программы </a:t>
            </a:r>
            <a:r>
              <a:rPr lang="ru-RU" sz="3000" dirty="0" smtClean="0"/>
              <a:t>«</a:t>
            </a:r>
            <a:r>
              <a:rPr lang="ru-RU" sz="3000" dirty="0"/>
              <a:t>Развитие малого и среднего предпринимательства </a:t>
            </a:r>
            <a:r>
              <a:rPr lang="ru-RU" sz="3000" dirty="0" smtClean="0"/>
              <a:t>в </a:t>
            </a:r>
            <a:r>
              <a:rPr lang="ru-RU" sz="3000" dirty="0"/>
              <a:t>городе Сургуте </a:t>
            </a:r>
            <a:endParaRPr lang="ru-RU" sz="3000" dirty="0" smtClean="0"/>
          </a:p>
          <a:p>
            <a:pPr algn="ctr" defTabSz="685800">
              <a:lnSpc>
                <a:spcPct val="90000"/>
              </a:lnSpc>
              <a:defRPr sz="3000" b="1" cap="all">
                <a:solidFill>
                  <a:srgbClr val="FFFFFF"/>
                </a:solidFill>
                <a:effectLst>
                  <a:outerShdw blurRad="50800" dist="38100" dir="10800000" rotWithShape="0">
                    <a:srgbClr val="000000">
                      <a:alpha val="40000"/>
                    </a:srgbClr>
                  </a:outerShdw>
                </a:effectLst>
              </a:defRPr>
            </a:pPr>
            <a:r>
              <a:rPr lang="ru-RU" sz="3000" dirty="0" smtClean="0"/>
              <a:t>на </a:t>
            </a:r>
            <a:r>
              <a:rPr lang="ru-RU" sz="3000" dirty="0"/>
              <a:t>период до 2030 года» </a:t>
            </a:r>
            <a:endParaRPr lang="ru-RU" sz="3000" dirty="0" smtClean="0"/>
          </a:p>
          <a:p>
            <a:pPr algn="ctr" defTabSz="685800">
              <a:lnSpc>
                <a:spcPct val="90000"/>
              </a:lnSpc>
              <a:defRPr sz="3000" b="1" cap="all">
                <a:solidFill>
                  <a:srgbClr val="FFFFFF"/>
                </a:solidFill>
                <a:effectLst>
                  <a:outerShdw blurRad="50800" dist="38100" dir="10800000" rotWithShape="0">
                    <a:srgbClr val="000000">
                      <a:alpha val="40000"/>
                    </a:srgbClr>
                  </a:outerShdw>
                </a:effectLst>
              </a:defRPr>
            </a:pPr>
            <a:r>
              <a:rPr lang="ru-RU" sz="3000" dirty="0" smtClean="0"/>
              <a:t>в </a:t>
            </a:r>
            <a:r>
              <a:rPr lang="ru-RU" sz="3000" dirty="0"/>
              <a:t>2022 году</a:t>
            </a:r>
            <a:endParaRPr sz="3000" dirty="0"/>
          </a:p>
        </p:txBody>
      </p:sp>
      <p:sp>
        <p:nvSpPr>
          <p:cNvPr id="151" name="Заголовок 1"/>
          <p:cNvSpPr txBox="1"/>
          <p:nvPr/>
        </p:nvSpPr>
        <p:spPr>
          <a:xfrm>
            <a:off x="6429828" y="5533074"/>
            <a:ext cx="3416352" cy="109728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spAutoFit/>
          </a:bodyPr>
          <a:lstStyle>
            <a:lvl1pPr algn="ctr" defTabSz="685800">
              <a:lnSpc>
                <a:spcPct val="90000"/>
              </a:lnSpc>
              <a:defRPr sz="2400" b="1">
                <a:solidFill>
                  <a:srgbClr val="FFFFFF"/>
                </a:solidFill>
                <a:effectLst>
                  <a:outerShdw blurRad="38100" dist="38100" dir="2700000" rotWithShape="0">
                    <a:srgbClr val="000000">
                      <a:alpha val="43137"/>
                    </a:srgbClr>
                  </a:outerShdw>
                </a:effectLst>
              </a:defRPr>
            </a:lvl1pPr>
          </a:lstStyle>
          <a:p>
            <a:r>
              <a:t> </a:t>
            </a:r>
            <a:endParaRPr sz="4500">
              <a:latin typeface="Calibri Light"/>
              <a:ea typeface="Calibri Light"/>
              <a:cs typeface="Calibri Light"/>
              <a:sym typeface="Calibri Light"/>
            </a:endParaRPr>
          </a:p>
        </p:txBody>
      </p:sp>
      <p:grpSp>
        <p:nvGrpSpPr>
          <p:cNvPr id="154" name="Группа"/>
          <p:cNvGrpSpPr/>
          <p:nvPr/>
        </p:nvGrpSpPr>
        <p:grpSpPr>
          <a:xfrm>
            <a:off x="357074" y="-12701"/>
            <a:ext cx="1260930" cy="1398504"/>
            <a:chOff x="0" y="0"/>
            <a:chExt cx="1260928" cy="1398502"/>
          </a:xfrm>
        </p:grpSpPr>
        <p:sp>
          <p:nvSpPr>
            <p:cNvPr id="152" name="Прямоугольник 2"/>
            <p:cNvSpPr/>
            <p:nvPr/>
          </p:nvSpPr>
          <p:spPr>
            <a:xfrm>
              <a:off x="0" y="0"/>
              <a:ext cx="1260929" cy="1398503"/>
            </a:xfrm>
            <a:prstGeom prst="rect">
              <a:avLst/>
            </a:prstGeom>
            <a:solidFill>
              <a:srgbClr val="FFFFFF"/>
            </a:solidFill>
            <a:ln w="12700" cap="flat">
              <a:solidFill>
                <a:srgbClr val="FFFFFF"/>
              </a:solidFill>
              <a:prstDash val="solid"/>
              <a:miter lim="8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153" name="Picture 9" descr="Picture 9"/>
            <p:cNvPicPr>
              <a:picLocks noChangeAspect="1"/>
            </p:cNvPicPr>
            <p:nvPr/>
          </p:nvPicPr>
          <p:blipFill>
            <a:blip r:embed="rId4">
              <a:extLst/>
            </a:blip>
            <a:stretch>
              <a:fillRect/>
            </a:stretch>
          </p:blipFill>
          <p:spPr>
            <a:xfrm>
              <a:off x="113222" y="12700"/>
              <a:ext cx="1034484" cy="1261617"/>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9" descr="Picture 9"/>
          <p:cNvPicPr>
            <a:picLocks noChangeAspect="1"/>
          </p:cNvPicPr>
          <p:nvPr/>
        </p:nvPicPr>
        <p:blipFill>
          <a:blip r:embed="rId2">
            <a:extLst/>
          </a:blip>
          <a:stretch>
            <a:fillRect/>
          </a:stretch>
        </p:blipFill>
        <p:spPr>
          <a:xfrm>
            <a:off x="611560" y="358611"/>
            <a:ext cx="795338" cy="969963"/>
          </a:xfrm>
          <a:prstGeom prst="rect">
            <a:avLst/>
          </a:prstGeom>
          <a:ln w="12700">
            <a:miter lim="400000"/>
          </a:ln>
        </p:spPr>
      </p:pic>
      <p:sp>
        <p:nvSpPr>
          <p:cNvPr id="11" name="AutoShape 20"/>
          <p:cNvSpPr/>
          <p:nvPr/>
        </p:nvSpPr>
        <p:spPr>
          <a:xfrm rot="5400000">
            <a:off x="4992842" y="-3060810"/>
            <a:ext cx="585629" cy="74527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02" y="0"/>
                </a:lnTo>
                <a:lnTo>
                  <a:pt x="21600" y="10800"/>
                </a:lnTo>
                <a:lnTo>
                  <a:pt x="17202" y="21600"/>
                </a:lnTo>
                <a:lnTo>
                  <a:pt x="0" y="21600"/>
                </a:lnTo>
                <a:close/>
              </a:path>
            </a:pathLst>
          </a:custGeom>
          <a:solidFill>
            <a:srgbClr val="F4F5FA"/>
          </a:solidFill>
          <a:ln w="12700">
            <a:solidFill>
              <a:srgbClr val="DDDDDD"/>
            </a:solidFill>
            <a:miter/>
          </a:ln>
          <a:effectLst>
            <a:outerShdw blurRad="127000" dist="63500" dir="2700000" rotWithShape="0">
              <a:srgbClr val="000000">
                <a:alpha val="40000"/>
              </a:srgbClr>
            </a:outerShdw>
          </a:effectLst>
        </p:spPr>
        <p:txBody>
          <a:bodyPr lIns="45719" rIns="45719" anchor="ctr"/>
          <a:lstStyle/>
          <a:p>
            <a:pPr marL="190500" indent="-190500">
              <a:lnSpc>
                <a:spcPct val="95000"/>
              </a:lnSpc>
              <a:spcBef>
                <a:spcPts val="800"/>
              </a:spcBef>
              <a:defRPr sz="2000" b="1"/>
            </a:pPr>
            <a:endParaRPr sz="2200">
              <a:solidFill>
                <a:schemeClr val="accent1">
                  <a:lumMod val="75000"/>
                </a:schemeClr>
              </a:solidFill>
            </a:endParaRPr>
          </a:p>
        </p:txBody>
      </p:sp>
      <p:sp>
        <p:nvSpPr>
          <p:cNvPr id="12" name="TextBox 1"/>
          <p:cNvSpPr txBox="1"/>
          <p:nvPr/>
        </p:nvSpPr>
        <p:spPr>
          <a:xfrm>
            <a:off x="1619250" y="405473"/>
            <a:ext cx="7392769"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r>
              <a:rPr lang="ru-RU" sz="1600" b="1" dirty="0" smtClean="0">
                <a:solidFill>
                  <a:schemeClr val="accent1">
                    <a:lumMod val="75000"/>
                  </a:schemeClr>
                </a:solidFill>
              </a:rPr>
              <a:t>Особенности формирования пакета документов</a:t>
            </a:r>
            <a:endParaRPr lang="ru-RU" sz="1600" b="1" dirty="0">
              <a:solidFill>
                <a:schemeClr val="accent1">
                  <a:lumMod val="75000"/>
                </a:schemeClr>
              </a:solidFill>
            </a:endParaRPr>
          </a:p>
        </p:txBody>
      </p:sp>
      <p:sp>
        <p:nvSpPr>
          <p:cNvPr id="14" name="TextBox 1"/>
          <p:cNvSpPr txBox="1"/>
          <p:nvPr/>
        </p:nvSpPr>
        <p:spPr>
          <a:xfrm>
            <a:off x="-36140" y="2067467"/>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18" name="TextBox 1"/>
          <p:cNvSpPr txBox="1"/>
          <p:nvPr/>
        </p:nvSpPr>
        <p:spPr>
          <a:xfrm>
            <a:off x="1009229" y="3312003"/>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19" name="TextBox 1"/>
          <p:cNvSpPr txBox="1"/>
          <p:nvPr/>
        </p:nvSpPr>
        <p:spPr>
          <a:xfrm>
            <a:off x="4952999" y="3344739"/>
            <a:ext cx="419100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lang="ru-RU" sz="2200" b="1" dirty="0" smtClean="0">
              <a:solidFill>
                <a:schemeClr val="accent2">
                  <a:lumMod val="75000"/>
                </a:schemeClr>
              </a:solidFill>
            </a:endParaRPr>
          </a:p>
        </p:txBody>
      </p:sp>
      <p:sp>
        <p:nvSpPr>
          <p:cNvPr id="20" name="TextBox 1"/>
          <p:cNvSpPr txBox="1"/>
          <p:nvPr/>
        </p:nvSpPr>
        <p:spPr>
          <a:xfrm>
            <a:off x="10092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1" name="TextBox 1"/>
          <p:cNvSpPr txBox="1"/>
          <p:nvPr/>
        </p:nvSpPr>
        <p:spPr>
          <a:xfrm>
            <a:off x="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22" name="TextBox 1"/>
          <p:cNvSpPr txBox="1"/>
          <p:nvPr/>
        </p:nvSpPr>
        <p:spPr>
          <a:xfrm>
            <a:off x="2812108" y="1498079"/>
            <a:ext cx="5379392"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000" dirty="0">
              <a:solidFill>
                <a:schemeClr val="accent2">
                  <a:lumMod val="75000"/>
                </a:schemeClr>
              </a:solidFill>
            </a:endParaRPr>
          </a:p>
        </p:txBody>
      </p:sp>
      <p:sp>
        <p:nvSpPr>
          <p:cNvPr id="24" name="TextBox 1"/>
          <p:cNvSpPr txBox="1"/>
          <p:nvPr/>
        </p:nvSpPr>
        <p:spPr>
          <a:xfrm>
            <a:off x="53907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5" name="TextBox 1"/>
          <p:cNvSpPr txBox="1"/>
          <p:nvPr/>
        </p:nvSpPr>
        <p:spPr>
          <a:xfrm>
            <a:off x="438150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23" name="Скругленный прямоугольник 22"/>
          <p:cNvSpPr/>
          <p:nvPr/>
        </p:nvSpPr>
        <p:spPr>
          <a:xfrm>
            <a:off x="1006297" y="4010027"/>
            <a:ext cx="7893404" cy="284797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sz="1200" dirty="0" smtClean="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В </a:t>
            </a:r>
            <a:r>
              <a:rPr lang="ru-RU" sz="1200" dirty="0">
                <a:solidFill>
                  <a:schemeClr val="tx1"/>
                </a:solidFill>
                <a:latin typeface="Times New Roman" panose="02020603050405020304" pitchFamily="18" charset="0"/>
                <a:cs typeface="Times New Roman" panose="02020603050405020304" pitchFamily="18" charset="0"/>
              </a:rPr>
              <a:t>случае возмещения затрат на аренду или коммунальные услуги, сумма </a:t>
            </a:r>
            <a:r>
              <a:rPr lang="ru-RU" sz="1200" dirty="0" smtClean="0">
                <a:solidFill>
                  <a:schemeClr val="tx1"/>
                </a:solidFill>
                <a:latin typeface="Times New Roman" panose="02020603050405020304" pitchFamily="18" charset="0"/>
                <a:cs typeface="Times New Roman" panose="02020603050405020304" pitchFamily="18" charset="0"/>
              </a:rPr>
              <a:t>платежей, подлежащих возмещению, должна </a:t>
            </a:r>
            <a:r>
              <a:rPr lang="ru-RU" sz="1200" dirty="0">
                <a:solidFill>
                  <a:schemeClr val="tx1"/>
                </a:solidFill>
                <a:latin typeface="Times New Roman" panose="02020603050405020304" pitchFamily="18" charset="0"/>
                <a:cs typeface="Times New Roman" panose="02020603050405020304" pitchFamily="18" charset="0"/>
              </a:rPr>
              <a:t>отдельно отражаться в договоре аренды (субаренды</a:t>
            </a:r>
            <a:r>
              <a:rPr lang="ru-RU" sz="1200" dirty="0" smtClean="0">
                <a:solidFill>
                  <a:schemeClr val="tx1"/>
                </a:solidFill>
                <a:latin typeface="Times New Roman" panose="02020603050405020304" pitchFamily="18" charset="0"/>
                <a:cs typeface="Times New Roman" panose="02020603050405020304" pitchFamily="18" charset="0"/>
              </a:rPr>
              <a:t>). </a:t>
            </a:r>
          </a:p>
          <a:p>
            <a:endParaRPr lang="ru-RU" sz="1200" dirty="0" smtClean="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К </a:t>
            </a:r>
            <a:r>
              <a:rPr lang="ru-RU" sz="1200" dirty="0">
                <a:solidFill>
                  <a:schemeClr val="tx1"/>
                </a:solidFill>
                <a:latin typeface="Times New Roman" panose="02020603050405020304" pitchFamily="18" charset="0"/>
                <a:cs typeface="Times New Roman" panose="02020603050405020304" pitchFamily="18" charset="0"/>
              </a:rPr>
              <a:t>возмещению принимаются затраты </a:t>
            </a:r>
            <a:r>
              <a:rPr lang="ru-RU" sz="1200" dirty="0" smtClean="0">
                <a:solidFill>
                  <a:schemeClr val="tx1"/>
                </a:solidFill>
                <a:latin typeface="Times New Roman" panose="02020603050405020304" pitchFamily="18" charset="0"/>
                <a:cs typeface="Times New Roman" panose="02020603050405020304" pitchFamily="18" charset="0"/>
              </a:rPr>
              <a:t>по </a:t>
            </a:r>
            <a:r>
              <a:rPr lang="ru-RU" sz="1200" dirty="0">
                <a:solidFill>
                  <a:schemeClr val="tx1"/>
                </a:solidFill>
                <a:latin typeface="Times New Roman" panose="02020603050405020304" pitchFamily="18" charset="0"/>
                <a:cs typeface="Times New Roman" panose="02020603050405020304" pitchFamily="18" charset="0"/>
              </a:rPr>
              <a:t>договорам аренды (субаренды) нежилых </a:t>
            </a:r>
            <a:r>
              <a:rPr lang="ru-RU" sz="1200" dirty="0" smtClean="0">
                <a:solidFill>
                  <a:schemeClr val="tx1"/>
                </a:solidFill>
                <a:latin typeface="Times New Roman" panose="02020603050405020304" pitchFamily="18" charset="0"/>
                <a:cs typeface="Times New Roman" panose="02020603050405020304" pitchFamily="18" charset="0"/>
              </a:rPr>
              <a:t>помещений </a:t>
            </a:r>
            <a:r>
              <a:rPr lang="ru-RU" sz="1200" dirty="0">
                <a:solidFill>
                  <a:schemeClr val="tx1"/>
                </a:solidFill>
                <a:latin typeface="Times New Roman" panose="02020603050405020304" pitchFamily="18" charset="0"/>
                <a:cs typeface="Times New Roman" panose="02020603050405020304" pitchFamily="18" charset="0"/>
              </a:rPr>
              <a:t>без учета затрат на коммунальные и иные дополнительные услуги, дополнительные платежи (уборка, охрана, земельный налог и другие) и за завершенный расчетный период.</a:t>
            </a:r>
          </a:p>
          <a:p>
            <a:r>
              <a:rPr lang="ru-RU" sz="1200" dirty="0" smtClean="0">
                <a:solidFill>
                  <a:schemeClr val="tx1"/>
                </a:solidFill>
                <a:latin typeface="Times New Roman" panose="02020603050405020304" pitchFamily="18" charset="0"/>
                <a:cs typeface="Times New Roman" panose="02020603050405020304" pitchFamily="18" charset="0"/>
              </a:rPr>
              <a:t>В </a:t>
            </a:r>
            <a:r>
              <a:rPr lang="ru-RU" sz="1200" dirty="0">
                <a:solidFill>
                  <a:schemeClr val="tx1"/>
                </a:solidFill>
                <a:latin typeface="Times New Roman" panose="02020603050405020304" pitchFamily="18" charset="0"/>
                <a:cs typeface="Times New Roman" panose="02020603050405020304" pitchFamily="18" charset="0"/>
              </a:rPr>
              <a:t>случае включения в арендную плату стоимости коммунальных и иных дополнительных услуг, дополнительных платежей в договоре аренды (субаренды) должна отражаться сумма арендной платы за пользование нежилым помещением и сумма платежей за такие услуги, дополнительных платежей либо порядок их расчета, позволяющий рассчитать сумму арендной платы и (или) сумму таких услуг, дополнительных платежей. </a:t>
            </a:r>
            <a:endParaRPr lang="ru-RU" sz="1200" dirty="0" smtClean="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В </a:t>
            </a:r>
            <a:r>
              <a:rPr lang="ru-RU" sz="1200" dirty="0">
                <a:solidFill>
                  <a:schemeClr val="tx1"/>
                </a:solidFill>
                <a:latin typeface="Times New Roman" panose="02020603050405020304" pitchFamily="18" charset="0"/>
                <a:cs typeface="Times New Roman" panose="02020603050405020304" pitchFamily="18" charset="0"/>
              </a:rPr>
              <a:t>случае если в договоре аренды (субаренды) не отражена сумма таких платежей, либо порядок их расчета, возмещение осуществляется в размере </a:t>
            </a:r>
            <a:r>
              <a:rPr lang="ru-RU" sz="1200" b="1" dirty="0">
                <a:solidFill>
                  <a:schemeClr val="tx1"/>
                </a:solidFill>
                <a:latin typeface="Times New Roman" panose="02020603050405020304" pitchFamily="18" charset="0"/>
                <a:cs typeface="Times New Roman" panose="02020603050405020304" pitchFamily="18" charset="0"/>
              </a:rPr>
              <a:t>40% </a:t>
            </a:r>
            <a:r>
              <a:rPr lang="ru-RU" sz="1200" dirty="0">
                <a:solidFill>
                  <a:schemeClr val="tx1"/>
                </a:solidFill>
                <a:latin typeface="Times New Roman" panose="02020603050405020304" pitchFamily="18" charset="0"/>
                <a:cs typeface="Times New Roman" panose="02020603050405020304" pitchFamily="18" charset="0"/>
              </a:rPr>
              <a:t>от фактически понесенных и документально подтвержденных затрат.</a:t>
            </a:r>
          </a:p>
          <a:p>
            <a:endParaRPr lang="ru-RU" sz="12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26" name="Скругленный прямоугольник 25"/>
          <p:cNvSpPr/>
          <p:nvPr/>
        </p:nvSpPr>
        <p:spPr>
          <a:xfrm>
            <a:off x="1042437" y="1304003"/>
            <a:ext cx="7893404" cy="7312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sz="1200" dirty="0" smtClean="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В </a:t>
            </a:r>
            <a:r>
              <a:rPr lang="ru-RU" sz="1200" dirty="0">
                <a:solidFill>
                  <a:schemeClr val="tx1"/>
                </a:solidFill>
                <a:latin typeface="Times New Roman" panose="02020603050405020304" pitchFamily="18" charset="0"/>
                <a:cs typeface="Times New Roman" panose="02020603050405020304" pitchFamily="18" charset="0"/>
              </a:rPr>
              <a:t>случае, если договор аренды (субаренды) в соответствии с Гражданским кодексом Российской Федерации подлежит государственной регистрации, возмещению подлежат затраты, понесенные после государственной регистрации.</a:t>
            </a:r>
          </a:p>
          <a:p>
            <a:endParaRPr lang="ru-RU" sz="12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15" name="Скругленный прямоугольник 14"/>
          <p:cNvSpPr/>
          <p:nvPr/>
        </p:nvSpPr>
        <p:spPr>
          <a:xfrm>
            <a:off x="1042437" y="2096791"/>
            <a:ext cx="7893404" cy="57352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При </a:t>
            </a:r>
            <a:r>
              <a:rPr lang="ru-RU" sz="1200" dirty="0">
                <a:solidFill>
                  <a:schemeClr val="tx1"/>
                </a:solidFill>
                <a:latin typeface="Times New Roman" panose="02020603050405020304" pitchFamily="18" charset="0"/>
                <a:cs typeface="Times New Roman" panose="02020603050405020304" pitchFamily="18" charset="0"/>
              </a:rPr>
              <a:t>возмещении части затрат по уплате страховых </a:t>
            </a:r>
            <a:r>
              <a:rPr lang="ru-RU" sz="1200" dirty="0" smtClean="0">
                <a:solidFill>
                  <a:schemeClr val="tx1"/>
                </a:solidFill>
                <a:latin typeface="Times New Roman" panose="02020603050405020304" pitchFamily="18" charset="0"/>
                <a:cs typeface="Times New Roman" panose="02020603050405020304" pitchFamily="18" charset="0"/>
              </a:rPr>
              <a:t>взносов представляется </a:t>
            </a:r>
            <a:r>
              <a:rPr lang="ru-RU" sz="1200" dirty="0">
                <a:solidFill>
                  <a:schemeClr val="tx1"/>
                </a:solidFill>
                <a:latin typeface="Times New Roman" panose="02020603050405020304" pitchFamily="18" charset="0"/>
                <a:cs typeface="Times New Roman" panose="02020603050405020304" pitchFamily="18" charset="0"/>
              </a:rPr>
              <a:t>договор добровольного пенсионного страхования, затраты на которые возмещаются, со всеми приложениями и дополнительными соглашениями.</a:t>
            </a: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16" name="Скругленный прямоугольник 15"/>
          <p:cNvSpPr/>
          <p:nvPr/>
        </p:nvSpPr>
        <p:spPr>
          <a:xfrm>
            <a:off x="1042437" y="2758928"/>
            <a:ext cx="7893404" cy="116248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chemeClr val="tx1"/>
                </a:solidFill>
                <a:latin typeface="Times New Roman" panose="02020603050405020304" pitchFamily="18" charset="0"/>
                <a:cs typeface="Times New Roman" panose="02020603050405020304" pitchFamily="18" charset="0"/>
              </a:rPr>
              <a:t>При </a:t>
            </a:r>
            <a:r>
              <a:rPr lang="ru-RU" sz="1200" dirty="0">
                <a:solidFill>
                  <a:schemeClr val="tx1"/>
                </a:solidFill>
                <a:latin typeface="Times New Roman" panose="02020603050405020304" pitchFamily="18" charset="0"/>
                <a:cs typeface="Times New Roman" panose="02020603050405020304" pitchFamily="18" charset="0"/>
              </a:rPr>
              <a:t>возмещении части затрат на обучение, повышение квалификации, профессиональную переподготовку - документы об обучении, о квалификации, выданные в соответствии со статьей 60 Федерального закона от 29.12.2012 N 273-ФЗ "Об образовании в Российской Федерации" (удостоверения, дипломы, свидетельства, а также документы об обучении, выданные по образцу и в порядке, которые установлены организациями и индивидуальными предпринимателями, осуществляющими образовательную деятельность, самостоятельно).</a:t>
            </a:r>
            <a:endParaRPr lang="ru-RU" sz="1400" i="1" dirty="0">
              <a:solidFill>
                <a:srgbClr val="0070C0"/>
              </a:solidFill>
            </a:endParaRPr>
          </a:p>
        </p:txBody>
      </p:sp>
    </p:spTree>
    <p:extLst>
      <p:ext uri="{BB962C8B-B14F-4D97-AF65-F5344CB8AC3E}">
        <p14:creationId xmlns:p14="http://schemas.microsoft.com/office/powerpoint/2010/main" val="197364589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9" descr="Picture 9"/>
          <p:cNvPicPr>
            <a:picLocks noChangeAspect="1"/>
          </p:cNvPicPr>
          <p:nvPr/>
        </p:nvPicPr>
        <p:blipFill>
          <a:blip r:embed="rId2">
            <a:extLst/>
          </a:blip>
          <a:stretch>
            <a:fillRect/>
          </a:stretch>
        </p:blipFill>
        <p:spPr>
          <a:xfrm>
            <a:off x="611560" y="358611"/>
            <a:ext cx="795338" cy="969963"/>
          </a:xfrm>
          <a:prstGeom prst="rect">
            <a:avLst/>
          </a:prstGeom>
          <a:ln w="12700">
            <a:miter lim="400000"/>
          </a:ln>
        </p:spPr>
      </p:pic>
      <p:sp>
        <p:nvSpPr>
          <p:cNvPr id="11" name="AutoShape 20"/>
          <p:cNvSpPr/>
          <p:nvPr/>
        </p:nvSpPr>
        <p:spPr>
          <a:xfrm rot="5400000">
            <a:off x="4992842" y="-3060810"/>
            <a:ext cx="585629" cy="74527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02" y="0"/>
                </a:lnTo>
                <a:lnTo>
                  <a:pt x="21600" y="10800"/>
                </a:lnTo>
                <a:lnTo>
                  <a:pt x="17202" y="21600"/>
                </a:lnTo>
                <a:lnTo>
                  <a:pt x="0" y="21600"/>
                </a:lnTo>
                <a:close/>
              </a:path>
            </a:pathLst>
          </a:custGeom>
          <a:solidFill>
            <a:srgbClr val="F4F5FA"/>
          </a:solidFill>
          <a:ln w="12700">
            <a:solidFill>
              <a:srgbClr val="DDDDDD"/>
            </a:solidFill>
            <a:miter/>
          </a:ln>
          <a:effectLst>
            <a:outerShdw blurRad="127000" dist="63500" dir="2700000" rotWithShape="0">
              <a:srgbClr val="000000">
                <a:alpha val="40000"/>
              </a:srgbClr>
            </a:outerShdw>
          </a:effectLst>
        </p:spPr>
        <p:txBody>
          <a:bodyPr lIns="45719" rIns="45719" anchor="ctr"/>
          <a:lstStyle/>
          <a:p>
            <a:pPr marL="190500" indent="-190500">
              <a:lnSpc>
                <a:spcPct val="95000"/>
              </a:lnSpc>
              <a:spcBef>
                <a:spcPts val="800"/>
              </a:spcBef>
              <a:defRPr sz="2000" b="1"/>
            </a:pPr>
            <a:endParaRPr sz="2200">
              <a:solidFill>
                <a:schemeClr val="accent1">
                  <a:lumMod val="75000"/>
                </a:schemeClr>
              </a:solidFill>
            </a:endParaRPr>
          </a:p>
        </p:txBody>
      </p:sp>
      <p:sp>
        <p:nvSpPr>
          <p:cNvPr id="12" name="TextBox 1"/>
          <p:cNvSpPr txBox="1"/>
          <p:nvPr/>
        </p:nvSpPr>
        <p:spPr>
          <a:xfrm>
            <a:off x="1619250" y="405473"/>
            <a:ext cx="7392769"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r>
              <a:rPr lang="ru-RU" sz="1600" b="1" dirty="0" smtClean="0">
                <a:solidFill>
                  <a:schemeClr val="accent1">
                    <a:lumMod val="75000"/>
                  </a:schemeClr>
                </a:solidFill>
              </a:rPr>
              <a:t>Особенности формирования пакета документов</a:t>
            </a:r>
            <a:endParaRPr lang="ru-RU" sz="1600" b="1" dirty="0">
              <a:solidFill>
                <a:schemeClr val="accent1">
                  <a:lumMod val="75000"/>
                </a:schemeClr>
              </a:solidFill>
            </a:endParaRPr>
          </a:p>
        </p:txBody>
      </p:sp>
      <p:sp>
        <p:nvSpPr>
          <p:cNvPr id="14" name="TextBox 1"/>
          <p:cNvSpPr txBox="1"/>
          <p:nvPr/>
        </p:nvSpPr>
        <p:spPr>
          <a:xfrm>
            <a:off x="-36140" y="2067467"/>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18" name="TextBox 1"/>
          <p:cNvSpPr txBox="1"/>
          <p:nvPr/>
        </p:nvSpPr>
        <p:spPr>
          <a:xfrm>
            <a:off x="1009229" y="3312003"/>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19" name="TextBox 1"/>
          <p:cNvSpPr txBox="1"/>
          <p:nvPr/>
        </p:nvSpPr>
        <p:spPr>
          <a:xfrm>
            <a:off x="4952999" y="3344739"/>
            <a:ext cx="419100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lang="ru-RU" sz="2200" b="1" dirty="0" smtClean="0">
              <a:solidFill>
                <a:schemeClr val="accent2">
                  <a:lumMod val="75000"/>
                </a:schemeClr>
              </a:solidFill>
            </a:endParaRPr>
          </a:p>
        </p:txBody>
      </p:sp>
      <p:sp>
        <p:nvSpPr>
          <p:cNvPr id="20" name="TextBox 1"/>
          <p:cNvSpPr txBox="1"/>
          <p:nvPr/>
        </p:nvSpPr>
        <p:spPr>
          <a:xfrm>
            <a:off x="10092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1" name="TextBox 1"/>
          <p:cNvSpPr txBox="1"/>
          <p:nvPr/>
        </p:nvSpPr>
        <p:spPr>
          <a:xfrm>
            <a:off x="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22" name="TextBox 1"/>
          <p:cNvSpPr txBox="1"/>
          <p:nvPr/>
        </p:nvSpPr>
        <p:spPr>
          <a:xfrm>
            <a:off x="2812108" y="1498079"/>
            <a:ext cx="5379392"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000" dirty="0">
              <a:solidFill>
                <a:schemeClr val="accent2">
                  <a:lumMod val="75000"/>
                </a:schemeClr>
              </a:solidFill>
            </a:endParaRPr>
          </a:p>
        </p:txBody>
      </p:sp>
      <p:sp>
        <p:nvSpPr>
          <p:cNvPr id="24" name="TextBox 1"/>
          <p:cNvSpPr txBox="1"/>
          <p:nvPr/>
        </p:nvSpPr>
        <p:spPr>
          <a:xfrm>
            <a:off x="53907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5" name="TextBox 1"/>
          <p:cNvSpPr txBox="1"/>
          <p:nvPr/>
        </p:nvSpPr>
        <p:spPr>
          <a:xfrm>
            <a:off x="438150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16" name="Скругленный прямоугольник 15"/>
          <p:cNvSpPr/>
          <p:nvPr/>
        </p:nvSpPr>
        <p:spPr>
          <a:xfrm>
            <a:off x="1006297" y="1934896"/>
            <a:ext cx="7893404" cy="34376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Заявление на предоставление субсидии и опись документов представляются в оригинале</a:t>
            </a:r>
          </a:p>
          <a:p>
            <a:pPr marL="171450" indent="-171450">
              <a:buFontTx/>
              <a:buChar char="-"/>
            </a:pPr>
            <a:endParaRPr lang="ru-RU" sz="1100" dirty="0" smtClean="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1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100" dirty="0">
              <a:latin typeface="Times New Roman" panose="02020603050405020304" pitchFamily="18" charset="0"/>
              <a:cs typeface="Times New Roman" panose="02020603050405020304" pitchFamily="18" charset="0"/>
            </a:endParaRPr>
          </a:p>
          <a:p>
            <a:pPr algn="ctr"/>
            <a:endParaRPr lang="ru-RU" sz="1100" i="1" dirty="0">
              <a:solidFill>
                <a:srgbClr val="0070C0"/>
              </a:solidFill>
            </a:endParaRPr>
          </a:p>
        </p:txBody>
      </p:sp>
      <p:sp>
        <p:nvSpPr>
          <p:cNvPr id="31" name="Скругленный прямоугольник 30"/>
          <p:cNvSpPr/>
          <p:nvPr/>
        </p:nvSpPr>
        <p:spPr>
          <a:xfrm>
            <a:off x="1006297" y="3025383"/>
            <a:ext cx="7893404" cy="4617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В случае наличия в документах ссылок на договоры, заказы клиента, счета и др., данные документы должны быть приложены к </a:t>
            </a:r>
            <a:r>
              <a:rPr lang="ru-RU" sz="1200" dirty="0" smtClean="0">
                <a:solidFill>
                  <a:schemeClr val="tx1"/>
                </a:solidFill>
                <a:latin typeface="Times New Roman" panose="02020603050405020304" pitchFamily="18" charset="0"/>
                <a:cs typeface="Times New Roman" panose="02020603050405020304" pitchFamily="18" charset="0"/>
              </a:rPr>
              <a:t>заявке </a:t>
            </a:r>
            <a:r>
              <a:rPr lang="ru-RU" sz="1200" dirty="0">
                <a:solidFill>
                  <a:schemeClr val="tx1"/>
                </a:solidFill>
                <a:latin typeface="Times New Roman" panose="02020603050405020304" pitchFamily="18" charset="0"/>
                <a:cs typeface="Times New Roman" panose="02020603050405020304" pitchFamily="18" charset="0"/>
              </a:rPr>
              <a:t>на предоставление субсидии </a:t>
            </a:r>
          </a:p>
          <a:p>
            <a:pPr marL="171450" indent="-171450">
              <a:buFontTx/>
              <a:buChar char="-"/>
            </a:pPr>
            <a:endParaRPr lang="ru-RU" sz="10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33" name="Скругленный прямоугольник 32"/>
          <p:cNvSpPr/>
          <p:nvPr/>
        </p:nvSpPr>
        <p:spPr>
          <a:xfrm>
            <a:off x="1006297" y="2415887"/>
            <a:ext cx="7893404" cy="4531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Документы к </a:t>
            </a:r>
            <a:r>
              <a:rPr lang="ru-RU" sz="1200" dirty="0" smtClean="0">
                <a:solidFill>
                  <a:schemeClr val="tx1"/>
                </a:solidFill>
                <a:latin typeface="Times New Roman" panose="02020603050405020304" pitchFamily="18" charset="0"/>
                <a:cs typeface="Times New Roman" panose="02020603050405020304" pitchFamily="18" charset="0"/>
              </a:rPr>
              <a:t>заявке </a:t>
            </a:r>
            <a:r>
              <a:rPr lang="ru-RU" sz="1200" dirty="0">
                <a:solidFill>
                  <a:schemeClr val="tx1"/>
                </a:solidFill>
                <a:latin typeface="Times New Roman" panose="02020603050405020304" pitchFamily="18" charset="0"/>
                <a:cs typeface="Times New Roman" panose="02020603050405020304" pitchFamily="18" charset="0"/>
              </a:rPr>
              <a:t>представляются в виде копий, все </a:t>
            </a:r>
            <a:r>
              <a:rPr lang="ru-RU" sz="1200" dirty="0" smtClean="0">
                <a:solidFill>
                  <a:schemeClr val="tx1"/>
                </a:solidFill>
                <a:latin typeface="Times New Roman" panose="02020603050405020304" pitchFamily="18" charset="0"/>
                <a:cs typeface="Times New Roman" panose="02020603050405020304" pitchFamily="18" charset="0"/>
              </a:rPr>
              <a:t>страницы </a:t>
            </a:r>
            <a:r>
              <a:rPr lang="ru-RU" sz="1200" dirty="0">
                <a:solidFill>
                  <a:schemeClr val="tx1"/>
                </a:solidFill>
                <a:latin typeface="Times New Roman" panose="02020603050405020304" pitchFamily="18" charset="0"/>
                <a:cs typeface="Times New Roman" panose="02020603050405020304" pitchFamily="18" charset="0"/>
              </a:rPr>
              <a:t>которых должны быть заверены подписью </a:t>
            </a:r>
            <a:r>
              <a:rPr lang="ru-RU" sz="1200" dirty="0" smtClean="0">
                <a:solidFill>
                  <a:schemeClr val="tx1"/>
                </a:solidFill>
                <a:latin typeface="Times New Roman" panose="02020603050405020304" pitchFamily="18" charset="0"/>
                <a:cs typeface="Times New Roman" panose="02020603050405020304" pitchFamily="18" charset="0"/>
              </a:rPr>
              <a:t>участника отбора либо уполномоченного лица</a:t>
            </a:r>
            <a:endParaRPr lang="ru-RU" sz="12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Tree>
    <p:extLst>
      <p:ext uri="{BB962C8B-B14F-4D97-AF65-F5344CB8AC3E}">
        <p14:creationId xmlns:p14="http://schemas.microsoft.com/office/powerpoint/2010/main" val="399529947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9" descr="Picture 9"/>
          <p:cNvPicPr>
            <a:picLocks noChangeAspect="1"/>
          </p:cNvPicPr>
          <p:nvPr/>
        </p:nvPicPr>
        <p:blipFill>
          <a:blip r:embed="rId2">
            <a:extLst/>
          </a:blip>
          <a:stretch>
            <a:fillRect/>
          </a:stretch>
        </p:blipFill>
        <p:spPr>
          <a:xfrm>
            <a:off x="611560" y="358611"/>
            <a:ext cx="795338" cy="969963"/>
          </a:xfrm>
          <a:prstGeom prst="rect">
            <a:avLst/>
          </a:prstGeom>
          <a:ln w="12700">
            <a:miter lim="400000"/>
          </a:ln>
        </p:spPr>
      </p:pic>
      <p:sp>
        <p:nvSpPr>
          <p:cNvPr id="11" name="AutoShape 20"/>
          <p:cNvSpPr/>
          <p:nvPr/>
        </p:nvSpPr>
        <p:spPr>
          <a:xfrm rot="5400000">
            <a:off x="4992842" y="-3060810"/>
            <a:ext cx="585629" cy="74527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02" y="0"/>
                </a:lnTo>
                <a:lnTo>
                  <a:pt x="21600" y="10800"/>
                </a:lnTo>
                <a:lnTo>
                  <a:pt x="17202" y="21600"/>
                </a:lnTo>
                <a:lnTo>
                  <a:pt x="0" y="21600"/>
                </a:lnTo>
                <a:close/>
              </a:path>
            </a:pathLst>
          </a:custGeom>
          <a:solidFill>
            <a:srgbClr val="F4F5FA"/>
          </a:solidFill>
          <a:ln w="12700">
            <a:solidFill>
              <a:srgbClr val="DDDDDD"/>
            </a:solidFill>
            <a:miter/>
          </a:ln>
          <a:effectLst>
            <a:outerShdw blurRad="127000" dist="63500" dir="2700000" rotWithShape="0">
              <a:srgbClr val="000000">
                <a:alpha val="40000"/>
              </a:srgbClr>
            </a:outerShdw>
          </a:effectLst>
        </p:spPr>
        <p:txBody>
          <a:bodyPr lIns="45719" rIns="45719" anchor="ctr"/>
          <a:lstStyle/>
          <a:p>
            <a:pPr marL="190500" indent="-190500">
              <a:lnSpc>
                <a:spcPct val="95000"/>
              </a:lnSpc>
              <a:spcBef>
                <a:spcPts val="800"/>
              </a:spcBef>
              <a:defRPr sz="2000" b="1"/>
            </a:pPr>
            <a:endParaRPr sz="2200">
              <a:solidFill>
                <a:schemeClr val="accent1">
                  <a:lumMod val="75000"/>
                </a:schemeClr>
              </a:solidFill>
            </a:endParaRPr>
          </a:p>
        </p:txBody>
      </p:sp>
      <p:sp>
        <p:nvSpPr>
          <p:cNvPr id="12" name="TextBox 1"/>
          <p:cNvSpPr txBox="1"/>
          <p:nvPr/>
        </p:nvSpPr>
        <p:spPr>
          <a:xfrm>
            <a:off x="1619250" y="405473"/>
            <a:ext cx="7392769"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r>
              <a:rPr lang="ru-RU" sz="1600" b="1" dirty="0">
                <a:solidFill>
                  <a:schemeClr val="accent1">
                    <a:lumMod val="75000"/>
                  </a:schemeClr>
                </a:solidFill>
              </a:rPr>
              <a:t>Обязанности получателей субсидий</a:t>
            </a:r>
          </a:p>
        </p:txBody>
      </p:sp>
      <p:sp>
        <p:nvSpPr>
          <p:cNvPr id="14" name="TextBox 1"/>
          <p:cNvSpPr txBox="1"/>
          <p:nvPr/>
        </p:nvSpPr>
        <p:spPr>
          <a:xfrm>
            <a:off x="-36140" y="2067467"/>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18" name="TextBox 1"/>
          <p:cNvSpPr txBox="1"/>
          <p:nvPr/>
        </p:nvSpPr>
        <p:spPr>
          <a:xfrm>
            <a:off x="1009229" y="3312003"/>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19" name="TextBox 1"/>
          <p:cNvSpPr txBox="1"/>
          <p:nvPr/>
        </p:nvSpPr>
        <p:spPr>
          <a:xfrm>
            <a:off x="4952999" y="3344739"/>
            <a:ext cx="419100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lang="ru-RU" sz="2200" b="1" dirty="0" smtClean="0">
              <a:solidFill>
                <a:schemeClr val="accent2">
                  <a:lumMod val="75000"/>
                </a:schemeClr>
              </a:solidFill>
            </a:endParaRPr>
          </a:p>
        </p:txBody>
      </p:sp>
      <p:sp>
        <p:nvSpPr>
          <p:cNvPr id="20" name="TextBox 1"/>
          <p:cNvSpPr txBox="1"/>
          <p:nvPr/>
        </p:nvSpPr>
        <p:spPr>
          <a:xfrm>
            <a:off x="10092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1" name="TextBox 1"/>
          <p:cNvSpPr txBox="1"/>
          <p:nvPr/>
        </p:nvSpPr>
        <p:spPr>
          <a:xfrm>
            <a:off x="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22" name="TextBox 1"/>
          <p:cNvSpPr txBox="1"/>
          <p:nvPr/>
        </p:nvSpPr>
        <p:spPr>
          <a:xfrm>
            <a:off x="2812108" y="1498079"/>
            <a:ext cx="5379392"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000" dirty="0">
              <a:solidFill>
                <a:schemeClr val="accent2">
                  <a:lumMod val="75000"/>
                </a:schemeClr>
              </a:solidFill>
            </a:endParaRPr>
          </a:p>
        </p:txBody>
      </p:sp>
      <p:sp>
        <p:nvSpPr>
          <p:cNvPr id="24" name="TextBox 1"/>
          <p:cNvSpPr txBox="1"/>
          <p:nvPr/>
        </p:nvSpPr>
        <p:spPr>
          <a:xfrm>
            <a:off x="53907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5" name="TextBox 1"/>
          <p:cNvSpPr txBox="1"/>
          <p:nvPr/>
        </p:nvSpPr>
        <p:spPr>
          <a:xfrm>
            <a:off x="438150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23" name="Скругленный прямоугольник 22"/>
          <p:cNvSpPr/>
          <p:nvPr/>
        </p:nvSpPr>
        <p:spPr>
          <a:xfrm>
            <a:off x="1047382" y="1920986"/>
            <a:ext cx="7893404" cy="6103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sz="1200" dirty="0" smtClean="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Предоставлять отчет об исполнении принятых обязательств. Срок, форма и подтверждающие документы к отчету определяются соглашением о предоставлении субсидии</a:t>
            </a:r>
          </a:p>
          <a:p>
            <a:endParaRPr lang="ru-RU" sz="12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26" name="Скругленный прямоугольник 25"/>
          <p:cNvSpPr/>
          <p:nvPr/>
        </p:nvSpPr>
        <p:spPr>
          <a:xfrm>
            <a:off x="1042437" y="1384312"/>
            <a:ext cx="7893404" cy="45190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sz="1200" dirty="0" smtClean="0">
              <a:solidFill>
                <a:schemeClr val="tx1"/>
              </a:solidFill>
              <a:latin typeface="Times New Roman" panose="02020603050405020304" pitchFamily="18" charset="0"/>
              <a:cs typeface="Times New Roman" panose="02020603050405020304" pitchFamily="18" charset="0"/>
            </a:endParaRPr>
          </a:p>
          <a:p>
            <a:pPr algn="ctr"/>
            <a:r>
              <a:rPr lang="ru-RU" sz="1200" dirty="0">
                <a:solidFill>
                  <a:schemeClr val="tx1"/>
                </a:solidFill>
                <a:latin typeface="Times New Roman" panose="02020603050405020304" pitchFamily="18" charset="0"/>
                <a:cs typeface="Times New Roman" panose="02020603050405020304" pitchFamily="18" charset="0"/>
              </a:rPr>
              <a:t>Использовать средства субсидии в целях текущей финансово-хозяйственной деятельности</a:t>
            </a:r>
          </a:p>
          <a:p>
            <a:endParaRPr lang="ru-RU" sz="12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smtClean="0">
              <a:solidFill>
                <a:srgbClr val="0070C0"/>
              </a:solidFill>
            </a:endParaRPr>
          </a:p>
          <a:p>
            <a:pPr algn="ctr"/>
            <a:endParaRPr lang="ru-RU" sz="1400" i="1" dirty="0">
              <a:solidFill>
                <a:srgbClr val="0070C0"/>
              </a:solidFill>
            </a:endParaRPr>
          </a:p>
        </p:txBody>
      </p:sp>
      <p:sp>
        <p:nvSpPr>
          <p:cNvPr id="15" name="Скругленный прямоугольник 14"/>
          <p:cNvSpPr/>
          <p:nvPr/>
        </p:nvSpPr>
        <p:spPr>
          <a:xfrm>
            <a:off x="1042437" y="2630144"/>
            <a:ext cx="7893404" cy="13865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smtClean="0">
              <a:solidFill>
                <a:schemeClr val="tx1"/>
              </a:solidFill>
              <a:latin typeface="Times New Roman" panose="02020603050405020304" pitchFamily="18" charset="0"/>
              <a:cs typeface="Times New Roman" panose="02020603050405020304" pitchFamily="18" charset="0"/>
            </a:endParaRPr>
          </a:p>
          <a:p>
            <a:pPr algn="ctr"/>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sz="1200" dirty="0" smtClean="0">
              <a:solidFill>
                <a:schemeClr val="tx1"/>
              </a:solidFill>
              <a:latin typeface="Times New Roman" panose="02020603050405020304" pitchFamily="18" charset="0"/>
              <a:cs typeface="Times New Roman" panose="02020603050405020304" pitchFamily="18" charset="0"/>
            </a:endParaRPr>
          </a:p>
          <a:p>
            <a:pPr algn="ctr"/>
            <a:r>
              <a:rPr lang="ru-RU" sz="1200" dirty="0">
                <a:solidFill>
                  <a:schemeClr val="tx1"/>
                </a:solidFill>
                <a:latin typeface="Times New Roman" panose="02020603050405020304" pitchFamily="18" charset="0"/>
                <a:cs typeface="Times New Roman" panose="02020603050405020304" pitchFamily="18" charset="0"/>
              </a:rPr>
              <a:t>Результатом предоставления субсидии является осуществление деятельности на территории города Сургута не менее одного года с даты получения субсидии в качестве физического лица, не являющегося индивидуальным предпринимателем, применяющего специальный налоговый режим "Налог на профессиональный доход", либо в качестве индивидуального предпринимателя, либо в качестве учредителя юридического лица.</a:t>
            </a:r>
          </a:p>
          <a:p>
            <a:pPr algn="ctr"/>
            <a:endParaRPr lang="ru-RU" sz="1200" dirty="0">
              <a:solidFill>
                <a:schemeClr val="tx1"/>
              </a:solidFill>
              <a:latin typeface="Times New Roman" panose="02020603050405020304" pitchFamily="18" charset="0"/>
              <a:cs typeface="Times New Roman" panose="02020603050405020304" pitchFamily="18" charset="0"/>
            </a:endParaRPr>
          </a:p>
          <a:p>
            <a:pPr algn="ctr"/>
            <a:r>
              <a:rPr lang="ru-RU" sz="1200" dirty="0">
                <a:solidFill>
                  <a:schemeClr val="tx1"/>
                </a:solidFill>
                <a:latin typeface="Times New Roman" panose="02020603050405020304" pitchFamily="18" charset="0"/>
                <a:cs typeface="Times New Roman" panose="02020603050405020304" pitchFamily="18" charset="0"/>
              </a:rPr>
              <a:t>В случае </a:t>
            </a:r>
            <a:r>
              <a:rPr lang="ru-RU" sz="1200" dirty="0" err="1">
                <a:solidFill>
                  <a:schemeClr val="tx1"/>
                </a:solidFill>
                <a:latin typeface="Times New Roman" panose="02020603050405020304" pitchFamily="18" charset="0"/>
                <a:cs typeface="Times New Roman" panose="02020603050405020304" pitchFamily="18" charset="0"/>
              </a:rPr>
              <a:t>недостижения</a:t>
            </a:r>
            <a:r>
              <a:rPr lang="ru-RU" sz="1200" dirty="0">
                <a:solidFill>
                  <a:schemeClr val="tx1"/>
                </a:solidFill>
                <a:latin typeface="Times New Roman" panose="02020603050405020304" pitchFamily="18" charset="0"/>
                <a:cs typeface="Times New Roman" panose="02020603050405020304" pitchFamily="18" charset="0"/>
              </a:rPr>
              <a:t> значений результатов предоставления субсидии субсидия подлежит возврату в бюджет города в полном объеме</a:t>
            </a:r>
            <a:endParaRPr lang="ru-RU" sz="12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smtClean="0">
              <a:solidFill>
                <a:srgbClr val="0070C0"/>
              </a:solidFill>
            </a:endParaRPr>
          </a:p>
          <a:p>
            <a:pPr algn="ctr"/>
            <a:endParaRPr lang="ru-RU" sz="1400" i="1" dirty="0">
              <a:solidFill>
                <a:srgbClr val="0070C0"/>
              </a:solidFill>
            </a:endParaRPr>
          </a:p>
        </p:txBody>
      </p:sp>
      <p:sp>
        <p:nvSpPr>
          <p:cNvPr id="16" name="Скругленный прямоугольник 15"/>
          <p:cNvSpPr/>
          <p:nvPr/>
        </p:nvSpPr>
        <p:spPr>
          <a:xfrm>
            <a:off x="1042437" y="4157899"/>
            <a:ext cx="7893404" cy="23572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sz="1200" dirty="0">
              <a:solidFill>
                <a:schemeClr val="tx1"/>
              </a:solidFill>
              <a:latin typeface="Times New Roman" panose="02020603050405020304" pitchFamily="18" charset="0"/>
              <a:cs typeface="Times New Roman" panose="02020603050405020304" pitchFamily="18" charset="0"/>
            </a:endParaRPr>
          </a:p>
          <a:p>
            <a:endParaRPr lang="ru-RU" sz="1200" dirty="0" smtClean="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Участник отбора </a:t>
            </a:r>
            <a:r>
              <a:rPr lang="ru-RU" sz="1200" dirty="0">
                <a:solidFill>
                  <a:schemeClr val="tx1"/>
                </a:solidFill>
                <a:latin typeface="Times New Roman" panose="02020603050405020304" pitchFamily="18" charset="0"/>
                <a:cs typeface="Times New Roman" panose="02020603050405020304" pitchFamily="18" charset="0"/>
              </a:rPr>
              <a:t>гарантирует соблюдение условий, установленных Порядком, и несет ответственность за их нарушение. В случае нарушения требований, установленных Порядком, субсидия подлежит возврату</a:t>
            </a:r>
            <a:r>
              <a:rPr lang="ru-RU" sz="1200" dirty="0" smtClean="0">
                <a:solidFill>
                  <a:schemeClr val="tx1"/>
                </a:solidFill>
                <a:latin typeface="Times New Roman" panose="02020603050405020304" pitchFamily="18" charset="0"/>
                <a:cs typeface="Times New Roman" panose="02020603050405020304" pitchFamily="18" charset="0"/>
              </a:rPr>
              <a:t>.</a:t>
            </a:r>
          </a:p>
          <a:p>
            <a:pPr algn="ctr"/>
            <a:endParaRPr lang="ru-RU" sz="1200" dirty="0" smtClean="0">
              <a:solidFill>
                <a:schemeClr val="tx1"/>
              </a:solidFill>
              <a:latin typeface="Times New Roman" panose="02020603050405020304" pitchFamily="18" charset="0"/>
              <a:cs typeface="Times New Roman" panose="02020603050405020304" pitchFamily="18" charset="0"/>
            </a:endParaRPr>
          </a:p>
          <a:p>
            <a:pPr algn="ctr"/>
            <a:r>
              <a:rPr lang="ru-RU" sz="1200" dirty="0" smtClean="0">
                <a:solidFill>
                  <a:schemeClr val="tx1"/>
                </a:solidFill>
                <a:latin typeface="Times New Roman" panose="02020603050405020304" pitchFamily="18" charset="0"/>
                <a:cs typeface="Times New Roman" panose="02020603050405020304" pitchFamily="18" charset="0"/>
              </a:rPr>
              <a:t>Проверки проводят:</a:t>
            </a:r>
          </a:p>
          <a:p>
            <a:pPr marL="171450" indent="-171450" algn="ctr">
              <a:buFontTx/>
              <a:buChar char="-"/>
            </a:pPr>
            <a:r>
              <a:rPr lang="ru-RU" sz="1200" dirty="0" smtClean="0">
                <a:solidFill>
                  <a:schemeClr val="tx1"/>
                </a:solidFill>
                <a:latin typeface="Times New Roman" panose="02020603050405020304" pitchFamily="18" charset="0"/>
                <a:cs typeface="Times New Roman" panose="02020603050405020304" pitchFamily="18" charset="0"/>
              </a:rPr>
              <a:t>Управление инвестиций, развития предпринимательства и туризма</a:t>
            </a:r>
          </a:p>
          <a:p>
            <a:pPr marL="171450" indent="-171450" algn="ctr">
              <a:buFontTx/>
              <a:buChar char="-"/>
            </a:pPr>
            <a:r>
              <a:rPr lang="ru-RU" sz="1200" dirty="0" smtClean="0">
                <a:solidFill>
                  <a:schemeClr val="tx1"/>
                </a:solidFill>
                <a:latin typeface="Times New Roman" panose="02020603050405020304" pitchFamily="18" charset="0"/>
                <a:cs typeface="Times New Roman" panose="02020603050405020304" pitchFamily="18" charset="0"/>
              </a:rPr>
              <a:t>Контрольно-ревизионное управление</a:t>
            </a:r>
          </a:p>
          <a:p>
            <a:pPr marL="171450" indent="-171450" algn="ctr">
              <a:buFontTx/>
              <a:buChar char="-"/>
            </a:pPr>
            <a:r>
              <a:rPr lang="ru-RU" sz="1200" dirty="0" smtClean="0">
                <a:solidFill>
                  <a:schemeClr val="tx1"/>
                </a:solidFill>
                <a:latin typeface="Times New Roman" panose="02020603050405020304" pitchFamily="18" charset="0"/>
                <a:cs typeface="Times New Roman" panose="02020603050405020304" pitchFamily="18" charset="0"/>
              </a:rPr>
              <a:t>УМВД по г. Сургуту и по ХМАО-Югре</a:t>
            </a:r>
          </a:p>
          <a:p>
            <a:pPr marL="171450" indent="-171450" algn="ctr">
              <a:buFontTx/>
              <a:buChar char="-"/>
            </a:pPr>
            <a:r>
              <a:rPr lang="ru-RU" sz="1200" dirty="0" smtClean="0">
                <a:solidFill>
                  <a:schemeClr val="tx1"/>
                </a:solidFill>
                <a:latin typeface="Times New Roman" panose="02020603050405020304" pitchFamily="18" charset="0"/>
                <a:cs typeface="Times New Roman" panose="02020603050405020304" pitchFamily="18" charset="0"/>
              </a:rPr>
              <a:t>Прокуратура</a:t>
            </a:r>
          </a:p>
          <a:p>
            <a:pPr marL="171450" indent="-171450">
              <a:buFontTx/>
              <a:buChar char="-"/>
            </a:pPr>
            <a:endParaRPr lang="ru-RU" sz="1200" dirty="0">
              <a:solidFill>
                <a:schemeClr val="tx1"/>
              </a:solidFill>
              <a:latin typeface="Times New Roman" panose="02020603050405020304" pitchFamily="18" charset="0"/>
              <a:cs typeface="Times New Roman" panose="02020603050405020304" pitchFamily="18" charset="0"/>
            </a:endParaRPr>
          </a:p>
          <a:p>
            <a:pPr algn="ctr"/>
            <a:r>
              <a:rPr lang="ru-RU" sz="1200" dirty="0" smtClean="0">
                <a:solidFill>
                  <a:schemeClr val="tx1"/>
                </a:solidFill>
                <a:latin typeface="Times New Roman" panose="02020603050405020304" pitchFamily="18" charset="0"/>
                <a:cs typeface="Times New Roman" panose="02020603050405020304" pitchFamily="18" charset="0"/>
              </a:rPr>
              <a:t>По итогам проведенных в 2021 году проверок возбуждено 3 уголовных дела по ст. 159 УК РФ (Мошенничество), по 2 из которых вынесены обвинительные приговоры </a:t>
            </a:r>
          </a:p>
          <a:p>
            <a:pPr algn="ctr"/>
            <a:r>
              <a:rPr lang="ru-RU" sz="1200" dirty="0" smtClean="0">
                <a:solidFill>
                  <a:schemeClr val="tx1"/>
                </a:solidFill>
                <a:latin typeface="Times New Roman" panose="02020603050405020304" pitchFamily="18" charset="0"/>
                <a:cs typeface="Times New Roman" panose="02020603050405020304" pitchFamily="18" charset="0"/>
              </a:rPr>
              <a:t>(3 года лишения свободы и 3 года лишения свободы условно)</a:t>
            </a:r>
            <a:endParaRPr lang="ru-RU" sz="1200" dirty="0">
              <a:solidFill>
                <a:schemeClr val="tx1"/>
              </a:solidFill>
              <a:latin typeface="Times New Roman" panose="02020603050405020304" pitchFamily="18" charset="0"/>
              <a:cs typeface="Times New Roman" panose="02020603050405020304" pitchFamily="18" charset="0"/>
            </a:endParaRPr>
          </a:p>
          <a:p>
            <a:endParaRPr lang="ru-RU" sz="1200" dirty="0">
              <a:solidFill>
                <a:schemeClr val="tx1"/>
              </a:solidFill>
              <a:latin typeface="Times New Roman" panose="02020603050405020304" pitchFamily="18" charset="0"/>
              <a:cs typeface="Times New Roman" panose="02020603050405020304" pitchFamily="18" charset="0"/>
            </a:endParaRPr>
          </a:p>
          <a:p>
            <a:pPr algn="ctr"/>
            <a:endParaRPr lang="ru-RU" sz="1400" i="1" dirty="0" smtClean="0">
              <a:solidFill>
                <a:srgbClr val="0070C0"/>
              </a:solidFill>
            </a:endParaRPr>
          </a:p>
          <a:p>
            <a:pPr algn="ctr"/>
            <a:endParaRPr lang="ru-RU" sz="1400" i="1" dirty="0">
              <a:solidFill>
                <a:srgbClr val="0070C0"/>
              </a:solidFill>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05725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Заголовок 1"/>
          <p:cNvSpPr txBox="1">
            <a:spLocks noGrp="1"/>
          </p:cNvSpPr>
          <p:nvPr>
            <p:ph type="title"/>
          </p:nvPr>
        </p:nvSpPr>
        <p:spPr>
          <a:xfrm>
            <a:off x="1259632" y="187509"/>
            <a:ext cx="8229601" cy="1143001"/>
          </a:xfrm>
          <a:prstGeom prst="rect">
            <a:avLst/>
          </a:prstGeom>
        </p:spPr>
        <p:txBody>
          <a:bodyPr/>
          <a:lstStyle>
            <a:lvl1pPr>
              <a:defRPr sz="2400" b="1">
                <a:latin typeface="+mn-lt"/>
                <a:ea typeface="+mn-ea"/>
                <a:cs typeface="+mn-cs"/>
                <a:sym typeface="Calibri"/>
              </a:defRPr>
            </a:lvl1pPr>
          </a:lstStyle>
          <a:p>
            <a:r>
              <a:t>СОЦИАЛЬНЫЕ СЕТИ</a:t>
            </a:r>
          </a:p>
        </p:txBody>
      </p:sp>
      <p:sp>
        <p:nvSpPr>
          <p:cNvPr id="297" name="Прямая соединительная линия 12"/>
          <p:cNvSpPr/>
          <p:nvPr/>
        </p:nvSpPr>
        <p:spPr>
          <a:xfrm>
            <a:off x="138496" y="4221088"/>
            <a:ext cx="251520" cy="1"/>
          </a:xfrm>
          <a:prstGeom prst="line">
            <a:avLst/>
          </a:prstGeom>
          <a:ln w="6350">
            <a:solidFill>
              <a:schemeClr val="accent1"/>
            </a:solidFill>
            <a:miter/>
          </a:ln>
        </p:spPr>
        <p:txBody>
          <a:bodyPr lIns="45719" rIns="45719"/>
          <a:lstStyle/>
          <a:p>
            <a:pPr defTabSz="457200"/>
            <a:endParaRPr/>
          </a:p>
        </p:txBody>
      </p:sp>
      <p:pic>
        <p:nvPicPr>
          <p:cNvPr id="298" name="Picture 9" descr="Picture 9"/>
          <p:cNvPicPr>
            <a:picLocks noChangeAspect="1"/>
          </p:cNvPicPr>
          <p:nvPr/>
        </p:nvPicPr>
        <p:blipFill>
          <a:blip r:embed="rId2">
            <a:extLst/>
          </a:blip>
          <a:stretch>
            <a:fillRect/>
          </a:stretch>
        </p:blipFill>
        <p:spPr>
          <a:xfrm>
            <a:off x="420642" y="258071"/>
            <a:ext cx="795338" cy="969964"/>
          </a:xfrm>
          <a:prstGeom prst="rect">
            <a:avLst/>
          </a:prstGeom>
          <a:ln w="12700">
            <a:miter lim="400000"/>
          </a:ln>
        </p:spPr>
      </p:pic>
      <p:pic>
        <p:nvPicPr>
          <p:cNvPr id="300" name="image-16-03-22-01-01-1.jpeg" descr="image-16-03-22-01-01-1.jpeg"/>
          <p:cNvPicPr>
            <a:picLocks noChangeAspect="1"/>
          </p:cNvPicPr>
          <p:nvPr/>
        </p:nvPicPr>
        <p:blipFill>
          <a:blip r:embed="rId3">
            <a:extLst/>
          </a:blip>
          <a:stretch>
            <a:fillRect/>
          </a:stretch>
        </p:blipFill>
        <p:spPr>
          <a:xfrm>
            <a:off x="3713825" y="1497078"/>
            <a:ext cx="2733452" cy="5160567"/>
          </a:xfrm>
          <a:prstGeom prst="rect">
            <a:avLst/>
          </a:prstGeom>
          <a:ln w="12700">
            <a:miter lim="400000"/>
          </a:ln>
        </p:spPr>
      </p:pic>
      <p:pic>
        <p:nvPicPr>
          <p:cNvPr id="301" name="image-16-03-22-01-04-1.jpeg" descr="image-16-03-22-01-04-1.jpeg"/>
          <p:cNvPicPr>
            <a:picLocks noChangeAspect="1"/>
          </p:cNvPicPr>
          <p:nvPr/>
        </p:nvPicPr>
        <p:blipFill>
          <a:blip r:embed="rId4">
            <a:extLst/>
          </a:blip>
          <a:stretch>
            <a:fillRect/>
          </a:stretch>
        </p:blipFill>
        <p:spPr>
          <a:xfrm>
            <a:off x="3713825" y="3979303"/>
            <a:ext cx="2571411" cy="2599211"/>
          </a:xfrm>
          <a:prstGeom prst="rect">
            <a:avLst/>
          </a:prstGeom>
          <a:ln w="12700">
            <a:miter lim="400000"/>
          </a:ln>
        </p:spPr>
      </p:pic>
      <p:sp>
        <p:nvSpPr>
          <p:cNvPr id="304" name="TextBox 1"/>
          <p:cNvSpPr txBox="1"/>
          <p:nvPr/>
        </p:nvSpPr>
        <p:spPr>
          <a:xfrm>
            <a:off x="693690" y="878337"/>
            <a:ext cx="6847137"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64D5"/>
                </a:solidFill>
              </a:defRPr>
            </a:lvl1pPr>
          </a:lstStyle>
          <a:p>
            <a:endParaRPr dirty="0"/>
          </a:p>
        </p:txBody>
      </p:sp>
      <p:sp>
        <p:nvSpPr>
          <p:cNvPr id="305" name="AutoShape 20"/>
          <p:cNvSpPr/>
          <p:nvPr/>
        </p:nvSpPr>
        <p:spPr>
          <a:xfrm rot="5400000">
            <a:off x="4493681" y="-24553"/>
            <a:ext cx="1232162" cy="3018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02" y="0"/>
                </a:lnTo>
                <a:lnTo>
                  <a:pt x="21600" y="10800"/>
                </a:lnTo>
                <a:lnTo>
                  <a:pt x="17202" y="21600"/>
                </a:lnTo>
                <a:lnTo>
                  <a:pt x="0" y="21600"/>
                </a:lnTo>
                <a:close/>
              </a:path>
            </a:pathLst>
          </a:custGeom>
          <a:solidFill>
            <a:srgbClr val="F4F5FA"/>
          </a:solidFill>
          <a:ln w="12700">
            <a:solidFill>
              <a:srgbClr val="DDDDDD"/>
            </a:solidFill>
            <a:miter/>
          </a:ln>
          <a:effectLst>
            <a:outerShdw blurRad="127000" dist="63500" dir="2700000" rotWithShape="0">
              <a:srgbClr val="000000">
                <a:alpha val="40000"/>
              </a:srgbClr>
            </a:outerShdw>
          </a:effectLst>
        </p:spPr>
        <p:txBody>
          <a:bodyPr lIns="45719" rIns="45719" anchor="ctr"/>
          <a:lstStyle/>
          <a:p>
            <a:pPr marL="190500" indent="-190500">
              <a:lnSpc>
                <a:spcPct val="95000"/>
              </a:lnSpc>
              <a:spcBef>
                <a:spcPts val="800"/>
              </a:spcBef>
              <a:defRPr sz="2000" b="1"/>
            </a:pPr>
            <a:endParaRPr/>
          </a:p>
        </p:txBody>
      </p:sp>
      <p:pic>
        <p:nvPicPr>
          <p:cNvPr id="306" name="logo-telegram.png" descr="logo-telegram.png"/>
          <p:cNvPicPr>
            <a:picLocks noChangeAspect="1"/>
          </p:cNvPicPr>
          <p:nvPr/>
        </p:nvPicPr>
        <p:blipFill>
          <a:blip r:embed="rId5">
            <a:extLst/>
          </a:blip>
          <a:stretch>
            <a:fillRect/>
          </a:stretch>
        </p:blipFill>
        <p:spPr>
          <a:xfrm>
            <a:off x="4539789" y="878337"/>
            <a:ext cx="1143001" cy="1143001"/>
          </a:xfrm>
          <a:prstGeom prst="rect">
            <a:avLst/>
          </a:prstGeom>
          <a:ln w="12700">
            <a:miter lim="400000"/>
          </a:ln>
        </p:spPr>
      </p:pic>
      <p:sp>
        <p:nvSpPr>
          <p:cNvPr id="308" name="TextBox 1"/>
          <p:cNvSpPr txBox="1"/>
          <p:nvPr/>
        </p:nvSpPr>
        <p:spPr>
          <a:xfrm>
            <a:off x="5651295" y="878337"/>
            <a:ext cx="3430511"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64D5"/>
                </a:solidFill>
              </a:defRPr>
            </a:lvl1pPr>
          </a:lstStyle>
          <a:p>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icture 9" descr="Picture 9"/>
          <p:cNvPicPr>
            <a:picLocks noChangeAspect="1"/>
          </p:cNvPicPr>
          <p:nvPr/>
        </p:nvPicPr>
        <p:blipFill>
          <a:blip r:embed="rId2">
            <a:extLst/>
          </a:blip>
          <a:stretch>
            <a:fillRect/>
          </a:stretch>
        </p:blipFill>
        <p:spPr>
          <a:xfrm>
            <a:off x="611560" y="358611"/>
            <a:ext cx="795338" cy="969963"/>
          </a:xfrm>
          <a:prstGeom prst="rect">
            <a:avLst/>
          </a:prstGeom>
          <a:ln w="12700">
            <a:miter lim="400000"/>
          </a:ln>
        </p:spPr>
      </p:pic>
      <p:sp>
        <p:nvSpPr>
          <p:cNvPr id="311" name="Прямоугольник 5"/>
          <p:cNvSpPr txBox="1"/>
          <p:nvPr/>
        </p:nvSpPr>
        <p:spPr>
          <a:xfrm>
            <a:off x="1587541" y="363373"/>
            <a:ext cx="7220272" cy="689419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500" b="1">
                <a:solidFill>
                  <a:srgbClr val="C00000"/>
                </a:solidFill>
              </a:defRPr>
            </a:pPr>
            <a:r>
              <a:rPr dirty="0" err="1"/>
              <a:t>Отдел</a:t>
            </a:r>
            <a:r>
              <a:rPr dirty="0"/>
              <a:t> </a:t>
            </a:r>
            <a:r>
              <a:rPr dirty="0" err="1"/>
              <a:t>развития</a:t>
            </a:r>
            <a:r>
              <a:rPr dirty="0"/>
              <a:t> </a:t>
            </a:r>
            <a:r>
              <a:rPr dirty="0" err="1"/>
              <a:t>предпринимательства</a:t>
            </a:r>
            <a:endParaRPr dirty="0"/>
          </a:p>
          <a:p>
            <a:pPr>
              <a:defRPr sz="3500" b="1"/>
            </a:pPr>
            <a:r>
              <a:rPr dirty="0" err="1"/>
              <a:t>управления</a:t>
            </a:r>
            <a:r>
              <a:rPr dirty="0"/>
              <a:t> </a:t>
            </a:r>
            <a:r>
              <a:rPr dirty="0" err="1"/>
              <a:t>инвестиций</a:t>
            </a:r>
            <a:r>
              <a:rPr dirty="0"/>
              <a:t>, </a:t>
            </a:r>
            <a:r>
              <a:rPr dirty="0" err="1"/>
              <a:t>развития</a:t>
            </a:r>
            <a:r>
              <a:rPr dirty="0"/>
              <a:t> </a:t>
            </a:r>
            <a:r>
              <a:rPr dirty="0" err="1"/>
              <a:t>предпринимательства</a:t>
            </a:r>
            <a:r>
              <a:rPr dirty="0"/>
              <a:t> и </a:t>
            </a:r>
            <a:r>
              <a:rPr dirty="0" err="1"/>
              <a:t>туризма</a:t>
            </a:r>
            <a:r>
              <a:rPr dirty="0"/>
              <a:t> </a:t>
            </a:r>
            <a:r>
              <a:rPr dirty="0" err="1"/>
              <a:t>Администрации</a:t>
            </a:r>
            <a:r>
              <a:rPr dirty="0"/>
              <a:t> </a:t>
            </a:r>
            <a:r>
              <a:rPr dirty="0" err="1"/>
              <a:t>города</a:t>
            </a:r>
            <a:r>
              <a:rPr dirty="0"/>
              <a:t> </a:t>
            </a:r>
            <a:r>
              <a:rPr dirty="0" err="1"/>
              <a:t>Сургута</a:t>
            </a:r>
            <a:endParaRPr dirty="0"/>
          </a:p>
          <a:p>
            <a:pPr>
              <a:defRPr sz="3500" b="1"/>
            </a:pPr>
            <a:endParaRPr dirty="0"/>
          </a:p>
          <a:p>
            <a:pPr>
              <a:defRPr sz="2400" b="1">
                <a:solidFill>
                  <a:srgbClr val="C00000"/>
                </a:solidFill>
              </a:defRPr>
            </a:pPr>
            <a:r>
              <a:rPr dirty="0" err="1"/>
              <a:t>ул</a:t>
            </a:r>
            <a:r>
              <a:rPr dirty="0"/>
              <a:t>. </a:t>
            </a:r>
            <a:r>
              <a:rPr dirty="0" err="1"/>
              <a:t>Энгельса</a:t>
            </a:r>
            <a:r>
              <a:rPr dirty="0"/>
              <a:t>, 8</a:t>
            </a:r>
            <a:r>
              <a:rPr dirty="0">
                <a:solidFill>
                  <a:srgbClr val="000000"/>
                </a:solidFill>
              </a:rPr>
              <a:t>, </a:t>
            </a:r>
            <a:r>
              <a:rPr dirty="0" err="1">
                <a:solidFill>
                  <a:srgbClr val="000000"/>
                </a:solidFill>
              </a:rPr>
              <a:t>кабинеты</a:t>
            </a:r>
            <a:r>
              <a:rPr dirty="0">
                <a:solidFill>
                  <a:srgbClr val="000000"/>
                </a:solidFill>
              </a:rPr>
              <a:t> 502, 504, </a:t>
            </a:r>
            <a:r>
              <a:rPr dirty="0" smtClean="0">
                <a:solidFill>
                  <a:srgbClr val="000000"/>
                </a:solidFill>
              </a:rPr>
              <a:t>506</a:t>
            </a:r>
            <a:endParaRPr lang="ru-RU" dirty="0" smtClean="0">
              <a:solidFill>
                <a:srgbClr val="000000"/>
              </a:solidFill>
            </a:endParaRPr>
          </a:p>
          <a:p>
            <a:pPr>
              <a:defRPr sz="2400" b="1">
                <a:solidFill>
                  <a:srgbClr val="C00000"/>
                </a:solidFill>
              </a:defRPr>
            </a:pPr>
            <a:r>
              <a:rPr dirty="0" smtClean="0">
                <a:solidFill>
                  <a:srgbClr val="000000"/>
                </a:solidFill>
              </a:rPr>
              <a:t> </a:t>
            </a:r>
            <a:endParaRPr dirty="0">
              <a:solidFill>
                <a:srgbClr val="000000"/>
              </a:solidFill>
            </a:endParaRPr>
          </a:p>
          <a:p>
            <a:pPr>
              <a:defRPr sz="2400" b="1"/>
            </a:pPr>
            <a:r>
              <a:rPr lang="ru-RU" dirty="0" smtClean="0"/>
              <a:t>Т</a:t>
            </a:r>
            <a:r>
              <a:rPr dirty="0" err="1" smtClean="0"/>
              <a:t>елефоны</a:t>
            </a:r>
            <a:r>
              <a:rPr lang="ru-RU" dirty="0" smtClean="0"/>
              <a:t>:</a:t>
            </a:r>
            <a:r>
              <a:rPr dirty="0" smtClean="0"/>
              <a:t> </a:t>
            </a:r>
            <a:r>
              <a:rPr dirty="0">
                <a:solidFill>
                  <a:srgbClr val="C00000"/>
                </a:solidFill>
              </a:rPr>
              <a:t>522-122</a:t>
            </a:r>
            <a:r>
              <a:rPr dirty="0" smtClean="0">
                <a:solidFill>
                  <a:srgbClr val="C00000"/>
                </a:solidFill>
              </a:rPr>
              <a:t>,</a:t>
            </a:r>
            <a:r>
              <a:rPr lang="ru-RU" dirty="0" smtClean="0">
                <a:solidFill>
                  <a:srgbClr val="C00000"/>
                </a:solidFill>
              </a:rPr>
              <a:t> 52-22-28,</a:t>
            </a:r>
            <a:r>
              <a:rPr dirty="0" smtClean="0">
                <a:solidFill>
                  <a:srgbClr val="C00000"/>
                </a:solidFill>
              </a:rPr>
              <a:t> 52</a:t>
            </a:r>
            <a:r>
              <a:rPr lang="ru-RU" dirty="0" smtClean="0">
                <a:solidFill>
                  <a:srgbClr val="C00000"/>
                </a:solidFill>
              </a:rPr>
              <a:t>-21-20</a:t>
            </a:r>
            <a:r>
              <a:rPr dirty="0" smtClean="0">
                <a:solidFill>
                  <a:srgbClr val="C00000"/>
                </a:solidFill>
              </a:rPr>
              <a:t>, 52</a:t>
            </a:r>
            <a:r>
              <a:rPr lang="ru-RU" dirty="0" smtClean="0">
                <a:solidFill>
                  <a:srgbClr val="C00000"/>
                </a:solidFill>
              </a:rPr>
              <a:t>-20-05</a:t>
            </a:r>
            <a:endParaRPr dirty="0">
              <a:solidFill>
                <a:srgbClr val="C00000"/>
              </a:solidFill>
            </a:endParaRPr>
          </a:p>
          <a:p>
            <a:pPr>
              <a:defRPr sz="3200"/>
            </a:pPr>
            <a:endParaRPr dirty="0">
              <a:solidFill>
                <a:srgbClr val="C00000"/>
              </a:solidFill>
            </a:endParaRPr>
          </a:p>
          <a:p>
            <a:pPr>
              <a:defRPr sz="3200" b="1"/>
            </a:pPr>
            <a:r>
              <a:rPr dirty="0"/>
              <a:t> </a:t>
            </a:r>
          </a:p>
          <a:p>
            <a:pPr>
              <a:defRPr sz="3200" b="1" cap="all"/>
            </a:pPr>
            <a:endParaRPr dirty="0"/>
          </a:p>
          <a:p>
            <a:pPr>
              <a:defRPr sz="3200" b="1" cap="all"/>
            </a:pPr>
            <a:endParaRPr dirty="0"/>
          </a:p>
          <a:p>
            <a:pPr>
              <a:defRPr sz="3200" b="1" cap="all"/>
            </a:pP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9" descr="Picture 9"/>
          <p:cNvPicPr>
            <a:picLocks noChangeAspect="1"/>
          </p:cNvPicPr>
          <p:nvPr/>
        </p:nvPicPr>
        <p:blipFill>
          <a:blip r:embed="rId2">
            <a:extLst/>
          </a:blip>
          <a:stretch>
            <a:fillRect/>
          </a:stretch>
        </p:blipFill>
        <p:spPr>
          <a:xfrm>
            <a:off x="611560" y="358611"/>
            <a:ext cx="795338" cy="969963"/>
          </a:xfrm>
          <a:prstGeom prst="rect">
            <a:avLst/>
          </a:prstGeom>
          <a:ln w="12700">
            <a:miter lim="400000"/>
          </a:ln>
        </p:spPr>
      </p:pic>
      <p:sp>
        <p:nvSpPr>
          <p:cNvPr id="230" name="AutoShape 20"/>
          <p:cNvSpPr/>
          <p:nvPr/>
        </p:nvSpPr>
        <p:spPr>
          <a:xfrm rot="5400000">
            <a:off x="4749327" y="-2653575"/>
            <a:ext cx="1100912" cy="7125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02" y="0"/>
                </a:lnTo>
                <a:lnTo>
                  <a:pt x="21600" y="10800"/>
                </a:lnTo>
                <a:lnTo>
                  <a:pt x="17202" y="21600"/>
                </a:lnTo>
                <a:lnTo>
                  <a:pt x="0" y="21600"/>
                </a:lnTo>
                <a:close/>
              </a:path>
            </a:pathLst>
          </a:custGeom>
          <a:solidFill>
            <a:srgbClr val="F4F5FA"/>
          </a:solidFill>
          <a:ln w="12700">
            <a:solidFill>
              <a:srgbClr val="DDDDDD"/>
            </a:solidFill>
            <a:miter/>
          </a:ln>
          <a:effectLst>
            <a:outerShdw blurRad="127000" dist="63500" dir="2700000" rotWithShape="0">
              <a:srgbClr val="000000">
                <a:alpha val="40000"/>
              </a:srgbClr>
            </a:outerShdw>
          </a:effectLst>
        </p:spPr>
        <p:txBody>
          <a:bodyPr lIns="45719" rIns="45719" anchor="ctr"/>
          <a:lstStyle/>
          <a:p>
            <a:pPr marL="190500" indent="-190500">
              <a:lnSpc>
                <a:spcPct val="95000"/>
              </a:lnSpc>
              <a:spcBef>
                <a:spcPts val="800"/>
              </a:spcBef>
              <a:defRPr sz="2000" b="1"/>
            </a:pPr>
            <a:endParaRPr/>
          </a:p>
        </p:txBody>
      </p:sp>
      <p:sp>
        <p:nvSpPr>
          <p:cNvPr id="231" name="TextBox 1"/>
          <p:cNvSpPr txBox="1"/>
          <p:nvPr/>
        </p:nvSpPr>
        <p:spPr>
          <a:xfrm>
            <a:off x="1945754" y="428329"/>
            <a:ext cx="6847137"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400" b="1">
                <a:solidFill>
                  <a:srgbClr val="0064D5"/>
                </a:solidFill>
              </a:defRPr>
            </a:pPr>
            <a:r>
              <a:rPr lang="ru-RU" sz="1600" b="1" dirty="0" smtClean="0"/>
              <a:t>Муниципальная программа </a:t>
            </a:r>
            <a:r>
              <a:rPr lang="ru-RU" sz="1600" b="1" dirty="0"/>
              <a:t>«Развитие малого и среднего предпринимательства в городе Сургуте на период до 2030 года» (</a:t>
            </a:r>
            <a:r>
              <a:rPr lang="ru-RU" sz="1600" b="1" dirty="0" smtClean="0"/>
              <a:t>постановление </a:t>
            </a:r>
            <a:r>
              <a:rPr lang="ru-RU" sz="1600" b="1" dirty="0"/>
              <a:t>Администрации </a:t>
            </a:r>
            <a:r>
              <a:rPr lang="ru-RU" sz="1600" b="1" dirty="0" smtClean="0"/>
              <a:t>города </a:t>
            </a:r>
            <a:r>
              <a:rPr lang="ru-RU" sz="1600" b="1" dirty="0"/>
              <a:t>от 15.12.2015 № </a:t>
            </a:r>
            <a:r>
              <a:rPr lang="ru-RU" sz="1600" b="1" dirty="0" smtClean="0"/>
              <a:t>8741)</a:t>
            </a:r>
            <a:endParaRPr sz="1600" dirty="0"/>
          </a:p>
        </p:txBody>
      </p:sp>
      <p:sp>
        <p:nvSpPr>
          <p:cNvPr id="8" name="TextBox 1"/>
          <p:cNvSpPr txBox="1"/>
          <p:nvPr/>
        </p:nvSpPr>
        <p:spPr>
          <a:xfrm>
            <a:off x="646329" y="1844558"/>
            <a:ext cx="8111789"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1600" dirty="0">
              <a:solidFill>
                <a:schemeClr val="accent1">
                  <a:lumMod val="75000"/>
                </a:schemeClr>
              </a:solidFill>
            </a:endParaRPr>
          </a:p>
        </p:txBody>
      </p:sp>
      <p:sp>
        <p:nvSpPr>
          <p:cNvPr id="9" name="AutoShape 20"/>
          <p:cNvSpPr/>
          <p:nvPr/>
        </p:nvSpPr>
        <p:spPr>
          <a:xfrm rot="5400000">
            <a:off x="3999280" y="-53349"/>
            <a:ext cx="1544959" cy="82508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02" y="0"/>
                </a:lnTo>
                <a:lnTo>
                  <a:pt x="21600" y="10800"/>
                </a:lnTo>
                <a:lnTo>
                  <a:pt x="17202" y="21600"/>
                </a:lnTo>
                <a:lnTo>
                  <a:pt x="0" y="21600"/>
                </a:lnTo>
                <a:close/>
              </a:path>
            </a:pathLst>
          </a:custGeom>
          <a:solidFill>
            <a:srgbClr val="F4F5FA"/>
          </a:solidFill>
          <a:ln w="12700">
            <a:solidFill>
              <a:srgbClr val="DDDDDD"/>
            </a:solidFill>
            <a:miter/>
          </a:ln>
          <a:effectLst>
            <a:outerShdw blurRad="127000" dist="63500" dir="2700000" rotWithShape="0">
              <a:srgbClr val="000000">
                <a:alpha val="40000"/>
              </a:srgbClr>
            </a:outerShdw>
          </a:effectLst>
        </p:spPr>
        <p:txBody>
          <a:bodyPr lIns="45719" rIns="45719" anchor="ctr"/>
          <a:lstStyle/>
          <a:p>
            <a:pPr marL="190500" indent="-190500">
              <a:lnSpc>
                <a:spcPct val="95000"/>
              </a:lnSpc>
              <a:spcBef>
                <a:spcPts val="800"/>
              </a:spcBef>
              <a:defRPr sz="2000" b="1"/>
            </a:pPr>
            <a:endParaRPr sz="2200">
              <a:solidFill>
                <a:schemeClr val="accent1">
                  <a:lumMod val="75000"/>
                </a:schemeClr>
              </a:solidFill>
            </a:endParaRPr>
          </a:p>
        </p:txBody>
      </p:sp>
      <p:sp>
        <p:nvSpPr>
          <p:cNvPr id="10" name="TextBox 1"/>
          <p:cNvSpPr txBox="1"/>
          <p:nvPr/>
        </p:nvSpPr>
        <p:spPr>
          <a:xfrm>
            <a:off x="681082" y="3351950"/>
            <a:ext cx="8181334" cy="107721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r>
              <a:rPr lang="ru-RU" sz="1600" b="1" dirty="0">
                <a:solidFill>
                  <a:schemeClr val="accent1">
                    <a:lumMod val="75000"/>
                  </a:schemeClr>
                </a:solidFill>
              </a:rPr>
              <a:t>Порядок предоставления субсидий физическим лицам, не являющимся индивидуальными предпринимателями и применяющим специальный налоговый режим «Налог на профессиональный доход», в целях возмещения </a:t>
            </a:r>
            <a:r>
              <a:rPr lang="ru-RU" sz="1600" b="1" dirty="0" smtClean="0">
                <a:solidFill>
                  <a:schemeClr val="accent1">
                    <a:lumMod val="75000"/>
                  </a:schemeClr>
                </a:solidFill>
              </a:rPr>
              <a:t>затрат</a:t>
            </a:r>
          </a:p>
          <a:p>
            <a:pPr algn="ctr">
              <a:defRPr sz="2400" b="1">
                <a:solidFill>
                  <a:srgbClr val="0064D5"/>
                </a:solidFill>
              </a:defRPr>
            </a:pPr>
            <a:r>
              <a:rPr lang="ru-RU" sz="1600" b="1" dirty="0" smtClean="0">
                <a:solidFill>
                  <a:schemeClr val="accent1">
                    <a:lumMod val="75000"/>
                  </a:schemeClr>
                </a:solidFill>
              </a:rPr>
              <a:t>(постановление Администрации города от 22.09.2021 № 8354)</a:t>
            </a:r>
            <a:endParaRPr sz="1600" b="1" dirty="0">
              <a:solidFill>
                <a:schemeClr val="accent1">
                  <a:lumMod val="75000"/>
                </a:schemeClr>
              </a:solidFill>
            </a:endParaRPr>
          </a:p>
        </p:txBody>
      </p:sp>
      <p:sp>
        <p:nvSpPr>
          <p:cNvPr id="12" name="TextBox 1"/>
          <p:cNvSpPr txBox="1"/>
          <p:nvPr/>
        </p:nvSpPr>
        <p:spPr>
          <a:xfrm>
            <a:off x="681082" y="5250357"/>
            <a:ext cx="8250865"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1600" b="1" dirty="0">
              <a:solidFill>
                <a:schemeClr val="accent1">
                  <a:lumMod val="75000"/>
                </a:schemeClr>
              </a:solidFill>
            </a:endParaRPr>
          </a:p>
        </p:txBody>
      </p:sp>
    </p:spTree>
    <p:extLst>
      <p:ext uri="{BB962C8B-B14F-4D97-AF65-F5344CB8AC3E}">
        <p14:creationId xmlns:p14="http://schemas.microsoft.com/office/powerpoint/2010/main" val="264156127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0338" y="27451"/>
            <a:ext cx="9048062" cy="6733834"/>
          </a:xfrm>
          <a:prstGeom prst="rect">
            <a:avLst/>
          </a:prstGeom>
        </p:spPr>
      </p:pic>
      <p:sp>
        <p:nvSpPr>
          <p:cNvPr id="7" name="Прямоугольник 4"/>
          <p:cNvSpPr txBox="1"/>
          <p:nvPr/>
        </p:nvSpPr>
        <p:spPr>
          <a:xfrm>
            <a:off x="867866" y="122701"/>
            <a:ext cx="4999123" cy="63094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sz="4800" b="1">
                <a:solidFill>
                  <a:srgbClr val="C00000"/>
                </a:solidFill>
              </a:defRPr>
            </a:pPr>
            <a:r>
              <a:rPr sz="3500" dirty="0" smtClean="0"/>
              <a:t>www.</a:t>
            </a:r>
            <a:r>
              <a:rPr lang="en-US" sz="3500" dirty="0" smtClean="0"/>
              <a:t>invest.</a:t>
            </a:r>
            <a:r>
              <a:rPr sz="3500" dirty="0" smtClean="0"/>
              <a:t>admsurgut.ru</a:t>
            </a:r>
            <a:endParaRPr sz="3500" dirty="0"/>
          </a:p>
        </p:txBody>
      </p:sp>
      <p:sp>
        <p:nvSpPr>
          <p:cNvPr id="4" name="Прямоугольник 3"/>
          <p:cNvSpPr/>
          <p:nvPr/>
        </p:nvSpPr>
        <p:spPr>
          <a:xfrm>
            <a:off x="-25600" y="27451"/>
            <a:ext cx="9144000" cy="190500"/>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Calibri"/>
            </a:endParaRPr>
          </a:p>
        </p:txBody>
      </p:sp>
      <p:sp>
        <p:nvSpPr>
          <p:cNvPr id="5" name="Прямоугольник 4"/>
          <p:cNvSpPr/>
          <p:nvPr/>
        </p:nvSpPr>
        <p:spPr>
          <a:xfrm>
            <a:off x="-25600" y="6514621"/>
            <a:ext cx="9144000" cy="381001"/>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Calibri"/>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9" descr="Picture 9"/>
          <p:cNvPicPr>
            <a:picLocks noChangeAspect="1"/>
          </p:cNvPicPr>
          <p:nvPr/>
        </p:nvPicPr>
        <p:blipFill>
          <a:blip r:embed="rId2">
            <a:extLst/>
          </a:blip>
          <a:stretch>
            <a:fillRect/>
          </a:stretch>
        </p:blipFill>
        <p:spPr>
          <a:xfrm>
            <a:off x="611560" y="358611"/>
            <a:ext cx="795338" cy="969963"/>
          </a:xfrm>
          <a:prstGeom prst="rect">
            <a:avLst/>
          </a:prstGeom>
          <a:ln w="12700">
            <a:miter lim="400000"/>
          </a:ln>
        </p:spPr>
      </p:pic>
      <p:sp>
        <p:nvSpPr>
          <p:cNvPr id="11" name="AutoShape 20"/>
          <p:cNvSpPr/>
          <p:nvPr/>
        </p:nvSpPr>
        <p:spPr>
          <a:xfrm rot="5400000">
            <a:off x="4638092" y="-2646108"/>
            <a:ext cx="1262637" cy="73003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02" y="0"/>
                </a:lnTo>
                <a:lnTo>
                  <a:pt x="21600" y="10800"/>
                </a:lnTo>
                <a:lnTo>
                  <a:pt x="17202" y="21600"/>
                </a:lnTo>
                <a:lnTo>
                  <a:pt x="0" y="21600"/>
                </a:lnTo>
                <a:close/>
              </a:path>
            </a:pathLst>
          </a:custGeom>
          <a:solidFill>
            <a:srgbClr val="F4F5FA"/>
          </a:solidFill>
          <a:ln w="12700">
            <a:solidFill>
              <a:srgbClr val="DDDDDD"/>
            </a:solidFill>
            <a:miter/>
          </a:ln>
          <a:effectLst>
            <a:outerShdw blurRad="127000" dist="63500" dir="2700000" rotWithShape="0">
              <a:srgbClr val="000000">
                <a:alpha val="40000"/>
              </a:srgbClr>
            </a:outerShdw>
          </a:effectLst>
        </p:spPr>
        <p:txBody>
          <a:bodyPr lIns="45719" rIns="45719" anchor="ctr"/>
          <a:lstStyle/>
          <a:p>
            <a:pPr marL="190500" indent="-190500">
              <a:lnSpc>
                <a:spcPct val="95000"/>
              </a:lnSpc>
              <a:spcBef>
                <a:spcPts val="800"/>
              </a:spcBef>
              <a:defRPr sz="2000" b="1"/>
            </a:pPr>
            <a:endParaRPr sz="2200">
              <a:solidFill>
                <a:schemeClr val="accent1">
                  <a:lumMod val="75000"/>
                </a:schemeClr>
              </a:solidFill>
            </a:endParaRPr>
          </a:p>
        </p:txBody>
      </p:sp>
      <p:sp>
        <p:nvSpPr>
          <p:cNvPr id="12" name="TextBox 1"/>
          <p:cNvSpPr txBox="1"/>
          <p:nvPr/>
        </p:nvSpPr>
        <p:spPr>
          <a:xfrm>
            <a:off x="1619250" y="405473"/>
            <a:ext cx="7300325"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r>
              <a:rPr lang="ru-RU" sz="1600" b="1" dirty="0" smtClean="0">
                <a:solidFill>
                  <a:schemeClr val="accent1">
                    <a:lumMod val="75000"/>
                  </a:schemeClr>
                </a:solidFill>
              </a:rPr>
              <a:t>Порядок </a:t>
            </a:r>
            <a:r>
              <a:rPr lang="ru-RU" sz="1600" b="1" dirty="0">
                <a:solidFill>
                  <a:schemeClr val="accent1">
                    <a:lumMod val="75000"/>
                  </a:schemeClr>
                </a:solidFill>
              </a:rPr>
              <a:t>представления субсидий </a:t>
            </a:r>
            <a:r>
              <a:rPr lang="ru-RU" sz="1600" b="1" dirty="0">
                <a:solidFill>
                  <a:schemeClr val="accent1">
                    <a:lumMod val="75000"/>
                  </a:schemeClr>
                </a:solidFill>
              </a:rPr>
              <a:t>физическим лицам, не являющимся индивидуальными предпринимателями и применяющим специальный налоговый режим «Налог на профессиональный доход</a:t>
            </a:r>
            <a:r>
              <a:rPr lang="ru-RU" sz="1600" b="1" dirty="0" smtClean="0">
                <a:solidFill>
                  <a:schemeClr val="accent1">
                    <a:lumMod val="75000"/>
                  </a:schemeClr>
                </a:solidFill>
              </a:rPr>
              <a:t>» </a:t>
            </a:r>
            <a:endParaRPr sz="1600" dirty="0">
              <a:solidFill>
                <a:schemeClr val="accent1">
                  <a:lumMod val="75000"/>
                </a:schemeClr>
              </a:solidFill>
            </a:endParaRPr>
          </a:p>
        </p:txBody>
      </p:sp>
      <p:sp>
        <p:nvSpPr>
          <p:cNvPr id="16" name="TextBox 1"/>
          <p:cNvSpPr txBox="1"/>
          <p:nvPr/>
        </p:nvSpPr>
        <p:spPr>
          <a:xfrm>
            <a:off x="2161386" y="3091330"/>
            <a:ext cx="6417764" cy="278537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r>
              <a:rPr lang="ru-RU" sz="2500" b="1" dirty="0">
                <a:solidFill>
                  <a:schemeClr val="accent1">
                    <a:lumMod val="75000"/>
                  </a:schemeClr>
                </a:solidFill>
              </a:rPr>
              <a:t>Приостановлено по 31.12.2022 действие норм постановления, устанавливающих </a:t>
            </a:r>
            <a:r>
              <a:rPr lang="ru-RU" sz="2500" b="1" u="sng" dirty="0">
                <a:solidFill>
                  <a:schemeClr val="accent1">
                    <a:lumMod val="75000"/>
                  </a:schemeClr>
                </a:solidFill>
              </a:rPr>
              <a:t>требование к участнику отбора об отсутствии неисполненной обязанности </a:t>
            </a:r>
            <a:r>
              <a:rPr lang="ru-RU" sz="2500" b="1" dirty="0">
                <a:solidFill>
                  <a:schemeClr val="accent1">
                    <a:lumMod val="75000"/>
                  </a:schemeClr>
                </a:solidFill>
              </a:rPr>
              <a:t>по уплате налогов, сборов, страховых взносов, </a:t>
            </a:r>
            <a:endParaRPr lang="ru-RU" sz="2500" b="1" dirty="0" smtClean="0">
              <a:solidFill>
                <a:schemeClr val="accent1">
                  <a:lumMod val="75000"/>
                </a:schemeClr>
              </a:solidFill>
            </a:endParaRPr>
          </a:p>
          <a:p>
            <a:pPr>
              <a:defRPr sz="2400" b="1">
                <a:solidFill>
                  <a:srgbClr val="0064D5"/>
                </a:solidFill>
              </a:defRPr>
            </a:pPr>
            <a:r>
              <a:rPr lang="ru-RU" sz="2500" b="1" dirty="0" smtClean="0">
                <a:solidFill>
                  <a:schemeClr val="accent1">
                    <a:lumMod val="75000"/>
                  </a:schemeClr>
                </a:solidFill>
              </a:rPr>
              <a:t>а </a:t>
            </a:r>
            <a:r>
              <a:rPr lang="ru-RU" sz="2500" b="1" dirty="0">
                <a:solidFill>
                  <a:schemeClr val="accent1">
                    <a:lumMod val="75000"/>
                  </a:schemeClr>
                </a:solidFill>
              </a:rPr>
              <a:t>также задолженности по денежным обязательствам перед бюджетом города. </a:t>
            </a:r>
            <a:endParaRPr sz="2500" dirty="0">
              <a:solidFill>
                <a:schemeClr val="accent1">
                  <a:lumMod val="75000"/>
                </a:schemeClr>
              </a:solidFill>
            </a:endParaRPr>
          </a:p>
        </p:txBody>
      </p:sp>
      <p:sp>
        <p:nvSpPr>
          <p:cNvPr id="2" name="Прямоугольник 1"/>
          <p:cNvSpPr/>
          <p:nvPr/>
        </p:nvSpPr>
        <p:spPr>
          <a:xfrm>
            <a:off x="1619250" y="2892305"/>
            <a:ext cx="542136" cy="646331"/>
          </a:xfrm>
          <a:prstGeom prst="rect">
            <a:avLst/>
          </a:prstGeom>
        </p:spPr>
        <p:txBody>
          <a:bodyPr wrap="none">
            <a:spAutoFit/>
          </a:bodyPr>
          <a:lstStyle/>
          <a:p>
            <a:r>
              <a:rPr lang="ru-RU" sz="3600" b="1" dirty="0" smtClean="0">
                <a:solidFill>
                  <a:schemeClr val="accent2">
                    <a:lumMod val="75000"/>
                  </a:schemeClr>
                </a:solidFill>
              </a:rPr>
              <a:t>1.</a:t>
            </a:r>
            <a:endParaRPr lang="ru-RU" sz="3600" dirty="0">
              <a:solidFill>
                <a:schemeClr val="accent2">
                  <a:lumMod val="75000"/>
                </a:schemeClr>
              </a:solidFill>
            </a:endParaRPr>
          </a:p>
        </p:txBody>
      </p:sp>
    </p:spTree>
    <p:extLst>
      <p:ext uri="{BB962C8B-B14F-4D97-AF65-F5344CB8AC3E}">
        <p14:creationId xmlns:p14="http://schemas.microsoft.com/office/powerpoint/2010/main" val="327380039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9" descr="Picture 9"/>
          <p:cNvPicPr>
            <a:picLocks noChangeAspect="1"/>
          </p:cNvPicPr>
          <p:nvPr/>
        </p:nvPicPr>
        <p:blipFill>
          <a:blip r:embed="rId2">
            <a:extLst/>
          </a:blip>
          <a:stretch>
            <a:fillRect/>
          </a:stretch>
        </p:blipFill>
        <p:spPr>
          <a:xfrm>
            <a:off x="611560" y="358611"/>
            <a:ext cx="795338" cy="969963"/>
          </a:xfrm>
          <a:prstGeom prst="rect">
            <a:avLst/>
          </a:prstGeom>
          <a:ln w="12700">
            <a:miter lim="400000"/>
          </a:ln>
        </p:spPr>
      </p:pic>
      <p:sp>
        <p:nvSpPr>
          <p:cNvPr id="11" name="AutoShape 20"/>
          <p:cNvSpPr/>
          <p:nvPr/>
        </p:nvSpPr>
        <p:spPr>
          <a:xfrm rot="5400000">
            <a:off x="4682676" y="-2690691"/>
            <a:ext cx="1173471" cy="73003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02" y="0"/>
                </a:lnTo>
                <a:lnTo>
                  <a:pt x="21600" y="10800"/>
                </a:lnTo>
                <a:lnTo>
                  <a:pt x="17202" y="21600"/>
                </a:lnTo>
                <a:lnTo>
                  <a:pt x="0" y="21600"/>
                </a:lnTo>
                <a:close/>
              </a:path>
            </a:pathLst>
          </a:custGeom>
          <a:solidFill>
            <a:srgbClr val="F4F5FA"/>
          </a:solidFill>
          <a:ln w="12700">
            <a:solidFill>
              <a:srgbClr val="DDDDDD"/>
            </a:solidFill>
            <a:miter/>
          </a:ln>
          <a:effectLst>
            <a:outerShdw blurRad="127000" dist="63500" dir="2700000" rotWithShape="0">
              <a:srgbClr val="000000">
                <a:alpha val="40000"/>
              </a:srgbClr>
            </a:outerShdw>
          </a:effectLst>
        </p:spPr>
        <p:txBody>
          <a:bodyPr lIns="45719" rIns="45719" anchor="ctr"/>
          <a:lstStyle/>
          <a:p>
            <a:pPr marL="190500" indent="-190500">
              <a:lnSpc>
                <a:spcPct val="95000"/>
              </a:lnSpc>
              <a:spcBef>
                <a:spcPts val="800"/>
              </a:spcBef>
              <a:defRPr sz="2000" b="1"/>
            </a:pPr>
            <a:endParaRPr sz="2200">
              <a:solidFill>
                <a:schemeClr val="accent1">
                  <a:lumMod val="75000"/>
                </a:schemeClr>
              </a:solidFill>
            </a:endParaRPr>
          </a:p>
        </p:txBody>
      </p:sp>
      <p:sp>
        <p:nvSpPr>
          <p:cNvPr id="12" name="TextBox 1"/>
          <p:cNvSpPr txBox="1"/>
          <p:nvPr/>
        </p:nvSpPr>
        <p:spPr>
          <a:xfrm>
            <a:off x="1619250" y="405473"/>
            <a:ext cx="7300325"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r>
              <a:rPr lang="ru-RU" sz="1600" b="1" dirty="0">
                <a:solidFill>
                  <a:schemeClr val="accent1">
                    <a:lumMod val="75000"/>
                  </a:schemeClr>
                </a:solidFill>
              </a:rPr>
              <a:t>Порядок представления субсидий физическим лицам, не являющимся индивидуальными предпринимателями и применяющим специальный налоговый режим «Налог на профессиональный доход» </a:t>
            </a:r>
          </a:p>
        </p:txBody>
      </p:sp>
      <p:sp>
        <p:nvSpPr>
          <p:cNvPr id="16" name="TextBox 1"/>
          <p:cNvSpPr txBox="1"/>
          <p:nvPr/>
        </p:nvSpPr>
        <p:spPr>
          <a:xfrm>
            <a:off x="1619250" y="2448390"/>
            <a:ext cx="7524750" cy="212365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r>
              <a:rPr lang="ru-RU" sz="2200" b="1" dirty="0">
                <a:solidFill>
                  <a:schemeClr val="accent1">
                    <a:lumMod val="75000"/>
                  </a:schemeClr>
                </a:solidFill>
              </a:rPr>
              <a:t>Реализован «пакетный подход» </a:t>
            </a:r>
            <a:r>
              <a:rPr lang="ru-RU" sz="2200" b="1" dirty="0" smtClean="0">
                <a:solidFill>
                  <a:schemeClr val="accent1">
                    <a:lumMod val="75000"/>
                  </a:schemeClr>
                </a:solidFill>
              </a:rPr>
              <a:t>:</a:t>
            </a:r>
            <a:endParaRPr lang="ru-RU" sz="2200" b="1" dirty="0" smtClean="0">
              <a:solidFill>
                <a:schemeClr val="accent1">
                  <a:lumMod val="75000"/>
                </a:schemeClr>
              </a:solidFill>
            </a:endParaRPr>
          </a:p>
          <a:p>
            <a:pPr>
              <a:defRPr sz="2400" b="1">
                <a:solidFill>
                  <a:srgbClr val="0064D5"/>
                </a:solidFill>
              </a:defRPr>
            </a:pPr>
            <a:r>
              <a:rPr lang="ru-RU" sz="2200" b="1" dirty="0" smtClean="0">
                <a:solidFill>
                  <a:schemeClr val="accent1">
                    <a:lumMod val="75000"/>
                  </a:schemeClr>
                </a:solidFill>
              </a:rPr>
              <a:t>-  подача </a:t>
            </a:r>
            <a:r>
              <a:rPr lang="ru-RU" sz="2200" b="1" dirty="0">
                <a:solidFill>
                  <a:schemeClr val="accent1">
                    <a:lumMod val="75000"/>
                  </a:schemeClr>
                </a:solidFill>
              </a:rPr>
              <a:t>единого пакета </a:t>
            </a:r>
            <a:r>
              <a:rPr lang="ru-RU" sz="2200" b="1" dirty="0" smtClean="0">
                <a:solidFill>
                  <a:schemeClr val="accent1">
                    <a:lumMod val="75000"/>
                  </a:schemeClr>
                </a:solidFill>
              </a:rPr>
              <a:t>документов </a:t>
            </a:r>
            <a:r>
              <a:rPr lang="ru-RU" sz="2200" b="1" dirty="0" smtClean="0">
                <a:solidFill>
                  <a:schemeClr val="accent1">
                    <a:lumMod val="75000"/>
                  </a:schemeClr>
                </a:solidFill>
              </a:rPr>
              <a:t>по </a:t>
            </a:r>
            <a:r>
              <a:rPr lang="ru-RU" sz="2200" b="1" dirty="0">
                <a:solidFill>
                  <a:schemeClr val="accent1">
                    <a:lumMod val="75000"/>
                  </a:schemeClr>
                </a:solidFill>
              </a:rPr>
              <a:t>всем подходящим направлениям поддержки и установление предельного размера субсидии на одного участника отбора в целом по всем направлениям предоставления поддержки в </a:t>
            </a:r>
            <a:r>
              <a:rPr lang="ru-RU" sz="2200" b="1" dirty="0" smtClean="0">
                <a:solidFill>
                  <a:schemeClr val="accent1">
                    <a:lumMod val="75000"/>
                  </a:schemeClr>
                </a:solidFill>
              </a:rPr>
              <a:t>год в размере не более 100 тыс. рублей</a:t>
            </a:r>
            <a:endParaRPr lang="ru-RU" sz="2200" b="1" u="sng" dirty="0">
              <a:solidFill>
                <a:schemeClr val="accent1">
                  <a:lumMod val="75000"/>
                </a:schemeClr>
              </a:solidFill>
            </a:endParaRPr>
          </a:p>
        </p:txBody>
      </p:sp>
      <p:sp>
        <p:nvSpPr>
          <p:cNvPr id="2" name="Прямоугольник 1"/>
          <p:cNvSpPr/>
          <p:nvPr/>
        </p:nvSpPr>
        <p:spPr>
          <a:xfrm>
            <a:off x="1619250" y="1802059"/>
            <a:ext cx="542136" cy="646331"/>
          </a:xfrm>
          <a:prstGeom prst="rect">
            <a:avLst/>
          </a:prstGeom>
        </p:spPr>
        <p:txBody>
          <a:bodyPr wrap="none">
            <a:spAutoFit/>
          </a:bodyPr>
          <a:lstStyle/>
          <a:p>
            <a:r>
              <a:rPr lang="ru-RU" sz="3600" b="1" dirty="0" smtClean="0">
                <a:solidFill>
                  <a:schemeClr val="accent2">
                    <a:lumMod val="75000"/>
                  </a:schemeClr>
                </a:solidFill>
              </a:rPr>
              <a:t>2.</a:t>
            </a:r>
            <a:endParaRPr lang="ru-RU" sz="3600" dirty="0">
              <a:solidFill>
                <a:schemeClr val="accent2">
                  <a:lumMod val="75000"/>
                </a:schemeClr>
              </a:solidFill>
            </a:endParaRPr>
          </a:p>
        </p:txBody>
      </p:sp>
    </p:spTree>
    <p:extLst>
      <p:ext uri="{BB962C8B-B14F-4D97-AF65-F5344CB8AC3E}">
        <p14:creationId xmlns:p14="http://schemas.microsoft.com/office/powerpoint/2010/main" val="28092476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9" descr="Picture 9"/>
          <p:cNvPicPr>
            <a:picLocks noChangeAspect="1"/>
          </p:cNvPicPr>
          <p:nvPr/>
        </p:nvPicPr>
        <p:blipFill>
          <a:blip r:embed="rId2">
            <a:extLst/>
          </a:blip>
          <a:stretch>
            <a:fillRect/>
          </a:stretch>
        </p:blipFill>
        <p:spPr>
          <a:xfrm>
            <a:off x="611560" y="358611"/>
            <a:ext cx="795338" cy="969963"/>
          </a:xfrm>
          <a:prstGeom prst="rect">
            <a:avLst/>
          </a:prstGeom>
          <a:ln w="12700">
            <a:miter lim="400000"/>
          </a:ln>
        </p:spPr>
      </p:pic>
      <p:sp>
        <p:nvSpPr>
          <p:cNvPr id="11" name="AutoShape 20"/>
          <p:cNvSpPr/>
          <p:nvPr/>
        </p:nvSpPr>
        <p:spPr>
          <a:xfrm rot="5400000">
            <a:off x="5019219" y="-3087187"/>
            <a:ext cx="532875" cy="74527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02" y="0"/>
                </a:lnTo>
                <a:lnTo>
                  <a:pt x="21600" y="10800"/>
                </a:lnTo>
                <a:lnTo>
                  <a:pt x="17202" y="21600"/>
                </a:lnTo>
                <a:lnTo>
                  <a:pt x="0" y="21600"/>
                </a:lnTo>
                <a:close/>
              </a:path>
            </a:pathLst>
          </a:custGeom>
          <a:solidFill>
            <a:srgbClr val="F4F5FA"/>
          </a:solidFill>
          <a:ln w="12700">
            <a:solidFill>
              <a:srgbClr val="DDDDDD"/>
            </a:solidFill>
            <a:miter/>
          </a:ln>
          <a:effectLst>
            <a:outerShdw blurRad="127000" dist="63500" dir="2700000" rotWithShape="0">
              <a:srgbClr val="000000">
                <a:alpha val="40000"/>
              </a:srgbClr>
            </a:outerShdw>
          </a:effectLst>
        </p:spPr>
        <p:txBody>
          <a:bodyPr lIns="45719" rIns="45719" anchor="ctr"/>
          <a:lstStyle/>
          <a:p>
            <a:pPr marL="190500" indent="-190500">
              <a:lnSpc>
                <a:spcPct val="95000"/>
              </a:lnSpc>
              <a:spcBef>
                <a:spcPts val="800"/>
              </a:spcBef>
              <a:defRPr sz="2000" b="1"/>
            </a:pPr>
            <a:endParaRPr sz="2200">
              <a:solidFill>
                <a:schemeClr val="accent1">
                  <a:lumMod val="75000"/>
                </a:schemeClr>
              </a:solidFill>
            </a:endParaRPr>
          </a:p>
        </p:txBody>
      </p:sp>
      <p:sp>
        <p:nvSpPr>
          <p:cNvPr id="12" name="TextBox 1"/>
          <p:cNvSpPr txBox="1"/>
          <p:nvPr/>
        </p:nvSpPr>
        <p:spPr>
          <a:xfrm>
            <a:off x="1619250" y="405473"/>
            <a:ext cx="7392769"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r>
              <a:rPr lang="ru-RU" sz="1600" b="1" dirty="0" smtClean="0">
                <a:solidFill>
                  <a:schemeClr val="accent1">
                    <a:lumMod val="75000"/>
                  </a:schemeClr>
                </a:solidFill>
              </a:rPr>
              <a:t>Перечень направлений поддержки</a:t>
            </a:r>
            <a:endParaRPr lang="ru-RU" sz="1600" dirty="0">
              <a:solidFill>
                <a:schemeClr val="accent1">
                  <a:lumMod val="75000"/>
                </a:schemeClr>
              </a:solidFill>
            </a:endParaRPr>
          </a:p>
        </p:txBody>
      </p:sp>
      <p:sp>
        <p:nvSpPr>
          <p:cNvPr id="14" name="TextBox 1"/>
          <p:cNvSpPr txBox="1"/>
          <p:nvPr/>
        </p:nvSpPr>
        <p:spPr>
          <a:xfrm>
            <a:off x="-36140" y="2067467"/>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18" name="TextBox 1"/>
          <p:cNvSpPr txBox="1"/>
          <p:nvPr/>
        </p:nvSpPr>
        <p:spPr>
          <a:xfrm>
            <a:off x="1009229" y="3312003"/>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19" name="TextBox 1"/>
          <p:cNvSpPr txBox="1"/>
          <p:nvPr/>
        </p:nvSpPr>
        <p:spPr>
          <a:xfrm>
            <a:off x="4952999" y="3344739"/>
            <a:ext cx="419100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lang="ru-RU" sz="2200" b="1" dirty="0" smtClean="0">
              <a:solidFill>
                <a:schemeClr val="accent2">
                  <a:lumMod val="75000"/>
                </a:schemeClr>
              </a:solidFill>
            </a:endParaRPr>
          </a:p>
        </p:txBody>
      </p:sp>
      <p:sp>
        <p:nvSpPr>
          <p:cNvPr id="20" name="TextBox 1"/>
          <p:cNvSpPr txBox="1"/>
          <p:nvPr/>
        </p:nvSpPr>
        <p:spPr>
          <a:xfrm>
            <a:off x="10092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1" name="TextBox 1"/>
          <p:cNvSpPr txBox="1"/>
          <p:nvPr/>
        </p:nvSpPr>
        <p:spPr>
          <a:xfrm>
            <a:off x="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22" name="TextBox 1"/>
          <p:cNvSpPr txBox="1"/>
          <p:nvPr/>
        </p:nvSpPr>
        <p:spPr>
          <a:xfrm>
            <a:off x="2812108" y="1498079"/>
            <a:ext cx="5379392"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000" dirty="0">
              <a:solidFill>
                <a:schemeClr val="accent2">
                  <a:lumMod val="75000"/>
                </a:schemeClr>
              </a:solidFill>
            </a:endParaRPr>
          </a:p>
        </p:txBody>
      </p:sp>
      <p:sp>
        <p:nvSpPr>
          <p:cNvPr id="24" name="TextBox 1"/>
          <p:cNvSpPr txBox="1"/>
          <p:nvPr/>
        </p:nvSpPr>
        <p:spPr>
          <a:xfrm>
            <a:off x="53907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5" name="TextBox 1"/>
          <p:cNvSpPr txBox="1"/>
          <p:nvPr/>
        </p:nvSpPr>
        <p:spPr>
          <a:xfrm>
            <a:off x="438150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26" name="TextBox 1"/>
          <p:cNvSpPr txBox="1"/>
          <p:nvPr/>
        </p:nvSpPr>
        <p:spPr>
          <a:xfrm>
            <a:off x="1559297" y="2067467"/>
            <a:ext cx="7300325" cy="5078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171450" indent="-171450" algn="just">
              <a:buFontTx/>
              <a:buChar char="-"/>
            </a:pPr>
            <a:endParaRPr lang="ru-RU" dirty="0" smtClean="0"/>
          </a:p>
          <a:p>
            <a:pPr marL="171450" indent="-171450">
              <a:buFontTx/>
              <a:buChar char="-"/>
            </a:pPr>
            <a:endParaRPr lang="ru-RU" sz="900" dirty="0"/>
          </a:p>
        </p:txBody>
      </p:sp>
      <p:sp>
        <p:nvSpPr>
          <p:cNvPr id="16" name="TextBox 1"/>
          <p:cNvSpPr txBox="1"/>
          <p:nvPr/>
        </p:nvSpPr>
        <p:spPr>
          <a:xfrm>
            <a:off x="907853" y="1404323"/>
            <a:ext cx="8090291" cy="535531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indent="-285750">
              <a:buFontTx/>
              <a:buChar char="-"/>
            </a:pPr>
            <a:r>
              <a:rPr lang="ru-RU" dirty="0" smtClean="0"/>
              <a:t>возмещение </a:t>
            </a:r>
            <a:r>
              <a:rPr lang="ru-RU" dirty="0"/>
              <a:t>части затрат на рекламу (50% от подтвержденных затрат, но не более 20 тыс. руб</a:t>
            </a:r>
            <a:r>
              <a:rPr lang="ru-RU" dirty="0" smtClean="0"/>
              <a:t>.);</a:t>
            </a:r>
          </a:p>
          <a:p>
            <a:pPr marL="285750" indent="-285750">
              <a:buFontTx/>
              <a:buChar char="-"/>
            </a:pPr>
            <a:endParaRPr lang="ru-RU" dirty="0"/>
          </a:p>
          <a:p>
            <a:pPr marL="285750" indent="-285750">
              <a:buFontTx/>
              <a:buChar char="-"/>
            </a:pPr>
            <a:r>
              <a:rPr lang="ru-RU" dirty="0" smtClean="0"/>
              <a:t>возмещение </a:t>
            </a:r>
            <a:r>
              <a:rPr lang="ru-RU" dirty="0"/>
              <a:t>части затрат по предоставленным консалтинговым услугам (50% от подтвержденных затрат, но не более 30 </a:t>
            </a:r>
            <a:r>
              <a:rPr lang="ru-RU" dirty="0" err="1"/>
              <a:t>тыс.руб</a:t>
            </a:r>
            <a:r>
              <a:rPr lang="ru-RU" dirty="0" smtClean="0"/>
              <a:t>.);</a:t>
            </a:r>
          </a:p>
          <a:p>
            <a:pPr marL="285750" indent="-285750">
              <a:buFontTx/>
              <a:buChar char="-"/>
            </a:pPr>
            <a:endParaRPr lang="ru-RU" dirty="0"/>
          </a:p>
          <a:p>
            <a:pPr marL="285750" indent="-285750">
              <a:buFontTx/>
              <a:buChar char="-"/>
            </a:pPr>
            <a:r>
              <a:rPr lang="ru-RU" dirty="0" smtClean="0"/>
              <a:t>возмещение </a:t>
            </a:r>
            <a:r>
              <a:rPr lang="ru-RU" dirty="0"/>
              <a:t>части затрат на аренду нежилых помещений (50% от подтвержденных затрат, но не более 70 тыс. руб</a:t>
            </a:r>
            <a:r>
              <a:rPr lang="ru-RU" dirty="0" smtClean="0"/>
              <a:t>.);</a:t>
            </a:r>
          </a:p>
          <a:p>
            <a:pPr marL="285750" indent="-285750">
              <a:buFontTx/>
              <a:buChar char="-"/>
            </a:pPr>
            <a:endParaRPr lang="ru-RU" dirty="0"/>
          </a:p>
          <a:p>
            <a:pPr marL="285750" indent="-285750">
              <a:buFontTx/>
              <a:buChar char="-"/>
            </a:pPr>
            <a:r>
              <a:rPr lang="ru-RU" dirty="0" smtClean="0"/>
              <a:t>возмещение </a:t>
            </a:r>
            <a:r>
              <a:rPr lang="ru-RU" dirty="0"/>
              <a:t>части затрат по уплате страховых взносов (подтвержденные затраты на сумму не более 30 тыс. руб</a:t>
            </a:r>
            <a:r>
              <a:rPr lang="ru-RU" dirty="0" smtClean="0"/>
              <a:t>.);</a:t>
            </a:r>
          </a:p>
          <a:p>
            <a:pPr marL="285750" indent="-285750">
              <a:buFontTx/>
              <a:buChar char="-"/>
            </a:pPr>
            <a:endParaRPr lang="ru-RU" dirty="0"/>
          </a:p>
          <a:p>
            <a:pPr marL="285750" indent="-285750">
              <a:buFontTx/>
              <a:buChar char="-"/>
            </a:pPr>
            <a:r>
              <a:rPr lang="ru-RU" dirty="0" smtClean="0"/>
              <a:t>возмещение </a:t>
            </a:r>
            <a:r>
              <a:rPr lang="ru-RU" dirty="0"/>
              <a:t>части затрат на приобретение оборудования и инструментов (50% от подтвержденных затрат, но не более 50 тыс. руб</a:t>
            </a:r>
            <a:r>
              <a:rPr lang="ru-RU" dirty="0" smtClean="0"/>
              <a:t>.);</a:t>
            </a:r>
          </a:p>
          <a:p>
            <a:pPr marL="285750" indent="-285750">
              <a:buFontTx/>
              <a:buChar char="-"/>
            </a:pPr>
            <a:endParaRPr lang="ru-RU" dirty="0"/>
          </a:p>
          <a:p>
            <a:pPr marL="285750" indent="-285750">
              <a:buFontTx/>
              <a:buChar char="-"/>
            </a:pPr>
            <a:r>
              <a:rPr lang="ru-RU" dirty="0" smtClean="0"/>
              <a:t>возмещение </a:t>
            </a:r>
            <a:r>
              <a:rPr lang="ru-RU" dirty="0"/>
              <a:t>части затрат на обучение, повышение квалификации, профессиональную переподготовку (50% от подтвержденных затрат, но не более 10 тыс. руб</a:t>
            </a:r>
            <a:r>
              <a:rPr lang="ru-RU" dirty="0" smtClean="0"/>
              <a:t>.)</a:t>
            </a:r>
          </a:p>
          <a:p>
            <a:pPr marL="285750" indent="-285750">
              <a:buFontTx/>
              <a:buChar char="-"/>
            </a:pPr>
            <a:endParaRPr lang="ru-RU" dirty="0"/>
          </a:p>
        </p:txBody>
      </p:sp>
    </p:spTree>
    <p:extLst>
      <p:ext uri="{BB962C8B-B14F-4D97-AF65-F5344CB8AC3E}">
        <p14:creationId xmlns:p14="http://schemas.microsoft.com/office/powerpoint/2010/main" val="29229869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9" descr="Picture 9"/>
          <p:cNvPicPr>
            <a:picLocks noChangeAspect="1"/>
          </p:cNvPicPr>
          <p:nvPr/>
        </p:nvPicPr>
        <p:blipFill>
          <a:blip r:embed="rId2">
            <a:extLst/>
          </a:blip>
          <a:stretch>
            <a:fillRect/>
          </a:stretch>
        </p:blipFill>
        <p:spPr>
          <a:xfrm>
            <a:off x="608628" y="227929"/>
            <a:ext cx="795338" cy="969963"/>
          </a:xfrm>
          <a:prstGeom prst="rect">
            <a:avLst/>
          </a:prstGeom>
          <a:ln w="12700">
            <a:miter lim="400000"/>
          </a:ln>
        </p:spPr>
      </p:pic>
      <p:sp>
        <p:nvSpPr>
          <p:cNvPr id="11" name="AutoShape 20"/>
          <p:cNvSpPr/>
          <p:nvPr/>
        </p:nvSpPr>
        <p:spPr>
          <a:xfrm rot="5400000">
            <a:off x="4992842" y="-3060810"/>
            <a:ext cx="585629" cy="74527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02" y="0"/>
                </a:lnTo>
                <a:lnTo>
                  <a:pt x="21600" y="10800"/>
                </a:lnTo>
                <a:lnTo>
                  <a:pt x="17202" y="21600"/>
                </a:lnTo>
                <a:lnTo>
                  <a:pt x="0" y="21600"/>
                </a:lnTo>
                <a:close/>
              </a:path>
            </a:pathLst>
          </a:custGeom>
          <a:solidFill>
            <a:srgbClr val="F4F5FA"/>
          </a:solidFill>
          <a:ln w="12700">
            <a:solidFill>
              <a:srgbClr val="DDDDDD"/>
            </a:solidFill>
            <a:miter/>
          </a:ln>
          <a:effectLst>
            <a:outerShdw blurRad="127000" dist="63500" dir="2700000" rotWithShape="0">
              <a:srgbClr val="000000">
                <a:alpha val="40000"/>
              </a:srgbClr>
            </a:outerShdw>
          </a:effectLst>
        </p:spPr>
        <p:txBody>
          <a:bodyPr lIns="45719" rIns="45719" anchor="ctr"/>
          <a:lstStyle/>
          <a:p>
            <a:pPr marL="190500" indent="-190500">
              <a:lnSpc>
                <a:spcPct val="95000"/>
              </a:lnSpc>
              <a:spcBef>
                <a:spcPts val="800"/>
              </a:spcBef>
              <a:defRPr sz="2000" b="1"/>
            </a:pPr>
            <a:endParaRPr sz="2200">
              <a:solidFill>
                <a:schemeClr val="accent1">
                  <a:lumMod val="75000"/>
                </a:schemeClr>
              </a:solidFill>
            </a:endParaRPr>
          </a:p>
        </p:txBody>
      </p:sp>
      <p:sp>
        <p:nvSpPr>
          <p:cNvPr id="12" name="TextBox 1"/>
          <p:cNvSpPr txBox="1"/>
          <p:nvPr/>
        </p:nvSpPr>
        <p:spPr>
          <a:xfrm>
            <a:off x="1619250" y="405473"/>
            <a:ext cx="7392769"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r>
              <a:rPr lang="ru-RU" sz="1600" b="1" dirty="0">
                <a:solidFill>
                  <a:schemeClr val="accent1">
                    <a:lumMod val="75000"/>
                  </a:schemeClr>
                </a:solidFill>
              </a:rPr>
              <a:t>Требования к получателям поддержки </a:t>
            </a:r>
          </a:p>
        </p:txBody>
      </p:sp>
      <p:sp>
        <p:nvSpPr>
          <p:cNvPr id="14" name="TextBox 1"/>
          <p:cNvSpPr txBox="1"/>
          <p:nvPr/>
        </p:nvSpPr>
        <p:spPr>
          <a:xfrm>
            <a:off x="-36140" y="2067467"/>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18" name="TextBox 1"/>
          <p:cNvSpPr txBox="1"/>
          <p:nvPr/>
        </p:nvSpPr>
        <p:spPr>
          <a:xfrm>
            <a:off x="1009229" y="3312003"/>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19" name="TextBox 1"/>
          <p:cNvSpPr txBox="1"/>
          <p:nvPr/>
        </p:nvSpPr>
        <p:spPr>
          <a:xfrm>
            <a:off x="4952999" y="3344739"/>
            <a:ext cx="419100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lang="ru-RU" sz="2200" b="1" dirty="0" smtClean="0">
              <a:solidFill>
                <a:schemeClr val="accent2">
                  <a:lumMod val="75000"/>
                </a:schemeClr>
              </a:solidFill>
            </a:endParaRPr>
          </a:p>
        </p:txBody>
      </p:sp>
      <p:sp>
        <p:nvSpPr>
          <p:cNvPr id="20" name="TextBox 1"/>
          <p:cNvSpPr txBox="1"/>
          <p:nvPr/>
        </p:nvSpPr>
        <p:spPr>
          <a:xfrm>
            <a:off x="10092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1" name="TextBox 1"/>
          <p:cNvSpPr txBox="1"/>
          <p:nvPr/>
        </p:nvSpPr>
        <p:spPr>
          <a:xfrm>
            <a:off x="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22" name="TextBox 1"/>
          <p:cNvSpPr txBox="1"/>
          <p:nvPr/>
        </p:nvSpPr>
        <p:spPr>
          <a:xfrm>
            <a:off x="2812108" y="1498079"/>
            <a:ext cx="5379392"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000" dirty="0">
              <a:solidFill>
                <a:schemeClr val="accent2">
                  <a:lumMod val="75000"/>
                </a:schemeClr>
              </a:solidFill>
            </a:endParaRPr>
          </a:p>
        </p:txBody>
      </p:sp>
      <p:sp>
        <p:nvSpPr>
          <p:cNvPr id="24" name="TextBox 1"/>
          <p:cNvSpPr txBox="1"/>
          <p:nvPr/>
        </p:nvSpPr>
        <p:spPr>
          <a:xfrm>
            <a:off x="53907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5" name="TextBox 1"/>
          <p:cNvSpPr txBox="1"/>
          <p:nvPr/>
        </p:nvSpPr>
        <p:spPr>
          <a:xfrm>
            <a:off x="438150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16" name="Скругленный прямоугольник 15"/>
          <p:cNvSpPr/>
          <p:nvPr/>
        </p:nvSpPr>
        <p:spPr>
          <a:xfrm>
            <a:off x="1006297" y="1214485"/>
            <a:ext cx="7893404" cy="53846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Является </a:t>
            </a:r>
            <a:r>
              <a:rPr lang="ru-RU" sz="1200" dirty="0" smtClean="0">
                <a:solidFill>
                  <a:schemeClr val="tx1"/>
                </a:solidFill>
                <a:latin typeface="Times New Roman" panose="02020603050405020304" pitchFamily="18" charset="0"/>
                <a:cs typeface="Times New Roman" panose="02020603050405020304" pitchFamily="18" charset="0"/>
              </a:rPr>
              <a:t>плательщиком налога на профессиональный доход</a:t>
            </a:r>
            <a:endParaRPr lang="ru-RU" sz="12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100" dirty="0" smtClean="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1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100" dirty="0">
              <a:latin typeface="Times New Roman" panose="02020603050405020304" pitchFamily="18" charset="0"/>
              <a:cs typeface="Times New Roman" panose="02020603050405020304" pitchFamily="18" charset="0"/>
            </a:endParaRPr>
          </a:p>
          <a:p>
            <a:pPr algn="ctr"/>
            <a:endParaRPr lang="ru-RU" sz="1100" i="1" dirty="0">
              <a:solidFill>
                <a:srgbClr val="0070C0"/>
              </a:solidFill>
            </a:endParaRPr>
          </a:p>
        </p:txBody>
      </p:sp>
      <p:sp>
        <p:nvSpPr>
          <p:cNvPr id="28" name="Скругленный прямоугольник 27"/>
          <p:cNvSpPr/>
          <p:nvPr/>
        </p:nvSpPr>
        <p:spPr>
          <a:xfrm>
            <a:off x="1006297" y="3786431"/>
            <a:ext cx="7893404" cy="4049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Не </a:t>
            </a:r>
            <a:r>
              <a:rPr lang="ru-RU" sz="1200" dirty="0">
                <a:solidFill>
                  <a:schemeClr val="tx1"/>
                </a:solidFill>
                <a:latin typeface="Times New Roman" panose="02020603050405020304" pitchFamily="18" charset="0"/>
                <a:cs typeface="Times New Roman" panose="02020603050405020304" pitchFamily="18" charset="0"/>
              </a:rPr>
              <a:t>осуществляет производство и (или) реализацию подакцизных товаров, а также добычу и (или) реализацию полезных ископаемых, за исключением общераспространенных полезных ископаемых</a:t>
            </a:r>
            <a:endParaRPr lang="ru-RU" sz="1200" dirty="0" smtClean="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30" name="Скругленный прямоугольник 29"/>
          <p:cNvSpPr/>
          <p:nvPr/>
        </p:nvSpPr>
        <p:spPr>
          <a:xfrm>
            <a:off x="1006297" y="4974014"/>
            <a:ext cx="7893404" cy="15375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sz="1200" dirty="0" smtClean="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Не находится в реестре недобросовестных поставщиков (подрядчиков, исполнителей) в связи с отказом от исполнения заключенных государственных (муниципальных) контрактов о поставке товаров, выполнении работ, оказании услуг по причине введения политических или экономических санкций 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и (или) введением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 ограничительного характера</a:t>
            </a: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31" name="Скругленный прямоугольник 30"/>
          <p:cNvSpPr/>
          <p:nvPr/>
        </p:nvSpPr>
        <p:spPr>
          <a:xfrm>
            <a:off x="1006297" y="2656100"/>
            <a:ext cx="7893404" cy="40493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Не получает средства из бюджета города Сургута на основании иных муниципальных правовых актов на цели, установленные Порядком </a:t>
            </a:r>
          </a:p>
          <a:p>
            <a:pPr marL="171450" indent="-171450">
              <a:buFontTx/>
              <a:buChar char="-"/>
            </a:pPr>
            <a:endParaRPr lang="ru-RU" sz="10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32" name="Скругленный прямоугольник 31"/>
          <p:cNvSpPr/>
          <p:nvPr/>
        </p:nvSpPr>
        <p:spPr>
          <a:xfrm>
            <a:off x="1006297" y="1866922"/>
            <a:ext cx="7893404" cy="2964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a:solidFill>
                <a:schemeClr val="tx1"/>
              </a:solidFill>
              <a:latin typeface="Times New Roman" panose="02020603050405020304" pitchFamily="18" charset="0"/>
              <a:cs typeface="Times New Roman" panose="02020603050405020304" pitchFamily="18" charset="0"/>
            </a:endParaRPr>
          </a:p>
          <a:p>
            <a:r>
              <a:rPr lang="ru-RU" sz="1100" dirty="0" smtClean="0">
                <a:solidFill>
                  <a:schemeClr val="tx1"/>
                </a:solidFill>
                <a:latin typeface="Times New Roman" panose="02020603050405020304" pitchFamily="18" charset="0"/>
                <a:cs typeface="Times New Roman" panose="02020603050405020304" pitchFamily="18" charset="0"/>
              </a:rPr>
              <a:t>Осуществляет деятельность на территории города Сургута</a:t>
            </a:r>
          </a:p>
          <a:p>
            <a:pPr marL="171450" indent="-171450">
              <a:buFontTx/>
              <a:buChar char="-"/>
            </a:pPr>
            <a:endParaRPr lang="ru-RU" sz="10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33" name="Скругленный прямоугольник 32"/>
          <p:cNvSpPr/>
          <p:nvPr/>
        </p:nvSpPr>
        <p:spPr>
          <a:xfrm>
            <a:off x="1006297" y="2224849"/>
            <a:ext cx="7893404" cy="3337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Не является индивидуальным предпринимателем</a:t>
            </a:r>
            <a:endParaRPr lang="ru-RU" sz="1200" dirty="0" smtClean="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23" name="Скругленный прямоугольник 22"/>
          <p:cNvSpPr/>
          <p:nvPr/>
        </p:nvSpPr>
        <p:spPr>
          <a:xfrm>
            <a:off x="1006297" y="3140053"/>
            <a:ext cx="7893404" cy="54965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Участник </a:t>
            </a:r>
            <a:r>
              <a:rPr lang="ru-RU" sz="1200" dirty="0">
                <a:solidFill>
                  <a:schemeClr val="tx1"/>
                </a:solidFill>
                <a:latin typeface="Times New Roman" panose="02020603050405020304" pitchFamily="18" charset="0"/>
                <a:cs typeface="Times New Roman" panose="02020603050405020304" pitchFamily="18" charset="0"/>
              </a:rPr>
              <a:t>отбора </a:t>
            </a:r>
            <a:r>
              <a:rPr lang="ru-RU" sz="1200" dirty="0" smtClean="0">
                <a:solidFill>
                  <a:schemeClr val="tx1"/>
                </a:solidFill>
                <a:latin typeface="Times New Roman" panose="02020603050405020304" pitchFamily="18" charset="0"/>
                <a:cs typeface="Times New Roman" panose="02020603050405020304" pitchFamily="18" charset="0"/>
              </a:rPr>
              <a:t>не должен </a:t>
            </a:r>
            <a:r>
              <a:rPr lang="ru-RU" sz="1200" dirty="0">
                <a:solidFill>
                  <a:schemeClr val="tx1"/>
                </a:solidFill>
                <a:latin typeface="Times New Roman" panose="02020603050405020304" pitchFamily="18" charset="0"/>
                <a:cs typeface="Times New Roman" panose="02020603050405020304" pitchFamily="18" charset="0"/>
              </a:rPr>
              <a:t>иметь заинтересованности в совершении сделки, затраты по которой представлены в подтверждение произведенных расходов</a:t>
            </a:r>
            <a:endParaRPr lang="ru-RU" sz="1000" dirty="0" smtClean="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26" name="Скругленный прямоугольник 25"/>
          <p:cNvSpPr/>
          <p:nvPr/>
        </p:nvSpPr>
        <p:spPr>
          <a:xfrm>
            <a:off x="1006297" y="4291572"/>
            <a:ext cx="7893404" cy="51866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Ранее в отношении участника отбора не было принято решение об оказании аналогичной поддержки (поддержки, условия оказания которой совпадают, включая форму, вид поддержки, цели ее оказания) либо сроки ее оказания </a:t>
            </a:r>
            <a:r>
              <a:rPr lang="ru-RU" sz="1200" dirty="0" smtClean="0">
                <a:solidFill>
                  <a:schemeClr val="tx1"/>
                </a:solidFill>
                <a:latin typeface="Times New Roman" panose="02020603050405020304" pitchFamily="18" charset="0"/>
                <a:cs typeface="Times New Roman" panose="02020603050405020304" pitchFamily="18" charset="0"/>
              </a:rPr>
              <a:t>истекли</a:t>
            </a:r>
            <a:endParaRPr lang="ru-RU" sz="12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Tree>
    <p:extLst>
      <p:ext uri="{BB962C8B-B14F-4D97-AF65-F5344CB8AC3E}">
        <p14:creationId xmlns:p14="http://schemas.microsoft.com/office/powerpoint/2010/main" val="223086668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9" descr="Picture 9"/>
          <p:cNvPicPr>
            <a:picLocks noChangeAspect="1"/>
          </p:cNvPicPr>
          <p:nvPr/>
        </p:nvPicPr>
        <p:blipFill>
          <a:blip r:embed="rId2">
            <a:extLst/>
          </a:blip>
          <a:stretch>
            <a:fillRect/>
          </a:stretch>
        </p:blipFill>
        <p:spPr>
          <a:xfrm>
            <a:off x="611560" y="358611"/>
            <a:ext cx="795338" cy="969963"/>
          </a:xfrm>
          <a:prstGeom prst="rect">
            <a:avLst/>
          </a:prstGeom>
          <a:ln w="12700">
            <a:miter lim="400000"/>
          </a:ln>
        </p:spPr>
      </p:pic>
      <p:sp>
        <p:nvSpPr>
          <p:cNvPr id="11" name="AutoShape 20"/>
          <p:cNvSpPr/>
          <p:nvPr/>
        </p:nvSpPr>
        <p:spPr>
          <a:xfrm rot="5400000">
            <a:off x="4992842" y="-3060810"/>
            <a:ext cx="585629" cy="74527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02" y="0"/>
                </a:lnTo>
                <a:lnTo>
                  <a:pt x="21600" y="10800"/>
                </a:lnTo>
                <a:lnTo>
                  <a:pt x="17202" y="21600"/>
                </a:lnTo>
                <a:lnTo>
                  <a:pt x="0" y="21600"/>
                </a:lnTo>
                <a:close/>
              </a:path>
            </a:pathLst>
          </a:custGeom>
          <a:solidFill>
            <a:srgbClr val="F4F5FA"/>
          </a:solidFill>
          <a:ln w="12700">
            <a:solidFill>
              <a:srgbClr val="DDDDDD"/>
            </a:solidFill>
            <a:miter/>
          </a:ln>
          <a:effectLst>
            <a:outerShdw blurRad="127000" dist="63500" dir="2700000" rotWithShape="0">
              <a:srgbClr val="000000">
                <a:alpha val="40000"/>
              </a:srgbClr>
            </a:outerShdw>
          </a:effectLst>
        </p:spPr>
        <p:txBody>
          <a:bodyPr lIns="45719" rIns="45719" anchor="ctr"/>
          <a:lstStyle/>
          <a:p>
            <a:pPr marL="190500" indent="-190500">
              <a:lnSpc>
                <a:spcPct val="95000"/>
              </a:lnSpc>
              <a:spcBef>
                <a:spcPts val="800"/>
              </a:spcBef>
              <a:defRPr sz="2000" b="1"/>
            </a:pPr>
            <a:endParaRPr sz="2200">
              <a:solidFill>
                <a:schemeClr val="accent1">
                  <a:lumMod val="75000"/>
                </a:schemeClr>
              </a:solidFill>
            </a:endParaRPr>
          </a:p>
        </p:txBody>
      </p:sp>
      <p:sp>
        <p:nvSpPr>
          <p:cNvPr id="12" name="TextBox 1"/>
          <p:cNvSpPr txBox="1"/>
          <p:nvPr/>
        </p:nvSpPr>
        <p:spPr>
          <a:xfrm>
            <a:off x="1619250" y="405473"/>
            <a:ext cx="7392769"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r>
              <a:rPr lang="ru-RU" sz="1600" b="1" dirty="0" smtClean="0">
                <a:solidFill>
                  <a:schemeClr val="accent1">
                    <a:lumMod val="75000"/>
                  </a:schemeClr>
                </a:solidFill>
              </a:rPr>
              <a:t>Перечень документов</a:t>
            </a:r>
            <a:endParaRPr lang="ru-RU" sz="1600" b="1" dirty="0">
              <a:solidFill>
                <a:schemeClr val="accent1">
                  <a:lumMod val="75000"/>
                </a:schemeClr>
              </a:solidFill>
            </a:endParaRPr>
          </a:p>
        </p:txBody>
      </p:sp>
      <p:sp>
        <p:nvSpPr>
          <p:cNvPr id="14" name="TextBox 1"/>
          <p:cNvSpPr txBox="1"/>
          <p:nvPr/>
        </p:nvSpPr>
        <p:spPr>
          <a:xfrm>
            <a:off x="-36140" y="2067467"/>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18" name="TextBox 1"/>
          <p:cNvSpPr txBox="1"/>
          <p:nvPr/>
        </p:nvSpPr>
        <p:spPr>
          <a:xfrm>
            <a:off x="1009229" y="3312003"/>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19" name="TextBox 1"/>
          <p:cNvSpPr txBox="1"/>
          <p:nvPr/>
        </p:nvSpPr>
        <p:spPr>
          <a:xfrm>
            <a:off x="4952999" y="3344739"/>
            <a:ext cx="419100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lang="ru-RU" sz="2200" b="1" dirty="0" smtClean="0">
              <a:solidFill>
                <a:schemeClr val="accent2">
                  <a:lumMod val="75000"/>
                </a:schemeClr>
              </a:solidFill>
            </a:endParaRPr>
          </a:p>
        </p:txBody>
      </p:sp>
      <p:sp>
        <p:nvSpPr>
          <p:cNvPr id="20" name="TextBox 1"/>
          <p:cNvSpPr txBox="1"/>
          <p:nvPr/>
        </p:nvSpPr>
        <p:spPr>
          <a:xfrm>
            <a:off x="10092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1" name="TextBox 1"/>
          <p:cNvSpPr txBox="1"/>
          <p:nvPr/>
        </p:nvSpPr>
        <p:spPr>
          <a:xfrm>
            <a:off x="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22" name="TextBox 1"/>
          <p:cNvSpPr txBox="1"/>
          <p:nvPr/>
        </p:nvSpPr>
        <p:spPr>
          <a:xfrm>
            <a:off x="2812108" y="1498079"/>
            <a:ext cx="5379392"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000" dirty="0">
              <a:solidFill>
                <a:schemeClr val="accent2">
                  <a:lumMod val="75000"/>
                </a:schemeClr>
              </a:solidFill>
            </a:endParaRPr>
          </a:p>
        </p:txBody>
      </p:sp>
      <p:sp>
        <p:nvSpPr>
          <p:cNvPr id="24" name="TextBox 1"/>
          <p:cNvSpPr txBox="1"/>
          <p:nvPr/>
        </p:nvSpPr>
        <p:spPr>
          <a:xfrm>
            <a:off x="53907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5" name="TextBox 1"/>
          <p:cNvSpPr txBox="1"/>
          <p:nvPr/>
        </p:nvSpPr>
        <p:spPr>
          <a:xfrm>
            <a:off x="438150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16" name="Скругленный прямоугольник 15"/>
          <p:cNvSpPr/>
          <p:nvPr/>
        </p:nvSpPr>
        <p:spPr>
          <a:xfrm>
            <a:off x="1006297" y="1372508"/>
            <a:ext cx="7893404" cy="53846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Заявка на предоставление субсидии (приложение 1 к порядку предоставления </a:t>
            </a:r>
            <a:r>
              <a:rPr lang="ru-RU" sz="1200" dirty="0" smtClean="0">
                <a:solidFill>
                  <a:schemeClr val="tx1"/>
                </a:solidFill>
                <a:latin typeface="Times New Roman" panose="02020603050405020304" pitchFamily="18" charset="0"/>
                <a:cs typeface="Times New Roman" panose="02020603050405020304" pitchFamily="18" charset="0"/>
              </a:rPr>
              <a:t>субсидий)</a:t>
            </a:r>
            <a:endParaRPr lang="ru-RU" sz="12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100" dirty="0" smtClean="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1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100" dirty="0">
              <a:latin typeface="Times New Roman" panose="02020603050405020304" pitchFamily="18" charset="0"/>
              <a:cs typeface="Times New Roman" panose="02020603050405020304" pitchFamily="18" charset="0"/>
            </a:endParaRPr>
          </a:p>
          <a:p>
            <a:pPr algn="ctr"/>
            <a:endParaRPr lang="ru-RU" sz="1100" i="1" dirty="0">
              <a:solidFill>
                <a:srgbClr val="0070C0"/>
              </a:solidFill>
            </a:endParaRPr>
          </a:p>
        </p:txBody>
      </p:sp>
      <p:sp>
        <p:nvSpPr>
          <p:cNvPr id="27" name="Скругленный прямоугольник 26"/>
          <p:cNvSpPr/>
          <p:nvPr/>
        </p:nvSpPr>
        <p:spPr>
          <a:xfrm>
            <a:off x="981806" y="2428527"/>
            <a:ext cx="7893404" cy="741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a:solidFill>
                <a:schemeClr val="tx1"/>
              </a:solidFill>
              <a:latin typeface="Times New Roman" panose="02020603050405020304" pitchFamily="18" charset="0"/>
              <a:cs typeface="Times New Roman" panose="02020603050405020304" pitchFamily="18" charset="0"/>
            </a:endParaRPr>
          </a:p>
          <a:p>
            <a:r>
              <a:rPr lang="ru-RU" sz="1200" dirty="0" smtClean="0">
                <a:solidFill>
                  <a:schemeClr val="tx1"/>
                </a:solidFill>
                <a:latin typeface="Times New Roman" panose="02020603050405020304" pitchFamily="18" charset="0"/>
                <a:cs typeface="Times New Roman" panose="02020603050405020304" pitchFamily="18" charset="0"/>
              </a:rPr>
              <a:t>В случае представления заявки представителем субъекта МСП – документ</a:t>
            </a:r>
            <a:r>
              <a:rPr lang="ru-RU" sz="1200" dirty="0">
                <a:solidFill>
                  <a:schemeClr val="tx1"/>
                </a:solidFill>
                <a:latin typeface="Times New Roman" panose="02020603050405020304" pitchFamily="18" charset="0"/>
                <a:cs typeface="Times New Roman" panose="02020603050405020304" pitchFamily="18" charset="0"/>
              </a:rPr>
              <a:t>, подтверждающий полномочия лица на осуществление действий от имени участника отбора </a:t>
            </a:r>
            <a:r>
              <a:rPr lang="ru-RU" sz="1200" dirty="0" smtClean="0">
                <a:solidFill>
                  <a:schemeClr val="tx1"/>
                </a:solidFill>
                <a:latin typeface="Times New Roman" panose="02020603050405020304" pitchFamily="18" charset="0"/>
                <a:cs typeface="Times New Roman" panose="02020603050405020304" pitchFamily="18" charset="0"/>
              </a:rPr>
              <a:t>(доверенность</a:t>
            </a:r>
            <a:r>
              <a:rPr lang="ru-RU" sz="1200" dirty="0">
                <a:solidFill>
                  <a:schemeClr val="tx1"/>
                </a:solidFill>
                <a:latin typeface="Times New Roman" panose="02020603050405020304" pitchFamily="18" charset="0"/>
                <a:cs typeface="Times New Roman" panose="02020603050405020304" pitchFamily="18" charset="0"/>
              </a:rPr>
              <a:t>, подписанная руководителем организации либо </a:t>
            </a:r>
            <a:r>
              <a:rPr lang="ru-RU" sz="1200" dirty="0" smtClean="0">
                <a:solidFill>
                  <a:schemeClr val="tx1"/>
                </a:solidFill>
                <a:latin typeface="Times New Roman" panose="02020603050405020304" pitchFamily="18" charset="0"/>
                <a:cs typeface="Times New Roman" panose="02020603050405020304" pitchFamily="18" charset="0"/>
              </a:rPr>
              <a:t>индивидуальным предпринимателем)</a:t>
            </a:r>
            <a:endParaRPr lang="ru-RU" sz="12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1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100" dirty="0">
              <a:latin typeface="Times New Roman" panose="02020603050405020304" pitchFamily="18" charset="0"/>
              <a:cs typeface="Times New Roman" panose="02020603050405020304" pitchFamily="18" charset="0"/>
            </a:endParaRPr>
          </a:p>
          <a:p>
            <a:pPr algn="ctr"/>
            <a:endParaRPr lang="ru-RU" sz="1100" i="1" dirty="0">
              <a:solidFill>
                <a:srgbClr val="0070C0"/>
              </a:solidFill>
            </a:endParaRPr>
          </a:p>
        </p:txBody>
      </p:sp>
      <p:sp>
        <p:nvSpPr>
          <p:cNvPr id="30" name="Скругленный прямоугольник 29"/>
          <p:cNvSpPr/>
          <p:nvPr/>
        </p:nvSpPr>
        <p:spPr>
          <a:xfrm>
            <a:off x="1006297" y="3261596"/>
            <a:ext cx="7893404" cy="145987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sz="1200" dirty="0" smtClean="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Документы, подтверждающие фактически произведенные </a:t>
            </a:r>
            <a:r>
              <a:rPr lang="ru-RU" sz="1200" dirty="0" smtClean="0">
                <a:solidFill>
                  <a:schemeClr val="tx1"/>
                </a:solidFill>
                <a:latin typeface="Times New Roman" panose="02020603050405020304" pitchFamily="18" charset="0"/>
                <a:cs typeface="Times New Roman" panose="02020603050405020304" pitchFamily="18" charset="0"/>
              </a:rPr>
              <a:t>затраты, оформленные на участника отбора:</a:t>
            </a:r>
            <a:endParaRPr lang="ru-RU" sz="1200" dirty="0">
              <a:solidFill>
                <a:schemeClr val="tx1"/>
              </a:solidFill>
              <a:latin typeface="Times New Roman" panose="02020603050405020304" pitchFamily="18" charset="0"/>
              <a:cs typeface="Times New Roman" panose="02020603050405020304" pitchFamily="18" charset="0"/>
            </a:endParaRPr>
          </a:p>
          <a:p>
            <a:endParaRPr lang="ru-RU" sz="1200" dirty="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 договор со всеми приложениями и дополнительными соглашениями (в случае его заключения), счет (в случае оплаты на основании счета, выставленного производителем товаров, работ, услуг, в том числе указанного в платежных документах), акт выполненных работ (оказанных услуг) (при возмещении части затрат на аренду нежилых помещений акт выполненных работ (оказанных услуг) предоставляется в случае, если его подписание предусмотрено условиями договора), товарная накладная или универсальный передаточный документ</a:t>
            </a: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33" name="Скругленный прямоугольник 32"/>
          <p:cNvSpPr/>
          <p:nvPr/>
        </p:nvSpPr>
        <p:spPr>
          <a:xfrm>
            <a:off x="1006297" y="2002854"/>
            <a:ext cx="7893404" cy="3337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smtClean="0">
              <a:solidFill>
                <a:schemeClr val="tx1"/>
              </a:solidFill>
              <a:latin typeface="Times New Roman" panose="02020603050405020304" pitchFamily="18" charset="0"/>
              <a:cs typeface="Times New Roman" panose="02020603050405020304" pitchFamily="18" charset="0"/>
            </a:endParaRPr>
          </a:p>
          <a:p>
            <a:endParaRPr lang="ru-RU" sz="1100" dirty="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Опись документов</a:t>
            </a:r>
          </a:p>
          <a:p>
            <a:pPr marL="171450" indent="-171450">
              <a:buFontTx/>
              <a:buChar char="-"/>
            </a:pPr>
            <a:endParaRPr lang="ru-RU" sz="10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
        <p:nvSpPr>
          <p:cNvPr id="23" name="Скругленный прямоугольник 22"/>
          <p:cNvSpPr/>
          <p:nvPr/>
        </p:nvSpPr>
        <p:spPr>
          <a:xfrm>
            <a:off x="981806" y="4832750"/>
            <a:ext cx="7893404" cy="108883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solidFill>
                <a:schemeClr val="tx1"/>
              </a:solidFill>
              <a:latin typeface="Times New Roman" panose="02020603050405020304" pitchFamily="18" charset="0"/>
              <a:cs typeface="Times New Roman" panose="02020603050405020304" pitchFamily="18" charset="0"/>
            </a:endParaRPr>
          </a:p>
          <a:p>
            <a:endParaRPr lang="ru-RU" sz="1200" dirty="0" smtClean="0">
              <a:solidFill>
                <a:schemeClr val="tx1"/>
              </a:solidFill>
              <a:latin typeface="Times New Roman" panose="02020603050405020304" pitchFamily="18" charset="0"/>
              <a:cs typeface="Times New Roman" panose="02020603050405020304" pitchFamily="18" charset="0"/>
            </a:endParaRPr>
          </a:p>
          <a:p>
            <a:r>
              <a:rPr lang="ru-RU" sz="1200" dirty="0">
                <a:solidFill>
                  <a:schemeClr val="tx1"/>
                </a:solidFill>
                <a:latin typeface="Times New Roman" panose="02020603050405020304" pitchFamily="18" charset="0"/>
                <a:cs typeface="Times New Roman" panose="02020603050405020304" pitchFamily="18" charset="0"/>
              </a:rPr>
              <a:t>Документы, подтверждающие факт оплаты: </a:t>
            </a:r>
          </a:p>
          <a:p>
            <a:r>
              <a:rPr lang="ru-RU" sz="1200" dirty="0" smtClean="0">
                <a:solidFill>
                  <a:schemeClr val="tx1"/>
                </a:solidFill>
                <a:latin typeface="Times New Roman" panose="02020603050405020304" pitchFamily="18" charset="0"/>
                <a:cs typeface="Times New Roman" panose="02020603050405020304" pitchFamily="18" charset="0"/>
              </a:rPr>
              <a:t>- чеки ККТ (оформленные </a:t>
            </a:r>
            <a:r>
              <a:rPr lang="ru-RU" sz="1200" dirty="0">
                <a:solidFill>
                  <a:schemeClr val="tx1"/>
                </a:solidFill>
                <a:latin typeface="Times New Roman" panose="02020603050405020304" pitchFamily="18" charset="0"/>
                <a:cs typeface="Times New Roman" panose="02020603050405020304" pitchFamily="18" charset="0"/>
              </a:rPr>
              <a:t>в соответствии с Федеральным законом от 22.05.2003 № 54-ФЗ);</a:t>
            </a:r>
          </a:p>
          <a:p>
            <a:r>
              <a:rPr lang="ru-RU" sz="1200" dirty="0" smtClean="0">
                <a:solidFill>
                  <a:schemeClr val="tx1"/>
                </a:solidFill>
                <a:latin typeface="Times New Roman" panose="02020603050405020304" pitchFamily="18" charset="0"/>
                <a:cs typeface="Times New Roman" panose="02020603050405020304" pitchFamily="18" charset="0"/>
              </a:rPr>
              <a:t>- слипы</a:t>
            </a:r>
            <a:r>
              <a:rPr lang="ru-RU" sz="1200" dirty="0">
                <a:solidFill>
                  <a:schemeClr val="tx1"/>
                </a:solidFill>
                <a:latin typeface="Times New Roman" panose="02020603050405020304" pitchFamily="18" charset="0"/>
                <a:cs typeface="Times New Roman" panose="02020603050405020304" pitchFamily="18" charset="0"/>
              </a:rPr>
              <a:t>;</a:t>
            </a:r>
          </a:p>
          <a:p>
            <a:r>
              <a:rPr lang="ru-RU" sz="1200" dirty="0" smtClean="0">
                <a:solidFill>
                  <a:schemeClr val="tx1"/>
                </a:solidFill>
                <a:latin typeface="Times New Roman" panose="02020603050405020304" pitchFamily="18" charset="0"/>
                <a:cs typeface="Times New Roman" panose="02020603050405020304" pitchFamily="18" charset="0"/>
              </a:rPr>
              <a:t>- чеки </a:t>
            </a:r>
            <a:r>
              <a:rPr lang="ru-RU" sz="1200" dirty="0">
                <a:solidFill>
                  <a:schemeClr val="tx1"/>
                </a:solidFill>
                <a:latin typeface="Times New Roman" panose="02020603050405020304" pitchFamily="18" charset="0"/>
                <a:cs typeface="Times New Roman" panose="02020603050405020304" pitchFamily="18" charset="0"/>
              </a:rPr>
              <a:t>электронных терминалов при проведении операций с использованием банковской карты;</a:t>
            </a:r>
          </a:p>
          <a:p>
            <a:r>
              <a:rPr lang="ru-RU" sz="1200" dirty="0" smtClean="0">
                <a:solidFill>
                  <a:schemeClr val="tx1"/>
                </a:solidFill>
                <a:latin typeface="Times New Roman" panose="02020603050405020304" pitchFamily="18" charset="0"/>
                <a:cs typeface="Times New Roman" panose="02020603050405020304" pitchFamily="18" charset="0"/>
              </a:rPr>
              <a:t>- платежное </a:t>
            </a:r>
            <a:r>
              <a:rPr lang="ru-RU" sz="1200" dirty="0">
                <a:solidFill>
                  <a:schemeClr val="tx1"/>
                </a:solidFill>
                <a:latin typeface="Times New Roman" panose="02020603050405020304" pitchFamily="18" charset="0"/>
                <a:cs typeface="Times New Roman" panose="02020603050405020304" pitchFamily="18" charset="0"/>
              </a:rPr>
              <a:t>поручение с отметкой банка об </a:t>
            </a:r>
            <a:r>
              <a:rPr lang="ru-RU" sz="1200" dirty="0" smtClean="0">
                <a:solidFill>
                  <a:schemeClr val="tx1"/>
                </a:solidFill>
                <a:latin typeface="Times New Roman" panose="02020603050405020304" pitchFamily="18" charset="0"/>
                <a:cs typeface="Times New Roman" panose="02020603050405020304" pitchFamily="18" charset="0"/>
              </a:rPr>
              <a:t>исполнении</a:t>
            </a:r>
            <a:endParaRPr lang="ru-RU" sz="1200" dirty="0">
              <a:solidFill>
                <a:schemeClr val="tx1"/>
              </a:solidFill>
              <a:latin typeface="Times New Roman" panose="02020603050405020304" pitchFamily="18" charset="0"/>
              <a:cs typeface="Times New Roman" panose="02020603050405020304" pitchFamily="18" charset="0"/>
            </a:endParaRPr>
          </a:p>
          <a:p>
            <a:pPr marL="171450" indent="-171450">
              <a:buFontTx/>
              <a:buChar char="-"/>
            </a:pPr>
            <a:endParaRPr lang="ru-RU" sz="1000" dirty="0">
              <a:latin typeface="Times New Roman" panose="02020603050405020304" pitchFamily="18" charset="0"/>
              <a:cs typeface="Times New Roman" panose="02020603050405020304" pitchFamily="18" charset="0"/>
            </a:endParaRPr>
          </a:p>
          <a:p>
            <a:pPr algn="ctr"/>
            <a:endParaRPr lang="ru-RU" sz="1400" i="1" dirty="0">
              <a:solidFill>
                <a:srgbClr val="0070C0"/>
              </a:solidFill>
            </a:endParaRPr>
          </a:p>
        </p:txBody>
      </p:sp>
    </p:spTree>
    <p:extLst>
      <p:ext uri="{BB962C8B-B14F-4D97-AF65-F5344CB8AC3E}">
        <p14:creationId xmlns:p14="http://schemas.microsoft.com/office/powerpoint/2010/main" val="285543388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9" descr="Picture 9"/>
          <p:cNvPicPr>
            <a:picLocks noChangeAspect="1"/>
          </p:cNvPicPr>
          <p:nvPr/>
        </p:nvPicPr>
        <p:blipFill>
          <a:blip r:embed="rId2">
            <a:extLst/>
          </a:blip>
          <a:stretch>
            <a:fillRect/>
          </a:stretch>
        </p:blipFill>
        <p:spPr>
          <a:xfrm>
            <a:off x="611560" y="358611"/>
            <a:ext cx="795338" cy="969963"/>
          </a:xfrm>
          <a:prstGeom prst="rect">
            <a:avLst/>
          </a:prstGeom>
          <a:ln w="12700">
            <a:miter lim="400000"/>
          </a:ln>
        </p:spPr>
      </p:pic>
      <p:sp>
        <p:nvSpPr>
          <p:cNvPr id="11" name="AutoShape 20"/>
          <p:cNvSpPr/>
          <p:nvPr/>
        </p:nvSpPr>
        <p:spPr>
          <a:xfrm rot="5400000">
            <a:off x="5019219" y="-3087187"/>
            <a:ext cx="532875" cy="74527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02" y="0"/>
                </a:lnTo>
                <a:lnTo>
                  <a:pt x="21600" y="10800"/>
                </a:lnTo>
                <a:lnTo>
                  <a:pt x="17202" y="21600"/>
                </a:lnTo>
                <a:lnTo>
                  <a:pt x="0" y="21600"/>
                </a:lnTo>
                <a:close/>
              </a:path>
            </a:pathLst>
          </a:custGeom>
          <a:solidFill>
            <a:srgbClr val="F4F5FA"/>
          </a:solidFill>
          <a:ln w="12700">
            <a:solidFill>
              <a:srgbClr val="DDDDDD"/>
            </a:solidFill>
            <a:miter/>
          </a:ln>
          <a:effectLst>
            <a:outerShdw blurRad="127000" dist="63500" dir="2700000" rotWithShape="0">
              <a:srgbClr val="000000">
                <a:alpha val="40000"/>
              </a:srgbClr>
            </a:outerShdw>
          </a:effectLst>
        </p:spPr>
        <p:txBody>
          <a:bodyPr lIns="45719" rIns="45719" anchor="ctr"/>
          <a:lstStyle/>
          <a:p>
            <a:pPr marL="190500" indent="-190500">
              <a:lnSpc>
                <a:spcPct val="95000"/>
              </a:lnSpc>
              <a:spcBef>
                <a:spcPts val="800"/>
              </a:spcBef>
              <a:defRPr sz="2000" b="1"/>
            </a:pPr>
            <a:endParaRPr sz="2200">
              <a:solidFill>
                <a:schemeClr val="accent1">
                  <a:lumMod val="75000"/>
                </a:schemeClr>
              </a:solidFill>
            </a:endParaRPr>
          </a:p>
        </p:txBody>
      </p:sp>
      <p:sp>
        <p:nvSpPr>
          <p:cNvPr id="12" name="TextBox 1"/>
          <p:cNvSpPr txBox="1"/>
          <p:nvPr/>
        </p:nvSpPr>
        <p:spPr>
          <a:xfrm>
            <a:off x="1619250" y="405473"/>
            <a:ext cx="7392769" cy="3385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r>
              <a:rPr lang="ru-RU" sz="1600" b="1" dirty="0" smtClean="0">
                <a:solidFill>
                  <a:schemeClr val="accent1">
                    <a:lumMod val="75000"/>
                  </a:schemeClr>
                </a:solidFill>
              </a:rPr>
              <a:t>Перечень компенсируемых расходов</a:t>
            </a:r>
            <a:endParaRPr lang="ru-RU" sz="1600" dirty="0">
              <a:solidFill>
                <a:schemeClr val="accent1">
                  <a:lumMod val="75000"/>
                </a:schemeClr>
              </a:solidFill>
            </a:endParaRPr>
          </a:p>
        </p:txBody>
      </p:sp>
      <p:sp>
        <p:nvSpPr>
          <p:cNvPr id="14" name="TextBox 1"/>
          <p:cNvSpPr txBox="1"/>
          <p:nvPr/>
        </p:nvSpPr>
        <p:spPr>
          <a:xfrm>
            <a:off x="-36140" y="2067467"/>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18" name="TextBox 1"/>
          <p:cNvSpPr txBox="1"/>
          <p:nvPr/>
        </p:nvSpPr>
        <p:spPr>
          <a:xfrm>
            <a:off x="1009229" y="3312003"/>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19" name="TextBox 1"/>
          <p:cNvSpPr txBox="1"/>
          <p:nvPr/>
        </p:nvSpPr>
        <p:spPr>
          <a:xfrm>
            <a:off x="4952999" y="3344739"/>
            <a:ext cx="419100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lang="ru-RU" sz="2200" b="1" dirty="0" smtClean="0">
              <a:solidFill>
                <a:schemeClr val="accent2">
                  <a:lumMod val="75000"/>
                </a:schemeClr>
              </a:solidFill>
            </a:endParaRPr>
          </a:p>
        </p:txBody>
      </p:sp>
      <p:sp>
        <p:nvSpPr>
          <p:cNvPr id="20" name="TextBox 1"/>
          <p:cNvSpPr txBox="1"/>
          <p:nvPr/>
        </p:nvSpPr>
        <p:spPr>
          <a:xfrm>
            <a:off x="10092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1" name="TextBox 1"/>
          <p:cNvSpPr txBox="1"/>
          <p:nvPr/>
        </p:nvSpPr>
        <p:spPr>
          <a:xfrm>
            <a:off x="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22" name="TextBox 1"/>
          <p:cNvSpPr txBox="1"/>
          <p:nvPr/>
        </p:nvSpPr>
        <p:spPr>
          <a:xfrm>
            <a:off x="2812108" y="1498079"/>
            <a:ext cx="5379392"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000" dirty="0">
              <a:solidFill>
                <a:schemeClr val="accent2">
                  <a:lumMod val="75000"/>
                </a:schemeClr>
              </a:solidFill>
            </a:endParaRPr>
          </a:p>
        </p:txBody>
      </p:sp>
      <p:sp>
        <p:nvSpPr>
          <p:cNvPr id="24" name="TextBox 1"/>
          <p:cNvSpPr txBox="1"/>
          <p:nvPr/>
        </p:nvSpPr>
        <p:spPr>
          <a:xfrm>
            <a:off x="5390729" y="5712374"/>
            <a:ext cx="327702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2400" b="1">
                <a:solidFill>
                  <a:srgbClr val="0064D5"/>
                </a:solidFill>
              </a:defRPr>
            </a:pPr>
            <a:endParaRPr sz="2200" dirty="0">
              <a:solidFill>
                <a:schemeClr val="accent2">
                  <a:lumMod val="75000"/>
                </a:schemeClr>
              </a:solidFill>
            </a:endParaRPr>
          </a:p>
        </p:txBody>
      </p:sp>
      <p:sp>
        <p:nvSpPr>
          <p:cNvPr id="25" name="TextBox 1"/>
          <p:cNvSpPr txBox="1"/>
          <p:nvPr/>
        </p:nvSpPr>
        <p:spPr>
          <a:xfrm>
            <a:off x="4381500" y="4500801"/>
            <a:ext cx="4989139"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400" b="1">
                <a:solidFill>
                  <a:srgbClr val="0064D5"/>
                </a:solidFill>
              </a:defRPr>
            </a:pPr>
            <a:endParaRPr sz="2200" dirty="0">
              <a:solidFill>
                <a:schemeClr val="accent1">
                  <a:lumMod val="75000"/>
                </a:schemeClr>
              </a:solidFill>
            </a:endParaRPr>
          </a:p>
        </p:txBody>
      </p:sp>
      <p:sp>
        <p:nvSpPr>
          <p:cNvPr id="26" name="TextBox 1"/>
          <p:cNvSpPr txBox="1"/>
          <p:nvPr/>
        </p:nvSpPr>
        <p:spPr>
          <a:xfrm>
            <a:off x="1559297" y="2067467"/>
            <a:ext cx="7300325" cy="5078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171450" indent="-171450" algn="just">
              <a:buFontTx/>
              <a:buChar char="-"/>
            </a:pPr>
            <a:endParaRPr lang="ru-RU" dirty="0" smtClean="0"/>
          </a:p>
          <a:p>
            <a:pPr marL="171450" indent="-171450">
              <a:buFontTx/>
              <a:buChar char="-"/>
            </a:pPr>
            <a:endParaRPr lang="ru-RU" sz="900" dirty="0"/>
          </a:p>
        </p:txBody>
      </p:sp>
      <p:sp>
        <p:nvSpPr>
          <p:cNvPr id="16" name="TextBox 1"/>
          <p:cNvSpPr txBox="1"/>
          <p:nvPr/>
        </p:nvSpPr>
        <p:spPr>
          <a:xfrm>
            <a:off x="907853" y="1404323"/>
            <a:ext cx="8090291"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indent="-285750">
              <a:buFontTx/>
              <a:buChar char="-"/>
            </a:pP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236827935"/>
              </p:ext>
            </p:extLst>
          </p:nvPr>
        </p:nvGraphicFramePr>
        <p:xfrm>
          <a:off x="907853" y="1361312"/>
          <a:ext cx="7691023" cy="5384425"/>
        </p:xfrm>
        <a:graphic>
          <a:graphicData uri="http://schemas.openxmlformats.org/drawingml/2006/table">
            <a:tbl>
              <a:tblPr>
                <a:tableStyleId>{5940675A-B579-460E-94D1-54222C63F5DA}</a:tableStyleId>
              </a:tblPr>
              <a:tblGrid>
                <a:gridCol w="1925783">
                  <a:extLst>
                    <a:ext uri="{9D8B030D-6E8A-4147-A177-3AD203B41FA5}">
                      <a16:colId xmlns:a16="http://schemas.microsoft.com/office/drawing/2014/main" val="1495624200"/>
                    </a:ext>
                  </a:extLst>
                </a:gridCol>
                <a:gridCol w="5765240">
                  <a:extLst>
                    <a:ext uri="{9D8B030D-6E8A-4147-A177-3AD203B41FA5}">
                      <a16:colId xmlns:a16="http://schemas.microsoft.com/office/drawing/2014/main" val="3209581693"/>
                    </a:ext>
                  </a:extLst>
                </a:gridCol>
              </a:tblGrid>
              <a:tr h="1048141">
                <a:tc>
                  <a:txBody>
                    <a:bodyPr/>
                    <a:lstStyle/>
                    <a:p>
                      <a:pPr algn="l" fontAlgn="b"/>
                      <a:r>
                        <a:rPr lang="ru-RU" sz="1000" u="none" strike="noStrike" dirty="0">
                          <a:effectLst/>
                        </a:rPr>
                        <a:t>Возмещение части затрат на рекламу</a:t>
                      </a:r>
                      <a:endParaRPr lang="ru-RU" sz="1000" b="0" i="0" u="none" strike="noStrike" dirty="0">
                        <a:solidFill>
                          <a:srgbClr val="000000"/>
                        </a:solidFill>
                        <a:effectLst/>
                        <a:latin typeface="Calibri" panose="020F0502020204030204" pitchFamily="34" charset="0"/>
                      </a:endParaRPr>
                    </a:p>
                  </a:txBody>
                  <a:tcPr marL="4364" marR="4364" marT="4364" marB="0" anchor="b"/>
                </a:tc>
                <a:tc>
                  <a:txBody>
                    <a:bodyPr/>
                    <a:lstStyle/>
                    <a:p>
                      <a:pPr algn="l" fontAlgn="b"/>
                      <a:r>
                        <a:rPr lang="ru-RU" sz="1000" u="none" strike="noStrike" dirty="0">
                          <a:effectLst/>
                        </a:rPr>
                        <a:t>Возмещению подлежат затраты на: изготовление, печать, размещение печатной продукции, наружной рекламы (листовки, брошюры, щитовые установки (рекламные щиты), наземные, каркасные панно, вывески, электронные экраны (табло), проекционные установки);</a:t>
                      </a:r>
                      <a:br>
                        <a:rPr lang="ru-RU" sz="1000" u="none" strike="noStrike" dirty="0">
                          <a:effectLst/>
                        </a:rPr>
                      </a:br>
                      <a:r>
                        <a:rPr lang="ru-RU" sz="1000" u="none" strike="noStrike" dirty="0" err="1">
                          <a:effectLst/>
                        </a:rPr>
                        <a:t>таргетированную</a:t>
                      </a:r>
                      <a:r>
                        <a:rPr lang="ru-RU" sz="1000" u="none" strike="noStrike" dirty="0">
                          <a:effectLst/>
                        </a:rPr>
                        <a:t> рекламу;</a:t>
                      </a:r>
                      <a:br>
                        <a:rPr lang="ru-RU" sz="1000" u="none" strike="noStrike" dirty="0">
                          <a:effectLst/>
                        </a:rPr>
                      </a:br>
                      <a:r>
                        <a:rPr lang="ru-RU" sz="1000" u="none" strike="noStrike" dirty="0">
                          <a:effectLst/>
                        </a:rPr>
                        <a:t>рекламу в печатных изданиях, порталах/сайтах;</a:t>
                      </a:r>
                      <a:br>
                        <a:rPr lang="ru-RU" sz="1000" u="none" strike="noStrike" dirty="0">
                          <a:effectLst/>
                        </a:rPr>
                      </a:br>
                      <a:r>
                        <a:rPr lang="ru-RU" sz="1000" u="none" strike="noStrike" dirty="0">
                          <a:effectLst/>
                        </a:rPr>
                        <a:t>изготовление, прокат видео-, </a:t>
                      </a:r>
                      <a:r>
                        <a:rPr lang="ru-RU" sz="1000" u="none" strike="noStrike" dirty="0" err="1">
                          <a:effectLst/>
                        </a:rPr>
                        <a:t>аудиороликов</a:t>
                      </a:r>
                      <a:r>
                        <a:rPr lang="ru-RU" sz="1000" u="none" strike="noStrike" dirty="0">
                          <a:effectLst/>
                        </a:rPr>
                        <a:t> в эфире телеканалов и радиостанций</a:t>
                      </a:r>
                      <a:endParaRPr lang="ru-RU" sz="1000" b="0" i="0" u="none" strike="noStrike" dirty="0">
                        <a:solidFill>
                          <a:srgbClr val="000000"/>
                        </a:solidFill>
                        <a:effectLst/>
                        <a:latin typeface="Calibri" panose="020F0502020204030204" pitchFamily="34" charset="0"/>
                      </a:endParaRPr>
                    </a:p>
                  </a:txBody>
                  <a:tcPr marL="4364" marR="4364" marT="4364" marB="0" anchor="b"/>
                </a:tc>
                <a:extLst>
                  <a:ext uri="{0D108BD9-81ED-4DB2-BD59-A6C34878D82A}">
                    <a16:rowId xmlns:a16="http://schemas.microsoft.com/office/drawing/2014/main" val="828426202"/>
                  </a:ext>
                </a:extLst>
              </a:tr>
              <a:tr h="483014">
                <a:tc>
                  <a:txBody>
                    <a:bodyPr/>
                    <a:lstStyle/>
                    <a:p>
                      <a:pPr algn="l" fontAlgn="b"/>
                      <a:r>
                        <a:rPr lang="ru-RU" sz="1000" u="none" strike="noStrike">
                          <a:effectLst/>
                        </a:rPr>
                        <a:t>Возмещение части затрат по предоставленным консалтинговым услугам</a:t>
                      </a:r>
                      <a:endParaRPr lang="ru-RU" sz="1000" b="0" i="0" u="none" strike="noStrike">
                        <a:solidFill>
                          <a:srgbClr val="000000"/>
                        </a:solidFill>
                        <a:effectLst/>
                        <a:latin typeface="Calibri" panose="020F0502020204030204" pitchFamily="34" charset="0"/>
                      </a:endParaRPr>
                    </a:p>
                  </a:txBody>
                  <a:tcPr marL="4364" marR="4364" marT="4364" marB="0" anchor="b"/>
                </a:tc>
                <a:tc>
                  <a:txBody>
                    <a:bodyPr/>
                    <a:lstStyle/>
                    <a:p>
                      <a:pPr algn="l" fontAlgn="b"/>
                      <a:r>
                        <a:rPr lang="ru-RU" sz="1000" u="none" strike="noStrike" dirty="0">
                          <a:effectLst/>
                        </a:rPr>
                        <a:t>Возмещению подлежат затраты по консультированию производителей, продавцов, покупателей по широкому кругу вопросов экономики, финансов, внешнеэкономических связей, исследования и прогнозирования рынка товаров и услуг, инноваций;</a:t>
                      </a:r>
                      <a:br>
                        <a:rPr lang="ru-RU" sz="1000" u="none" strike="noStrike" dirty="0">
                          <a:effectLst/>
                        </a:rPr>
                      </a:br>
                      <a:r>
                        <a:rPr lang="ru-RU" sz="1000" u="none" strike="noStrike" dirty="0">
                          <a:effectLst/>
                        </a:rPr>
                        <a:t>по оказанию помощи в ведении бизнеса</a:t>
                      </a:r>
                      <a:endParaRPr lang="ru-RU" sz="1000" b="0" i="0" u="none" strike="noStrike" dirty="0">
                        <a:solidFill>
                          <a:srgbClr val="000000"/>
                        </a:solidFill>
                        <a:effectLst/>
                        <a:latin typeface="Calibri" panose="020F0502020204030204" pitchFamily="34" charset="0"/>
                      </a:endParaRPr>
                    </a:p>
                  </a:txBody>
                  <a:tcPr marL="4364" marR="4364" marT="4364" marB="0" anchor="b"/>
                </a:tc>
                <a:extLst>
                  <a:ext uri="{0D108BD9-81ED-4DB2-BD59-A6C34878D82A}">
                    <a16:rowId xmlns:a16="http://schemas.microsoft.com/office/drawing/2014/main" val="2225748541"/>
                  </a:ext>
                </a:extLst>
              </a:tr>
              <a:tr h="1062631">
                <a:tc>
                  <a:txBody>
                    <a:bodyPr/>
                    <a:lstStyle/>
                    <a:p>
                      <a:pPr algn="l" fontAlgn="b"/>
                      <a:r>
                        <a:rPr lang="ru-RU" sz="1000" u="none" strike="noStrike">
                          <a:effectLst/>
                        </a:rPr>
                        <a:t>Возмещение части затрат на аренду нежилых помещений</a:t>
                      </a:r>
                      <a:endParaRPr lang="ru-RU" sz="1000" b="0" i="0" u="none" strike="noStrike">
                        <a:solidFill>
                          <a:srgbClr val="000000"/>
                        </a:solidFill>
                        <a:effectLst/>
                        <a:latin typeface="Calibri" panose="020F0502020204030204" pitchFamily="34" charset="0"/>
                      </a:endParaRPr>
                    </a:p>
                  </a:txBody>
                  <a:tcPr marL="4364" marR="4364" marT="4364" marB="0" anchor="b"/>
                </a:tc>
                <a:tc>
                  <a:txBody>
                    <a:bodyPr/>
                    <a:lstStyle/>
                    <a:p>
                      <a:pPr algn="l" fontAlgn="b"/>
                      <a:r>
                        <a:rPr lang="ru-RU" sz="1000" u="none" strike="noStrike" dirty="0">
                          <a:effectLst/>
                        </a:rPr>
                        <a:t>К возмещению принимаются затраты участников отбора непосредственно за пользование нежилым помещением, исключая иные расходы, в том числе коммунальные услуги.</a:t>
                      </a:r>
                      <a:br>
                        <a:rPr lang="ru-RU" sz="1000" u="none" strike="noStrike" dirty="0">
                          <a:effectLst/>
                        </a:rPr>
                      </a:br>
                      <a:r>
                        <a:rPr lang="ru-RU" sz="1000" u="none" strike="noStrike" dirty="0">
                          <a:effectLst/>
                        </a:rPr>
                        <a:t>В случае включения в арендную плату иных расходов, в договоре аренды (субаренды) должна отражаться сумма арендной платы за пользование нежилым помещением и сумма иных платежей, либо порядок их расчета, позволяющий рассчитать сумму арендной платы и (или) сумму иных расходов. В случае если в договоре аренды (субаренды) не отражена сумма иных платежей, либо порядок их расчета, возмещение осуществляется в размере 40% от фактически понесенных и документально подтвержденных затрат</a:t>
                      </a:r>
                      <a:endParaRPr lang="ru-RU" sz="1000" b="0" i="0" u="none" strike="noStrike" dirty="0">
                        <a:solidFill>
                          <a:srgbClr val="000000"/>
                        </a:solidFill>
                        <a:effectLst/>
                        <a:latin typeface="Calibri" panose="020F0502020204030204" pitchFamily="34" charset="0"/>
                      </a:endParaRPr>
                    </a:p>
                  </a:txBody>
                  <a:tcPr marL="4364" marR="4364" marT="4364" marB="0" anchor="b"/>
                </a:tc>
                <a:extLst>
                  <a:ext uri="{0D108BD9-81ED-4DB2-BD59-A6C34878D82A}">
                    <a16:rowId xmlns:a16="http://schemas.microsoft.com/office/drawing/2014/main" val="3342891544"/>
                  </a:ext>
                </a:extLst>
              </a:tr>
              <a:tr h="289809">
                <a:tc>
                  <a:txBody>
                    <a:bodyPr/>
                    <a:lstStyle/>
                    <a:p>
                      <a:pPr algn="l" fontAlgn="b"/>
                      <a:r>
                        <a:rPr lang="ru-RU" sz="1000" u="none" strike="noStrike">
                          <a:effectLst/>
                        </a:rPr>
                        <a:t>Возмещение части затрат по уплате страховых взносов</a:t>
                      </a:r>
                      <a:endParaRPr lang="ru-RU" sz="1000" b="0" i="0" u="none" strike="noStrike">
                        <a:solidFill>
                          <a:srgbClr val="000000"/>
                        </a:solidFill>
                        <a:effectLst/>
                        <a:latin typeface="Calibri" panose="020F0502020204030204" pitchFamily="34" charset="0"/>
                      </a:endParaRPr>
                    </a:p>
                  </a:txBody>
                  <a:tcPr marL="4364" marR="4364" marT="4364" marB="0" anchor="b"/>
                </a:tc>
                <a:tc>
                  <a:txBody>
                    <a:bodyPr/>
                    <a:lstStyle/>
                    <a:p>
                      <a:pPr algn="l" fontAlgn="b"/>
                      <a:r>
                        <a:rPr lang="ru-RU" sz="1000" u="none" strike="noStrike" dirty="0">
                          <a:effectLst/>
                        </a:rPr>
                        <a:t>Возмещение осуществляется в размере не более 30 тыс. рублей на одного участника отбора в год по договорам добровольного пенсионного страхования.</a:t>
                      </a:r>
                      <a:endParaRPr lang="ru-RU" sz="1000" b="0" i="0" u="none" strike="noStrike" dirty="0">
                        <a:solidFill>
                          <a:srgbClr val="000000"/>
                        </a:solidFill>
                        <a:effectLst/>
                        <a:latin typeface="Calibri" panose="020F0502020204030204" pitchFamily="34" charset="0"/>
                      </a:endParaRPr>
                    </a:p>
                  </a:txBody>
                  <a:tcPr marL="4364" marR="4364" marT="4364" marB="0" anchor="b"/>
                </a:tc>
                <a:extLst>
                  <a:ext uri="{0D108BD9-81ED-4DB2-BD59-A6C34878D82A}">
                    <a16:rowId xmlns:a16="http://schemas.microsoft.com/office/drawing/2014/main" val="3471394320"/>
                  </a:ext>
                </a:extLst>
              </a:tr>
              <a:tr h="966028">
                <a:tc>
                  <a:txBody>
                    <a:bodyPr/>
                    <a:lstStyle/>
                    <a:p>
                      <a:pPr algn="l" fontAlgn="b"/>
                      <a:r>
                        <a:rPr lang="ru-RU" sz="1000" u="none" strike="noStrike">
                          <a:effectLst/>
                        </a:rPr>
                        <a:t>Возмещение части затрат на приобретение оборудования и инструментов</a:t>
                      </a:r>
                      <a:endParaRPr lang="ru-RU" sz="1000" b="0" i="0" u="none" strike="noStrike">
                        <a:solidFill>
                          <a:srgbClr val="000000"/>
                        </a:solidFill>
                        <a:effectLst/>
                        <a:latin typeface="Calibri" panose="020F0502020204030204" pitchFamily="34" charset="0"/>
                      </a:endParaRPr>
                    </a:p>
                  </a:txBody>
                  <a:tcPr marL="4364" marR="4364" marT="4364" marB="0" anchor="b"/>
                </a:tc>
                <a:tc>
                  <a:txBody>
                    <a:bodyPr/>
                    <a:lstStyle/>
                    <a:p>
                      <a:pPr algn="l" fontAlgn="b"/>
                      <a:r>
                        <a:rPr lang="ru-RU" sz="1000" u="none" strike="noStrike" dirty="0">
                          <a:effectLst/>
                        </a:rPr>
                        <a:t>Возмещение части затрат участникам отбора осуществляется на приобретение оборудования и инструментов, используемых непосредственно в целях осуществления вида деятельности, доходы от которого облагаются налогом на профессиональный доход.</a:t>
                      </a:r>
                      <a:br>
                        <a:rPr lang="ru-RU" sz="1000" u="none" strike="noStrike" dirty="0">
                          <a:effectLst/>
                        </a:rPr>
                      </a:br>
                      <a:r>
                        <a:rPr lang="ru-RU" sz="1000" u="none" strike="noStrike" dirty="0">
                          <a:effectLst/>
                        </a:rPr>
                        <a:t>Возмещению не подлежат затраты участников отбора:</a:t>
                      </a:r>
                      <a:br>
                        <a:rPr lang="ru-RU" sz="1000" u="none" strike="noStrike" dirty="0">
                          <a:effectLst/>
                        </a:rPr>
                      </a:br>
                      <a:r>
                        <a:rPr lang="ru-RU" sz="1000" u="none" strike="noStrike" dirty="0">
                          <a:effectLst/>
                        </a:rPr>
                        <a:t>- на оборудование, предназначенное для осуществления оптовой и розничной торговой деятельности (за исключением торговли товарами собственного производства);</a:t>
                      </a:r>
                      <a:br>
                        <a:rPr lang="ru-RU" sz="1000" u="none" strike="noStrike" dirty="0">
                          <a:effectLst/>
                        </a:rPr>
                      </a:br>
                      <a:r>
                        <a:rPr lang="ru-RU" sz="1000" u="none" strike="noStrike" dirty="0">
                          <a:effectLst/>
                        </a:rPr>
                        <a:t>- на компьютерное оборудование, мобильные телефоны, смартфоны;</a:t>
                      </a:r>
                      <a:br>
                        <a:rPr lang="ru-RU" sz="1000" u="none" strike="noStrike" dirty="0">
                          <a:effectLst/>
                        </a:rPr>
                      </a:br>
                      <a:r>
                        <a:rPr lang="ru-RU" sz="1000" u="none" strike="noStrike" dirty="0">
                          <a:effectLst/>
                        </a:rPr>
                        <a:t>- на доставку и монтаж оборудования</a:t>
                      </a:r>
                      <a:endParaRPr lang="ru-RU" sz="1000" b="0" i="0" u="none" strike="noStrike" dirty="0">
                        <a:solidFill>
                          <a:srgbClr val="000000"/>
                        </a:solidFill>
                        <a:effectLst/>
                        <a:latin typeface="Calibri" panose="020F0502020204030204" pitchFamily="34" charset="0"/>
                      </a:endParaRPr>
                    </a:p>
                  </a:txBody>
                  <a:tcPr marL="4364" marR="4364" marT="4364" marB="0" anchor="b"/>
                </a:tc>
                <a:extLst>
                  <a:ext uri="{0D108BD9-81ED-4DB2-BD59-A6C34878D82A}">
                    <a16:rowId xmlns:a16="http://schemas.microsoft.com/office/drawing/2014/main" val="3628401872"/>
                  </a:ext>
                </a:extLst>
              </a:tr>
              <a:tr h="966028">
                <a:tc>
                  <a:txBody>
                    <a:bodyPr/>
                    <a:lstStyle/>
                    <a:p>
                      <a:pPr algn="l" fontAlgn="b"/>
                      <a:r>
                        <a:rPr lang="ru-RU" sz="1000" u="none" strike="noStrike">
                          <a:effectLst/>
                        </a:rPr>
                        <a:t>Возмещение части затрат на обучение, повышение квалификации, профессиональную переподготовку</a:t>
                      </a:r>
                      <a:endParaRPr lang="ru-RU" sz="1000" b="0" i="0" u="none" strike="noStrike">
                        <a:solidFill>
                          <a:srgbClr val="000000"/>
                        </a:solidFill>
                        <a:effectLst/>
                        <a:latin typeface="Calibri" panose="020F0502020204030204" pitchFamily="34" charset="0"/>
                      </a:endParaRPr>
                    </a:p>
                  </a:txBody>
                  <a:tcPr marL="4364" marR="4364" marT="4364" marB="0" anchor="b"/>
                </a:tc>
                <a:tc>
                  <a:txBody>
                    <a:bodyPr/>
                    <a:lstStyle/>
                    <a:p>
                      <a:pPr algn="l" fontAlgn="b"/>
                      <a:r>
                        <a:rPr lang="ru-RU" sz="1000" u="none" strike="noStrike" dirty="0">
                          <a:effectLst/>
                        </a:rPr>
                        <a:t>Возмещению подлежат фактически произведенные и документально подтвержденные затраты участников отбора по договорам на оказание услуг по обучению, повышению квалификации, профессиональной переподготовке по виду деятельности, доходы от которого облагаются налогом на профессиональный доход при предъявлении копий удостоверений, дипломов, свидетельств, а также копий документов об обучении, выданных по образцу и в порядке, которые установлены организациями и индивидуальными предпринимателями, осуществляющими образовательную деятельность</a:t>
                      </a:r>
                      <a:endParaRPr lang="ru-RU" sz="1000" b="0" i="0" u="none" strike="noStrike" dirty="0">
                        <a:solidFill>
                          <a:srgbClr val="000000"/>
                        </a:solidFill>
                        <a:effectLst/>
                        <a:latin typeface="Calibri" panose="020F0502020204030204" pitchFamily="34" charset="0"/>
                      </a:endParaRPr>
                    </a:p>
                  </a:txBody>
                  <a:tcPr marL="4364" marR="4364" marT="4364" marB="0" anchor="b"/>
                </a:tc>
                <a:extLst>
                  <a:ext uri="{0D108BD9-81ED-4DB2-BD59-A6C34878D82A}">
                    <a16:rowId xmlns:a16="http://schemas.microsoft.com/office/drawing/2014/main" val="1053022889"/>
                  </a:ext>
                </a:extLst>
              </a:tr>
            </a:tbl>
          </a:graphicData>
        </a:graphic>
      </p:graphicFrame>
    </p:spTree>
    <p:extLst>
      <p:ext uri="{BB962C8B-B14F-4D97-AF65-F5344CB8AC3E}">
        <p14:creationId xmlns:p14="http://schemas.microsoft.com/office/powerpoint/2010/main" val="390587219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Тема Office">
      <a:majorFont>
        <a:latin typeface="Helvetica"/>
        <a:ea typeface="Helvetica"/>
        <a:cs typeface="Helvetica"/>
      </a:majorFont>
      <a:minorFont>
        <a:latin typeface="Calibri"/>
        <a:ea typeface="Calibri"/>
        <a:cs typeface="Calibri"/>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566</TotalTime>
  <Words>1743</Words>
  <Application>Microsoft Office PowerPoint</Application>
  <PresentationFormat>Экран (4:3)</PresentationFormat>
  <Paragraphs>192</Paragraphs>
  <Slides>14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Arial Unicode MS</vt:lpstr>
      <vt:lpstr>Calibri</vt:lpstr>
      <vt:lpstr>Calibri Light</vt:lpstr>
      <vt:lpstr>Times New Roman</vt:lpstr>
      <vt:lpstr>Tw Cen MT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СОЦИАЛЬНЫЕ СЕТИ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Бедарева Елена Юрьевна</cp:lastModifiedBy>
  <cp:revision>84</cp:revision>
  <dcterms:modified xsi:type="dcterms:W3CDTF">2022-07-26T07:08:20Z</dcterms:modified>
</cp:coreProperties>
</file>