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0" r:id="rId1"/>
  </p:sldMasterIdLst>
  <p:notesMasterIdLst>
    <p:notesMasterId r:id="rId15"/>
  </p:notesMasterIdLst>
  <p:sldIdLst>
    <p:sldId id="523" r:id="rId2"/>
    <p:sldId id="519" r:id="rId3"/>
    <p:sldId id="517" r:id="rId4"/>
    <p:sldId id="506" r:id="rId5"/>
    <p:sldId id="541" r:id="rId6"/>
    <p:sldId id="529" r:id="rId7"/>
    <p:sldId id="531" r:id="rId8"/>
    <p:sldId id="534" r:id="rId9"/>
    <p:sldId id="546" r:id="rId10"/>
    <p:sldId id="545" r:id="rId11"/>
    <p:sldId id="547" r:id="rId12"/>
    <p:sldId id="540" r:id="rId13"/>
    <p:sldId id="508" r:id="rId14"/>
  </p:sldIdLst>
  <p:sldSz cx="12192000" cy="6858000"/>
  <p:notesSz cx="6797675" cy="9926638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4C2EB17-D588-41C0-8F00-4B6916FC57BE}">
          <p14:sldIdLst>
            <p14:sldId id="523"/>
            <p14:sldId id="519"/>
            <p14:sldId id="517"/>
            <p14:sldId id="506"/>
            <p14:sldId id="541"/>
            <p14:sldId id="529"/>
            <p14:sldId id="531"/>
            <p14:sldId id="534"/>
            <p14:sldId id="546"/>
            <p14:sldId id="545"/>
            <p14:sldId id="547"/>
            <p14:sldId id="540"/>
            <p14:sldId id="508"/>
          </p14:sldIdLst>
        </p14:section>
      </p14:sectionLst>
    </p:ext>
    <p:ext uri="{EFAFB233-063F-42B5-8137-9DF3F51BA10A}">
      <p15:sldGuideLst xmlns:p15="http://schemas.microsoft.com/office/powerpoint/2012/main">
        <p15:guide id="2" pos="302" userDrawn="1">
          <p15:clr>
            <a:srgbClr val="A4A3A4"/>
          </p15:clr>
        </p15:guide>
        <p15:guide id="3" pos="7333" userDrawn="1">
          <p15:clr>
            <a:srgbClr val="A4A3A4"/>
          </p15:clr>
        </p15:guide>
        <p15:guide id="4" orient="horz" pos="300" userDrawn="1">
          <p15:clr>
            <a:srgbClr val="A4A3A4"/>
          </p15:clr>
        </p15:guide>
        <p15:guide id="6" orient="horz" pos="4020" userDrawn="1">
          <p15:clr>
            <a:srgbClr val="A4A3A4"/>
          </p15:clr>
        </p15:guide>
        <p15:guide id="7" pos="3840" userDrawn="1">
          <p15:clr>
            <a:srgbClr val="A4A3A4"/>
          </p15:clr>
        </p15:guide>
        <p15:guide id="8" pos="2003" userDrawn="1">
          <p15:clr>
            <a:srgbClr val="A4A3A4"/>
          </p15:clr>
        </p15:guide>
        <p15:guide id="9" pos="5677" userDrawn="1">
          <p15:clr>
            <a:srgbClr val="A4A3A4"/>
          </p15:clr>
        </p15:guide>
        <p15:guide id="12" pos="6840" userDrawn="1">
          <p15:clr>
            <a:srgbClr val="A4A3A4"/>
          </p15:clr>
        </p15:guide>
        <p15:guide id="21" orient="horz" pos="1058" userDrawn="1">
          <p15:clr>
            <a:srgbClr val="A4A3A4"/>
          </p15:clr>
        </p15:guide>
        <p15:guide id="22" orient="horz" pos="482" userDrawn="1">
          <p15:clr>
            <a:srgbClr val="A4A3A4"/>
          </p15:clr>
        </p15:guide>
        <p15:guide id="23" pos="529" userDrawn="1">
          <p15:clr>
            <a:srgbClr val="A4A3A4"/>
          </p15:clr>
        </p15:guide>
        <p15:guide id="24" pos="4271" userDrawn="1">
          <p15:clr>
            <a:srgbClr val="A4A3A4"/>
          </p15:clr>
        </p15:guide>
        <p15:guide id="26" pos="1455" userDrawn="1">
          <p15:clr>
            <a:srgbClr val="A4A3A4"/>
          </p15:clr>
        </p15:guide>
        <p15:guide id="27" pos="5337" userDrawn="1">
          <p15:clr>
            <a:srgbClr val="A4A3A4"/>
          </p15:clr>
        </p15:guide>
        <p15:guide id="28" orient="horz" pos="1548" userDrawn="1">
          <p15:clr>
            <a:srgbClr val="A4A3A4"/>
          </p15:clr>
        </p15:guide>
        <p15:guide id="29" pos="2962" userDrawn="1">
          <p15:clr>
            <a:srgbClr val="A4A3A4"/>
          </p15:clr>
        </p15:guide>
        <p15:guide id="30" orient="horz" pos="184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дреева Татьяна Александровна" initials="АТА" lastIdx="4" clrIdx="0">
    <p:extLst>
      <p:ext uri="{19B8F6BF-5375-455C-9EA6-DF929625EA0E}">
        <p15:presenceInfo xmlns:p15="http://schemas.microsoft.com/office/powerpoint/2012/main" userId="S-1-5-21-2509222527-3473664192-1900209780-71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CEFF"/>
    <a:srgbClr val="84E0F7"/>
    <a:srgbClr val="7F7F7F"/>
    <a:srgbClr val="FFD633"/>
    <a:srgbClr val="9165E8"/>
    <a:srgbClr val="61D1E1"/>
    <a:srgbClr val="191919"/>
    <a:srgbClr val="FFCF4D"/>
    <a:srgbClr val="8670F2"/>
    <a:srgbClr val="866F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428" autoAdjust="0"/>
    <p:restoredTop sz="96405"/>
  </p:normalViewPr>
  <p:slideViewPr>
    <p:cSldViewPr snapToGrid="0">
      <p:cViewPr varScale="1">
        <p:scale>
          <a:sx n="101" d="100"/>
          <a:sy n="101" d="100"/>
        </p:scale>
        <p:origin x="138" y="366"/>
      </p:cViewPr>
      <p:guideLst>
        <p:guide pos="302"/>
        <p:guide pos="7333"/>
        <p:guide orient="horz" pos="300"/>
        <p:guide orient="horz" pos="4020"/>
        <p:guide pos="3840"/>
        <p:guide pos="2003"/>
        <p:guide pos="5677"/>
        <p:guide pos="6840"/>
        <p:guide orient="horz" pos="1058"/>
        <p:guide orient="horz" pos="482"/>
        <p:guide pos="529"/>
        <p:guide pos="4271"/>
        <p:guide pos="1455"/>
        <p:guide pos="5337"/>
        <p:guide orient="horz" pos="1548"/>
        <p:guide pos="2962"/>
        <p:guide orient="horz" pos="184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F9436-A9B8-4B98-BD44-CDF915E50313}" type="datetimeFigureOut">
              <a:rPr lang="ru-RU" smtClean="0"/>
              <a:t>03.08.2023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EDC38-8EB6-419F-924F-2F29B00D95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568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8F54A-9430-4949-B95F-C543C1DE53FA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3196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8F54A-9430-4949-B95F-C543C1DE53FA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3962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8F54A-9430-4949-B95F-C543C1DE53FA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6224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8F54A-9430-4949-B95F-C543C1DE53FA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0083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8F54A-9430-4949-B95F-C543C1DE53FA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5478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EDC38-8EB6-419F-924F-2F29B00D958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232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8F54A-9430-4949-B95F-C543C1DE53FA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7852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8F54A-9430-4949-B95F-C543C1DE53FA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1885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A1A0-FDD0-4C35-BA76-FD41A7A10CAC}" type="datetimeFigureOut">
              <a:rPr lang="ru-RU" smtClean="0"/>
              <a:t>03.08.2023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93FD-6A42-434A-9644-A30C2B9C45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5173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A1A0-FDD0-4C35-BA76-FD41A7A10CAC}" type="datetimeFigureOut">
              <a:rPr lang="ru-RU" smtClean="0"/>
              <a:t>03.08.2023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93FD-6A42-434A-9644-A30C2B9C45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3059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A1A0-FDD0-4C35-BA76-FD41A7A10CAC}" type="datetimeFigureOut">
              <a:rPr lang="ru-RU" smtClean="0"/>
              <a:t>03.08.2023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93FD-6A42-434A-9644-A30C2B9C45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5209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A1A0-FDD0-4C35-BA76-FD41A7A10CAC}" type="datetimeFigureOut">
              <a:rPr lang="ru-RU" smtClean="0"/>
              <a:t>03.08.2023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93FD-6A42-434A-9644-A30C2B9C45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8067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A1A0-FDD0-4C35-BA76-FD41A7A10CAC}" type="datetimeFigureOut">
              <a:rPr lang="ru-RU" smtClean="0"/>
              <a:t>03.08.2023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93FD-6A42-434A-9644-A30C2B9C45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3694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A1A0-FDD0-4C35-BA76-FD41A7A10CAC}" type="datetimeFigureOut">
              <a:rPr lang="ru-RU" smtClean="0"/>
              <a:t>03.08.2023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93FD-6A42-434A-9644-A30C2B9C45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6859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A1A0-FDD0-4C35-BA76-FD41A7A10CAC}" type="datetimeFigureOut">
              <a:rPr lang="ru-RU" smtClean="0"/>
              <a:t>03.08.2023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93FD-6A42-434A-9644-A30C2B9C45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2973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A1A0-FDD0-4C35-BA76-FD41A7A10CAC}" type="datetimeFigureOut">
              <a:rPr lang="ru-RU" smtClean="0"/>
              <a:t>03.08.2023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93FD-6A42-434A-9644-A30C2B9C45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6572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A1A0-FDD0-4C35-BA76-FD41A7A10CAC}" type="datetimeFigureOut">
              <a:rPr lang="ru-RU" smtClean="0"/>
              <a:t>03.08.2023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93FD-6A42-434A-9644-A30C2B9C45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0839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A1A0-FDD0-4C35-BA76-FD41A7A10CAC}" type="datetimeFigureOut">
              <a:rPr lang="ru-RU" smtClean="0"/>
              <a:t>03.08.2023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93FD-6A42-434A-9644-A30C2B9C45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7824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A1A0-FDD0-4C35-BA76-FD41A7A10CAC}" type="datetimeFigureOut">
              <a:rPr lang="ru-RU" smtClean="0"/>
              <a:t>03.08.2023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93FD-6A42-434A-9644-A30C2B9C45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7701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DA1A0-FDD0-4C35-BA76-FD41A7A10CAC}" type="datetimeFigureOut">
              <a:rPr lang="ru-RU" smtClean="0"/>
              <a:t>03.08.2023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B93FD-6A42-434A-9644-A30C2B9C4589}" type="slidenum">
              <a:rPr lang="ru-RU" smtClean="0"/>
              <a:t>‹#›</a:t>
            </a:fld>
            <a:endParaRPr lang="ru-RU" dirty="0"/>
          </a:p>
        </p:txBody>
      </p:sp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5385516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" name="Слайд think-cell" r:id="rId15" imgW="347" imgH="348" progId="TCLayout.ActiveDocument.1">
                  <p:embed/>
                </p:oleObj>
              </mc:Choice>
              <mc:Fallback>
                <p:oleObj name="Слайд think-cell" r:id="rId15" imgW="347" imgH="348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705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1" r:id="rId1"/>
    <p:sldLayoutId id="2147484282" r:id="rId2"/>
    <p:sldLayoutId id="2147484283" r:id="rId3"/>
    <p:sldLayoutId id="2147484284" r:id="rId4"/>
    <p:sldLayoutId id="2147484285" r:id="rId5"/>
    <p:sldLayoutId id="2147484286" r:id="rId6"/>
    <p:sldLayoutId id="2147484287" r:id="rId7"/>
    <p:sldLayoutId id="2147484288" r:id="rId8"/>
    <p:sldLayoutId id="2147484289" r:id="rId9"/>
    <p:sldLayoutId id="2147484290" r:id="rId10"/>
    <p:sldLayoutId id="21474842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emf"/><Relationship Id="rId18" Type="http://schemas.openxmlformats.org/officeDocument/2006/relationships/image" Target="../media/image171.sv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tags" Target="../tags/tag8.xml"/><Relationship Id="rId16" Type="http://schemas.openxmlformats.org/officeDocument/2006/relationships/image" Target="../media/image48.png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11" Type="http://schemas.openxmlformats.org/officeDocument/2006/relationships/image" Target="../media/image43.jpeg"/><Relationship Id="rId5" Type="http://schemas.openxmlformats.org/officeDocument/2006/relationships/oleObject" Target="../embeddings/oleObject7.bin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19" Type="http://schemas.openxmlformats.org/officeDocument/2006/relationships/image" Target="../media/image2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2.png"/><Relationship Id="rId39" Type="http://schemas.openxmlformats.org/officeDocument/2006/relationships/image" Target="../media/image65.png"/><Relationship Id="rId3" Type="http://schemas.openxmlformats.org/officeDocument/2006/relationships/image" Target="../media/image49.png"/><Relationship Id="rId34" Type="http://schemas.openxmlformats.org/officeDocument/2006/relationships/image" Target="../media/image60.jpeg"/><Relationship Id="rId25" Type="http://schemas.openxmlformats.org/officeDocument/2006/relationships/image" Target="../media/image53.png"/><Relationship Id="rId33" Type="http://schemas.openxmlformats.org/officeDocument/2006/relationships/image" Target="../media/image59.png"/><Relationship Id="rId38" Type="http://schemas.openxmlformats.org/officeDocument/2006/relationships/image" Target="../media/image64.png"/><Relationship Id="rId2" Type="http://schemas.openxmlformats.org/officeDocument/2006/relationships/image" Target="../media/image38.png"/><Relationship Id="rId29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24" Type="http://schemas.openxmlformats.org/officeDocument/2006/relationships/image" Target="../media/image44.png"/><Relationship Id="rId32" Type="http://schemas.openxmlformats.org/officeDocument/2006/relationships/image" Target="../media/image58.png"/><Relationship Id="rId37" Type="http://schemas.openxmlformats.org/officeDocument/2006/relationships/image" Target="../media/image63.jpeg"/><Relationship Id="rId5" Type="http://schemas.openxmlformats.org/officeDocument/2006/relationships/image" Target="../media/image51.png"/><Relationship Id="rId23" Type="http://schemas.openxmlformats.org/officeDocument/2006/relationships/image" Target="NULL"/><Relationship Id="rId28" Type="http://schemas.openxmlformats.org/officeDocument/2006/relationships/image" Target="../media/image43.jpeg"/><Relationship Id="rId36" Type="http://schemas.openxmlformats.org/officeDocument/2006/relationships/image" Target="../media/image62.png"/><Relationship Id="rId31" Type="http://schemas.openxmlformats.org/officeDocument/2006/relationships/image" Target="../media/image57.png"/><Relationship Id="rId4" Type="http://schemas.openxmlformats.org/officeDocument/2006/relationships/image" Target="../media/image50.png"/><Relationship Id="rId27" Type="http://schemas.openxmlformats.org/officeDocument/2006/relationships/image" Target="../media/image54.jpeg"/><Relationship Id="rId30" Type="http://schemas.openxmlformats.org/officeDocument/2006/relationships/image" Target="../media/image56.png"/><Relationship Id="rId35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sv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8.png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12" Type="http://schemas.openxmlformats.org/officeDocument/2006/relationships/image" Target="../media/image15.sv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7" Type="http://schemas.openxmlformats.org/officeDocument/2006/relationships/image" Target="../media/image45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svg"/><Relationship Id="rId10" Type="http://schemas.openxmlformats.org/officeDocument/2006/relationships/image" Target="../media/image10.png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6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2" Type="http://schemas.openxmlformats.org/officeDocument/2006/relationships/image" Target="../media/image11.gif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10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6.pn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7.png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3A2BB27-C1AD-AAC1-A9FA-F792F65B8BB7}"/>
              </a:ext>
            </a:extLst>
          </p:cNvPr>
          <p:cNvSpPr txBox="1"/>
          <p:nvPr/>
        </p:nvSpPr>
        <p:spPr>
          <a:xfrm>
            <a:off x="975130" y="2523275"/>
            <a:ext cx="9607723" cy="11054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44767" fontAlgn="auto">
              <a:lnSpc>
                <a:spcPts val="794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7200" b="1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Корпорация </a:t>
            </a:r>
            <a:r>
              <a:rPr lang="ru-RU" sz="7200" b="1" smtClean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МСП </a:t>
            </a:r>
            <a:endParaRPr lang="x-none" sz="7200" b="1" dirty="0">
              <a:latin typeface="PT Root UI Bold" panose="020B0303020202020204" pitchFamily="34" charset="77"/>
              <a:ea typeface="PT Root UI Bold" panose="020B0303020202020204" pitchFamily="34" charset="77"/>
              <a:cs typeface="Segoe UI Semibold" panose="020B0702040204020203" pitchFamily="34" charset="0"/>
            </a:endParaRPr>
          </a:p>
        </p:txBody>
      </p:sp>
      <p:pic>
        <p:nvPicPr>
          <p:cNvPr id="16" name="Рисунок 57">
            <a:extLst>
              <a:ext uri="{FF2B5EF4-FFF2-40B4-BE49-F238E27FC236}">
                <a16:creationId xmlns:a16="http://schemas.microsoft.com/office/drawing/2014/main" xmlns="" id="{B09A6947-A8A5-2D52-4E52-307D97028F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11" y="920972"/>
            <a:ext cx="1446846" cy="756402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8B80E998-BB11-8EC1-2AE6-78F3FBE2CAE5}"/>
              </a:ext>
            </a:extLst>
          </p:cNvPr>
          <p:cNvCxnSpPr/>
          <p:nvPr/>
        </p:nvCxnSpPr>
        <p:spPr>
          <a:xfrm>
            <a:off x="1106311" y="2332038"/>
            <a:ext cx="9132711" cy="0"/>
          </a:xfrm>
          <a:prstGeom prst="line">
            <a:avLst/>
          </a:prstGeom>
          <a:ln w="25400">
            <a:solidFill>
              <a:schemeClr val="accent4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624" y="934459"/>
            <a:ext cx="3828418" cy="742883"/>
          </a:xfrm>
          <a:prstGeom prst="rect">
            <a:avLst/>
          </a:prstGeom>
        </p:spPr>
      </p:pic>
      <p:pic>
        <p:nvPicPr>
          <p:cNvPr id="6" name="Picture 2" descr="http://qrcoder.ru/code/?https%3A%2F%2Ft.me%2Fcorpmspof&amp;4&amp;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262" y="5288135"/>
            <a:ext cx="1225180" cy="122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188519" y="3323720"/>
            <a:ext cx="1415772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44767"/>
            <a:r>
              <a:rPr lang="ru-RU" sz="16000" b="1" dirty="0" smtClean="0">
                <a:ln w="25400">
                  <a:solidFill>
                    <a:schemeClr val="bg1">
                      <a:lumMod val="85000"/>
                    </a:schemeClr>
                  </a:solidFill>
                </a:ln>
                <a:noFill/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↘</a:t>
            </a:r>
            <a:endParaRPr lang="ru-RU" sz="16000" b="1" dirty="0">
              <a:ln w="25400">
                <a:solidFill>
                  <a:schemeClr val="bg1">
                    <a:lumMod val="85000"/>
                  </a:schemeClr>
                </a:solidFill>
              </a:ln>
              <a:noFill/>
              <a:latin typeface="PT Root UI Bold" panose="020B0303020202020204" pitchFamily="34" charset="77"/>
              <a:ea typeface="PT Root UI Bold" panose="020B0303020202020204" pitchFamily="34" charset="77"/>
              <a:cs typeface="Segoe UI Semibold" panose="020B07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B7AB776-629D-FA0C-C6C2-00125FD75143}"/>
              </a:ext>
            </a:extLst>
          </p:cNvPr>
          <p:cNvSpPr txBox="1"/>
          <p:nvPr/>
        </p:nvSpPr>
        <p:spPr>
          <a:xfrm>
            <a:off x="8224547" y="5900725"/>
            <a:ext cx="2280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1">
                    <a:lumMod val="85000"/>
                  </a:schemeClr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Слушаем Вас</a:t>
            </a:r>
          </a:p>
          <a:p>
            <a:pPr algn="r"/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в</a:t>
            </a:r>
            <a:r>
              <a:rPr lang="ru-RU" sz="1400" b="1" dirty="0" smtClean="0">
                <a:solidFill>
                  <a:schemeClr val="bg1">
                    <a:lumMod val="85000"/>
                  </a:schemeClr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 </a:t>
            </a:r>
            <a:r>
              <a:rPr lang="en-US" sz="1400" b="1" dirty="0" smtClean="0">
                <a:solidFill>
                  <a:schemeClr val="bg1">
                    <a:lumMod val="85000"/>
                  </a:schemeClr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Telegram</a:t>
            </a:r>
            <a:endParaRPr lang="ru-RU" sz="1400" b="1" dirty="0" smtClean="0">
              <a:solidFill>
                <a:schemeClr val="bg1">
                  <a:lumMod val="85000"/>
                </a:schemeClr>
              </a:solidFill>
              <a:latin typeface="PT Root UI Bold" panose="020B0303020202020204" pitchFamily="34" charset="77"/>
              <a:ea typeface="PT Root UI Bold" panose="020B0303020202020204" pitchFamily="34" charset="77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414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0" name="Слайд think-cell" r:id="rId5" imgW="347" imgH="348" progId="TCLayout.ActiveDocument.1">
                  <p:embed/>
                </p:oleObj>
              </mc:Choice>
              <mc:Fallback>
                <p:oleObj name="Слайд think-cell" r:id="rId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355907" y="319141"/>
            <a:ext cx="934881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defTabSz="457200">
              <a:lnSpc>
                <a:spcPts val="3600"/>
              </a:lnSpc>
              <a:defRPr/>
            </a:pPr>
            <a:endParaRPr lang="ru-RU" sz="3600" dirty="0"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9CFAFD6-D9D2-87C9-499D-2BF8234A716A}"/>
              </a:ext>
            </a:extLst>
          </p:cNvPr>
          <p:cNvSpPr txBox="1"/>
          <p:nvPr/>
        </p:nvSpPr>
        <p:spPr>
          <a:xfrm>
            <a:off x="382477" y="354556"/>
            <a:ext cx="66320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786">
              <a:defRPr/>
            </a:pPr>
            <a:r>
              <a:rPr lang="ru-RU" sz="2800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  <a:sym typeface="Helvetica Neue" panose="02000503000000020004" pitchFamily="2" charset="0"/>
              </a:rPr>
              <a:t>Новые рынки сбыта: </a:t>
            </a:r>
          </a:p>
          <a:p>
            <a:pPr marR="2786">
              <a:defRPr/>
            </a:pPr>
            <a:r>
              <a:rPr lang="ru-RU" sz="2800" b="1" dirty="0">
                <a:solidFill>
                  <a:srgbClr val="4FCEFF"/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  <a:sym typeface="Helvetica Neue" panose="02000503000000020004" pitchFamily="2" charset="0"/>
              </a:rPr>
              <a:t>«выращивание» поставщиков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A0A5BB4C-475C-902C-1DAF-655069B1AE51}"/>
              </a:ext>
            </a:extLst>
          </p:cNvPr>
          <p:cNvSpPr/>
          <p:nvPr/>
        </p:nvSpPr>
        <p:spPr>
          <a:xfrm>
            <a:off x="481014" y="1552497"/>
            <a:ext cx="5359624" cy="954107"/>
          </a:xfrm>
          <a:prstGeom prst="roundRect">
            <a:avLst>
              <a:gd name="adj" fmla="val 1132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732E9370-C3EC-5FB5-5CBE-01A73B3B3F99}"/>
              </a:ext>
            </a:extLst>
          </p:cNvPr>
          <p:cNvSpPr/>
          <p:nvPr/>
        </p:nvSpPr>
        <p:spPr>
          <a:xfrm>
            <a:off x="6351364" y="1552497"/>
            <a:ext cx="5294328" cy="954107"/>
          </a:xfrm>
          <a:prstGeom prst="roundRect">
            <a:avLst>
              <a:gd name="adj" fmla="val 1132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2CB6AF1-8B23-D22C-53F5-4CE01E839227}"/>
              </a:ext>
            </a:extLst>
          </p:cNvPr>
          <p:cNvSpPr txBox="1"/>
          <p:nvPr/>
        </p:nvSpPr>
        <p:spPr>
          <a:xfrm>
            <a:off x="746816" y="1819643"/>
            <a:ext cx="410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786"/>
            <a:r>
              <a:rPr lang="ru-RU" b="1" dirty="0">
                <a:solidFill>
                  <a:schemeClr val="bg1"/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В чем поддержка?</a:t>
            </a:r>
            <a:endParaRPr lang="ru-RU" b="1" dirty="0">
              <a:solidFill>
                <a:srgbClr val="4FCEFF"/>
              </a:solidFill>
              <a:latin typeface="PT Root UI Bold" panose="020B0303020202020204" pitchFamily="34" charset="77"/>
              <a:ea typeface="PT Root UI Bold" panose="020B0303020202020204" pitchFamily="34" charset="77"/>
              <a:cs typeface="Segoe UI Semibold" panose="020B07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F8AC415-A3A5-246E-1FA8-0D0BFA99A843}"/>
              </a:ext>
            </a:extLst>
          </p:cNvPr>
          <p:cNvSpPr txBox="1"/>
          <p:nvPr/>
        </p:nvSpPr>
        <p:spPr>
          <a:xfrm>
            <a:off x="6685846" y="1819643"/>
            <a:ext cx="3968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216">
              <a:buClr>
                <a:schemeClr val="tx2"/>
              </a:buClr>
              <a:defRPr/>
            </a:pPr>
            <a:r>
              <a:rPr lang="ru-RU" b="1" dirty="0">
                <a:solidFill>
                  <a:schemeClr val="bg1"/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Какие результаты?</a:t>
            </a:r>
            <a:endParaRPr lang="ru-RU" b="1" dirty="0">
              <a:solidFill>
                <a:srgbClr val="4FCEFF"/>
              </a:solidFill>
              <a:latin typeface="PT Root UI Bold" panose="020B0303020202020204" pitchFamily="34" charset="77"/>
              <a:ea typeface="PT Root UI Bold" panose="020B0303020202020204" pitchFamily="34" charset="77"/>
              <a:cs typeface="Segoe UI Semibold" panose="020B07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A83E34A-621A-C6E4-6378-FE8119E34669}"/>
              </a:ext>
            </a:extLst>
          </p:cNvPr>
          <p:cNvSpPr txBox="1"/>
          <p:nvPr/>
        </p:nvSpPr>
        <p:spPr>
          <a:xfrm>
            <a:off x="5132497" y="1572096"/>
            <a:ext cx="11185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800" b="1" dirty="0">
                <a:ln w="15875">
                  <a:solidFill>
                    <a:schemeClr val="bg1">
                      <a:alpha val="65000"/>
                    </a:schemeClr>
                  </a:solidFill>
                </a:ln>
                <a:noFill/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B6E90E7-9765-95D4-D6BE-31DA20D140C4}"/>
              </a:ext>
            </a:extLst>
          </p:cNvPr>
          <p:cNvSpPr txBox="1"/>
          <p:nvPr/>
        </p:nvSpPr>
        <p:spPr>
          <a:xfrm>
            <a:off x="10838059" y="1572096"/>
            <a:ext cx="11185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800" b="1" dirty="0">
                <a:ln w="15875">
                  <a:solidFill>
                    <a:schemeClr val="bg1">
                      <a:alpha val="65000"/>
                    </a:schemeClr>
                  </a:solidFill>
                </a:ln>
                <a:noFill/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?</a:t>
            </a:r>
          </a:p>
        </p:txBody>
      </p:sp>
      <p:pic>
        <p:nvPicPr>
          <p:cNvPr id="24" name="Picture 2" descr="Asset 1.png">
            <a:extLst>
              <a:ext uri="{FF2B5EF4-FFF2-40B4-BE49-F238E27FC236}">
                <a16:creationId xmlns:a16="http://schemas.microsoft.com/office/drawing/2014/main" xmlns="" id="{4BFF5ABD-253C-6452-A198-256F634399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8"/>
          <a:stretch/>
        </p:blipFill>
        <p:spPr bwMode="auto">
          <a:xfrm>
            <a:off x="3023462" y="5822407"/>
            <a:ext cx="1154579" cy="665862"/>
          </a:xfrm>
          <a:prstGeom prst="rect">
            <a:avLst/>
          </a:prstGeom>
          <a:solidFill>
            <a:srgbClr val="F0E8E5"/>
          </a:solidFill>
        </p:spPr>
      </p:pic>
      <p:pic>
        <p:nvPicPr>
          <p:cNvPr id="38" name="Picture 6" descr="https://cs8.pikabu.ru/post_img/big/2018/10/12/6/153933384611836260.png">
            <a:extLst>
              <a:ext uri="{FF2B5EF4-FFF2-40B4-BE49-F238E27FC236}">
                <a16:creationId xmlns:a16="http://schemas.microsoft.com/office/drawing/2014/main" xmlns="" id="{8CFE3B58-EF9D-6575-A351-9DF7FA7C3B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3" t="14032" r="6586" b="36396"/>
          <a:stretch/>
        </p:blipFill>
        <p:spPr bwMode="auto">
          <a:xfrm>
            <a:off x="4360006" y="5843921"/>
            <a:ext cx="1260058" cy="48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Рисунок 50">
            <a:extLst>
              <a:ext uri="{FF2B5EF4-FFF2-40B4-BE49-F238E27FC236}">
                <a16:creationId xmlns:a16="http://schemas.microsoft.com/office/drawing/2014/main" xmlns="" id="{B880615D-9B67-FF20-0CC2-59B5FE62B058}"/>
              </a:ext>
            </a:extLst>
          </p:cNvPr>
          <p:cNvPicPr>
            <a:picLocks noChangeAspect="1"/>
          </p:cNvPicPr>
          <p:nvPr/>
        </p:nvPicPr>
        <p:blipFill>
          <a:blip r:embed="rId9">
            <a:grayscl/>
          </a:blip>
          <a:stretch>
            <a:fillRect/>
          </a:stretch>
        </p:blipFill>
        <p:spPr>
          <a:xfrm>
            <a:off x="2034432" y="5830731"/>
            <a:ext cx="678284" cy="592974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58C6A427-B3CC-6D7A-B1DE-6F264D0C638C}"/>
              </a:ext>
            </a:extLst>
          </p:cNvPr>
          <p:cNvCxnSpPr>
            <a:cxnSpLocks/>
          </p:cNvCxnSpPr>
          <p:nvPr/>
        </p:nvCxnSpPr>
        <p:spPr>
          <a:xfrm flipH="1">
            <a:off x="479426" y="5717059"/>
            <a:ext cx="11210666" cy="35574"/>
          </a:xfrm>
          <a:prstGeom prst="line">
            <a:avLst/>
          </a:prstGeom>
          <a:ln w="12700">
            <a:solidFill>
              <a:schemeClr val="bg1">
                <a:lumMod val="5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39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722" y="5879713"/>
            <a:ext cx="1833828" cy="41837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5F27AF59-15A9-5B3E-E9BF-C12605A32C8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664" y="5881084"/>
            <a:ext cx="487888" cy="479255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82BAF7D4-629C-F24B-34CB-3B85A4F6770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3" t="15765" r="4688" b="14243"/>
          <a:stretch/>
        </p:blipFill>
        <p:spPr>
          <a:xfrm>
            <a:off x="9899831" y="5892107"/>
            <a:ext cx="834885" cy="43151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>
            <a:grayscl/>
          </a:blip>
          <a:stretch>
            <a:fillRect/>
          </a:stretch>
        </p:blipFill>
        <p:spPr>
          <a:xfrm>
            <a:off x="11110656" y="5843921"/>
            <a:ext cx="573371" cy="5665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4">
            <a:grayscl/>
          </a:blip>
          <a:stretch>
            <a:fillRect/>
          </a:stretch>
        </p:blipFill>
        <p:spPr>
          <a:xfrm>
            <a:off x="8084289" y="5866902"/>
            <a:ext cx="487888" cy="53019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B8CE78AA-1C2F-5B74-01D3-55B96E3B388E}"/>
              </a:ext>
            </a:extLst>
          </p:cNvPr>
          <p:cNvPicPr>
            <a:picLocks noChangeAspect="1"/>
          </p:cNvPicPr>
          <p:nvPr/>
        </p:nvPicPr>
        <p:blipFill>
          <a:blip r:embed="rId1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77" y="5986797"/>
            <a:ext cx="1274100" cy="252714"/>
          </a:xfrm>
          <a:prstGeom prst="rect">
            <a:avLst/>
          </a:prstGeom>
        </p:spPr>
      </p:pic>
      <p:sp>
        <p:nvSpPr>
          <p:cNvPr id="47" name="Прямоугольник 3">
            <a:extLst>
              <a:ext uri="{FF2B5EF4-FFF2-40B4-BE49-F238E27FC236}">
                <a16:creationId xmlns:a16="http://schemas.microsoft.com/office/drawing/2014/main" xmlns="" id="{AF5A14D2-A468-A555-9DE0-64146E221D6D}"/>
              </a:ext>
            </a:extLst>
          </p:cNvPr>
          <p:cNvSpPr/>
          <p:nvPr/>
        </p:nvSpPr>
        <p:spPr>
          <a:xfrm>
            <a:off x="6413202" y="2707243"/>
            <a:ext cx="21854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3600" b="1" dirty="0" smtClean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73</a:t>
            </a:r>
            <a:endParaRPr lang="ru-RU" sz="3600" b="1" dirty="0">
              <a:latin typeface="PT Root UI Bold" panose="020B0303020202020204" pitchFamily="34" charset="77"/>
              <a:ea typeface="PT Root UI Bold" panose="020B0303020202020204" pitchFamily="34" charset="77"/>
              <a:cs typeface="Segoe UI Semibold" panose="020B0702040204020203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C22BF778-068B-330E-27EC-35C6B768A244}"/>
              </a:ext>
            </a:extLst>
          </p:cNvPr>
          <p:cNvSpPr txBox="1"/>
          <p:nvPr/>
        </p:nvSpPr>
        <p:spPr>
          <a:xfrm>
            <a:off x="6413201" y="3240579"/>
            <a:ext cx="24232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крупнейших </a:t>
            </a:r>
            <a:r>
              <a:rPr lang="ru-RU" sz="1400" b="1" dirty="0" smtClean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заказчика </a:t>
            </a:r>
            <a:r>
              <a:rPr lang="ru-RU" sz="1400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уже ищут </a:t>
            </a:r>
            <a:r>
              <a:rPr lang="ru-RU" sz="1400" b="1" dirty="0" smtClean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постоянных</a:t>
            </a:r>
            <a:r>
              <a:rPr lang="en-US" sz="1400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 </a:t>
            </a:r>
            <a:r>
              <a:rPr lang="ru-RU" sz="1400" b="1" dirty="0" smtClean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поставщиков</a:t>
            </a:r>
            <a:endParaRPr lang="ru-RU" sz="1400" b="1" dirty="0">
              <a:latin typeface="PT Root UI Bold" panose="020B0303020202020204" pitchFamily="34" charset="77"/>
              <a:ea typeface="PT Root UI Bold" panose="020B0303020202020204" pitchFamily="34" charset="77"/>
              <a:cs typeface="Segoe UI Semibold" panose="020B0702040204020203" pitchFamily="34" charset="0"/>
            </a:endParaRPr>
          </a:p>
        </p:txBody>
      </p:sp>
      <p:sp>
        <p:nvSpPr>
          <p:cNvPr id="49" name="Прямоугольник 3">
            <a:extLst>
              <a:ext uri="{FF2B5EF4-FFF2-40B4-BE49-F238E27FC236}">
                <a16:creationId xmlns:a16="http://schemas.microsoft.com/office/drawing/2014/main" xmlns="" id="{FEEDC746-D9C8-E0E6-C840-E004D5D9A0A1}"/>
              </a:ext>
            </a:extLst>
          </p:cNvPr>
          <p:cNvSpPr/>
          <p:nvPr/>
        </p:nvSpPr>
        <p:spPr>
          <a:xfrm>
            <a:off x="8953819" y="2706239"/>
            <a:ext cx="1884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19</a:t>
            </a:r>
            <a:r>
              <a:rPr lang="ru-RU" sz="3600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 </a:t>
            </a:r>
            <a:r>
              <a:rPr lang="en-GB" sz="3600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900</a:t>
            </a:r>
            <a:endParaRPr lang="ru-RU" sz="3600" b="1" dirty="0">
              <a:latin typeface="PT Root UI Bold" panose="020B0303020202020204" pitchFamily="34" charset="77"/>
              <a:ea typeface="PT Root UI Bold" panose="020B0303020202020204" pitchFamily="34" charset="77"/>
              <a:cs typeface="Segoe UI Semibold" panose="020B0702040204020203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13C287AE-E333-C0AB-2B5E-99FC230FA838}"/>
              </a:ext>
            </a:extLst>
          </p:cNvPr>
          <p:cNvSpPr txBox="1"/>
          <p:nvPr/>
        </p:nvSpPr>
        <p:spPr>
          <a:xfrm>
            <a:off x="8953820" y="3233253"/>
            <a:ext cx="30028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786"/>
            <a:r>
              <a:rPr lang="ru-RU" sz="1400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запросных </a:t>
            </a:r>
            <a:r>
              <a:rPr lang="ru-RU" sz="1400" b="1" dirty="0" smtClean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позиций</a:t>
            </a:r>
            <a:endParaRPr lang="en-GB" sz="1400" b="1" dirty="0" smtClean="0">
              <a:latin typeface="PT Root UI Bold" panose="020B0303020202020204" pitchFamily="34" charset="77"/>
              <a:ea typeface="PT Root UI Bold" panose="020B0303020202020204" pitchFamily="34" charset="77"/>
              <a:cs typeface="Segoe UI Semibold" panose="020B0702040204020203" pitchFamily="34" charset="0"/>
            </a:endParaRPr>
          </a:p>
          <a:p>
            <a:pPr marR="2786"/>
            <a:r>
              <a:rPr lang="ru-RU" sz="1400" b="1" dirty="0" smtClean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текущий спрос</a:t>
            </a:r>
            <a:endParaRPr lang="en-US" sz="1400" b="1" dirty="0" smtClean="0">
              <a:latin typeface="PT Root UI Bold" panose="020B0303020202020204" pitchFamily="34" charset="77"/>
              <a:ea typeface="PT Root UI Bold" panose="020B0303020202020204" pitchFamily="34" charset="77"/>
              <a:cs typeface="Segoe UI Semibold" panose="020B0702040204020203" pitchFamily="34" charset="0"/>
            </a:endParaRPr>
          </a:p>
          <a:p>
            <a:pPr marR="2786"/>
            <a:r>
              <a:rPr lang="ru-RU" sz="1400" b="1" dirty="0" smtClean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на </a:t>
            </a:r>
            <a:r>
              <a:rPr lang="ru-RU" sz="1400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продукцию МСП </a:t>
            </a:r>
          </a:p>
        </p:txBody>
      </p:sp>
      <p:sp>
        <p:nvSpPr>
          <p:cNvPr id="51" name="Прямоугольник 3">
            <a:extLst>
              <a:ext uri="{FF2B5EF4-FFF2-40B4-BE49-F238E27FC236}">
                <a16:creationId xmlns:a16="http://schemas.microsoft.com/office/drawing/2014/main" xmlns="" id="{A8AE6DAB-9869-DED7-52A5-34AA0230E65B}"/>
              </a:ext>
            </a:extLst>
          </p:cNvPr>
          <p:cNvSpPr/>
          <p:nvPr/>
        </p:nvSpPr>
        <p:spPr>
          <a:xfrm>
            <a:off x="6413202" y="4150895"/>
            <a:ext cx="2660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23</a:t>
            </a:r>
            <a:endParaRPr lang="ru-RU" sz="3600" b="1" dirty="0">
              <a:latin typeface="PT Root UI Bold" panose="020B0303020202020204" pitchFamily="34" charset="77"/>
              <a:ea typeface="PT Root UI Bold" panose="020B0303020202020204" pitchFamily="34" charset="77"/>
              <a:cs typeface="Segoe UI Semibold" panose="020B0702040204020203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D584575D-A642-CD30-BD0C-F2583C2D684B}"/>
              </a:ext>
            </a:extLst>
          </p:cNvPr>
          <p:cNvSpPr txBox="1"/>
          <p:nvPr/>
        </p:nvSpPr>
        <p:spPr>
          <a:xfrm>
            <a:off x="6413202" y="4700409"/>
            <a:ext cx="24232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b="1" dirty="0" smtClean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заинтересованы</a:t>
            </a:r>
            <a:br>
              <a:rPr lang="ru-RU" sz="1400" b="1" dirty="0" smtClean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</a:br>
            <a:r>
              <a:rPr lang="ru-RU" sz="1400" b="1" dirty="0" smtClean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стать </a:t>
            </a:r>
            <a:r>
              <a:rPr lang="ru-RU" sz="1400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новыми </a:t>
            </a:r>
            <a:r>
              <a:rPr lang="ru-RU" sz="1400" b="1" dirty="0" smtClean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участниками программы</a:t>
            </a:r>
            <a:endParaRPr lang="ru-RU" sz="1400" b="1" dirty="0">
              <a:latin typeface="PT Root UI Bold" panose="020B0303020202020204" pitchFamily="34" charset="77"/>
              <a:ea typeface="PT Root UI Bold" panose="020B0303020202020204" pitchFamily="34" charset="77"/>
              <a:cs typeface="Segoe UI Semibold" panose="020B0702040204020203" pitchFamily="34" charset="0"/>
            </a:endParaRPr>
          </a:p>
        </p:txBody>
      </p:sp>
      <p:sp>
        <p:nvSpPr>
          <p:cNvPr id="65" name="Прямоугольник 3">
            <a:extLst>
              <a:ext uri="{FF2B5EF4-FFF2-40B4-BE49-F238E27FC236}">
                <a16:creationId xmlns:a16="http://schemas.microsoft.com/office/drawing/2014/main" xmlns="" id="{1F2C8E27-BE64-E912-74DC-0C645D02E803}"/>
              </a:ext>
            </a:extLst>
          </p:cNvPr>
          <p:cNvSpPr/>
          <p:nvPr/>
        </p:nvSpPr>
        <p:spPr>
          <a:xfrm>
            <a:off x="8953819" y="4149739"/>
            <a:ext cx="2660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786" lvl="0">
              <a:spcBef>
                <a:spcPts val="361"/>
              </a:spcBef>
              <a:spcAft>
                <a:spcPts val="657"/>
              </a:spcAft>
              <a:defRPr/>
            </a:pPr>
            <a:r>
              <a:rPr lang="ru-RU" sz="3600" b="1" dirty="0">
                <a:solidFill>
                  <a:srgbClr val="4FCEFF"/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3,1 млрд 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7A03CB5F-A627-47AB-9D68-BE2F1E4D3B9C}"/>
              </a:ext>
            </a:extLst>
          </p:cNvPr>
          <p:cNvSpPr txBox="1"/>
          <p:nvPr/>
        </p:nvSpPr>
        <p:spPr>
          <a:xfrm>
            <a:off x="8953820" y="4700409"/>
            <a:ext cx="20476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786"/>
            <a:r>
              <a:rPr lang="ru-RU" sz="1400" b="1" dirty="0" smtClean="0">
                <a:solidFill>
                  <a:srgbClr val="4FCEFF"/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сумма</a:t>
            </a:r>
            <a:br>
              <a:rPr lang="ru-RU" sz="1400" b="1" dirty="0" smtClean="0">
                <a:solidFill>
                  <a:srgbClr val="4FCEFF"/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</a:br>
            <a:r>
              <a:rPr lang="ru-RU" sz="1400" b="1" dirty="0" smtClean="0">
                <a:solidFill>
                  <a:srgbClr val="4FCEFF"/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подписанных офсетных договоров</a:t>
            </a:r>
            <a:endParaRPr lang="ru-RU" sz="1400" b="1" dirty="0">
              <a:solidFill>
                <a:srgbClr val="4FCEFF"/>
              </a:solidFill>
              <a:latin typeface="PT Root UI Bold" panose="020B0303020202020204" pitchFamily="34" charset="77"/>
              <a:ea typeface="PT Root UI Bold" panose="020B0303020202020204" pitchFamily="34" charset="77"/>
              <a:cs typeface="Segoe UI Semibold" panose="020B0702040204020203" pitchFamily="34" charset="0"/>
            </a:endParaRPr>
          </a:p>
        </p:txBody>
      </p:sp>
      <p:sp>
        <p:nvSpPr>
          <p:cNvPr id="89" name="Rounded Rectangle 45">
            <a:extLst>
              <a:ext uri="{FF2B5EF4-FFF2-40B4-BE49-F238E27FC236}">
                <a16:creationId xmlns:a16="http://schemas.microsoft.com/office/drawing/2014/main" xmlns="" id="{93C885DB-EEFB-DFF4-9786-A957A253E93B}"/>
              </a:ext>
            </a:extLst>
          </p:cNvPr>
          <p:cNvSpPr/>
          <p:nvPr/>
        </p:nvSpPr>
        <p:spPr>
          <a:xfrm>
            <a:off x="1299920" y="2353435"/>
            <a:ext cx="3732276" cy="338554"/>
          </a:xfrm>
          <a:prstGeom prst="roundRect">
            <a:avLst>
              <a:gd name="adj" fmla="val 50000"/>
            </a:avLst>
          </a:prstGeom>
          <a:solidFill>
            <a:srgbClr val="4FCEF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0" name="Прямоугольник 39">
            <a:extLst>
              <a:ext uri="{FF2B5EF4-FFF2-40B4-BE49-F238E27FC236}">
                <a16:creationId xmlns:a16="http://schemas.microsoft.com/office/drawing/2014/main" xmlns="" id="{78F6DA11-370A-AB06-F38E-EA06F34086D6}"/>
              </a:ext>
            </a:extLst>
          </p:cNvPr>
          <p:cNvSpPr/>
          <p:nvPr/>
        </p:nvSpPr>
        <p:spPr>
          <a:xfrm>
            <a:off x="1457582" y="2361910"/>
            <a:ext cx="35380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 smtClean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Помогаем заключить офсетный договор</a:t>
            </a:r>
            <a:endParaRPr lang="ru-RU" sz="1400" b="1" dirty="0">
              <a:latin typeface="PT Root UI Bold" panose="020B0303020202020204" pitchFamily="34" charset="77"/>
              <a:ea typeface="PT Root UI Bold" panose="020B0303020202020204" pitchFamily="34" charset="77"/>
              <a:cs typeface="Segoe UI Semibold" panose="020B0702040204020203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E5D3F10A-D20E-0879-975D-B94BECB4BA04}"/>
              </a:ext>
            </a:extLst>
          </p:cNvPr>
          <p:cNvSpPr txBox="1"/>
          <p:nvPr/>
        </p:nvSpPr>
        <p:spPr>
          <a:xfrm>
            <a:off x="1027567" y="3238897"/>
            <a:ext cx="4836257" cy="322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216">
              <a:lnSpc>
                <a:spcPct val="107000"/>
              </a:lnSpc>
              <a:buClr>
                <a:schemeClr val="tx2"/>
              </a:buClr>
              <a:buSzPct val="150000"/>
              <a:defRPr/>
            </a:pPr>
            <a:r>
              <a:rPr lang="ru-RU" sz="1400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Приглашаем в </a:t>
            </a:r>
            <a:r>
              <a:rPr lang="ru-RU" sz="1400" b="1" dirty="0" smtClean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программу крупнейших госзаказчиков</a:t>
            </a:r>
            <a:endParaRPr lang="ru-RU" sz="1400" b="1" dirty="0">
              <a:latin typeface="PT Root UI Bold" panose="020B0303020202020204" pitchFamily="34" charset="77"/>
              <a:ea typeface="PT Root UI Bold" panose="020B0303020202020204" pitchFamily="34" charset="77"/>
              <a:cs typeface="Segoe UI Semibold" panose="020B0702040204020203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B57DED2F-C240-47C2-CC05-524A1673AE12}"/>
              </a:ext>
            </a:extLst>
          </p:cNvPr>
          <p:cNvSpPr txBox="1"/>
          <p:nvPr/>
        </p:nvSpPr>
        <p:spPr>
          <a:xfrm>
            <a:off x="1027566" y="3732105"/>
            <a:ext cx="5032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216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50000"/>
              <a:defRPr/>
            </a:pPr>
            <a:r>
              <a:rPr lang="ru-RU" sz="1400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Подбираем </a:t>
            </a:r>
            <a:r>
              <a:rPr lang="ru-RU" sz="1400" b="1" dirty="0" smtClean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МСП-поставщиков </a:t>
            </a:r>
            <a:r>
              <a:rPr lang="ru-RU" sz="1400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для </a:t>
            </a:r>
            <a:r>
              <a:rPr lang="ru-RU" sz="1400" b="1" dirty="0" smtClean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заказчиков-участников</a:t>
            </a:r>
            <a:endParaRPr lang="ru-RU" sz="1400" b="1" dirty="0">
              <a:latin typeface="PT Root UI Bold" panose="020B0303020202020204" pitchFamily="34" charset="77"/>
              <a:ea typeface="PT Root UI Bold" panose="020B0303020202020204" pitchFamily="34" charset="77"/>
              <a:cs typeface="Segoe UI Semibold" panose="020B0702040204020203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6C2E5F93-C296-8D62-F7FA-B8DBAD07EA9E}"/>
              </a:ext>
            </a:extLst>
          </p:cNvPr>
          <p:cNvSpPr txBox="1"/>
          <p:nvPr/>
        </p:nvSpPr>
        <p:spPr>
          <a:xfrm>
            <a:off x="1027567" y="4210245"/>
            <a:ext cx="4836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216">
              <a:buClr>
                <a:schemeClr val="tx2"/>
              </a:buClr>
              <a:buSzPct val="150000"/>
              <a:defRPr/>
            </a:pPr>
            <a:r>
              <a:rPr lang="ru-RU" sz="1400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Организуем </a:t>
            </a:r>
            <a:r>
              <a:rPr lang="ru-RU" sz="1400" b="1" dirty="0" smtClean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переговоры между сторонами</a:t>
            </a:r>
            <a:endParaRPr lang="ru-RU" sz="1400" b="1" dirty="0">
              <a:latin typeface="PT Root UI Bold" panose="020B0303020202020204" pitchFamily="34" charset="77"/>
              <a:ea typeface="PT Root UI Bold" panose="020B0303020202020204" pitchFamily="34" charset="77"/>
              <a:cs typeface="Segoe UI Semibold" panose="020B0702040204020203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22CBD022-4707-15C6-0C2E-B1A94270BC24}"/>
              </a:ext>
            </a:extLst>
          </p:cNvPr>
          <p:cNvSpPr txBox="1"/>
          <p:nvPr/>
        </p:nvSpPr>
        <p:spPr>
          <a:xfrm>
            <a:off x="1038048" y="4688386"/>
            <a:ext cx="4836257" cy="322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216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50000"/>
              <a:defRPr/>
            </a:pPr>
            <a:r>
              <a:rPr lang="ru-RU" sz="1400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Сопровождаем в ручном </a:t>
            </a:r>
            <a:r>
              <a:rPr lang="ru-RU" sz="1400" b="1" dirty="0" smtClean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режиме все сделки</a:t>
            </a:r>
            <a:endParaRPr lang="ru-RU" sz="1400" b="1" dirty="0">
              <a:latin typeface="PT Root UI Bold" panose="020B0303020202020204" pitchFamily="34" charset="77"/>
              <a:ea typeface="PT Root UI Bold" panose="020B0303020202020204" pitchFamily="34" charset="77"/>
              <a:cs typeface="Segoe UI Semibold" panose="020B0702040204020203" pitchFamily="34" charset="0"/>
            </a:endParaRPr>
          </a:p>
        </p:txBody>
      </p:sp>
      <p:grpSp>
        <p:nvGrpSpPr>
          <p:cNvPr id="95" name="Group 55">
            <a:extLst>
              <a:ext uri="{FF2B5EF4-FFF2-40B4-BE49-F238E27FC236}">
                <a16:creationId xmlns:a16="http://schemas.microsoft.com/office/drawing/2014/main" xmlns="" id="{3B7E5BC6-A35B-AB88-F1A3-452FA96B4930}"/>
              </a:ext>
            </a:extLst>
          </p:cNvPr>
          <p:cNvGrpSpPr/>
          <p:nvPr/>
        </p:nvGrpSpPr>
        <p:grpSpPr>
          <a:xfrm>
            <a:off x="734174" y="3288284"/>
            <a:ext cx="237577" cy="237577"/>
            <a:chOff x="636869" y="1755697"/>
            <a:chExt cx="296825" cy="296825"/>
          </a:xfrm>
        </p:grpSpPr>
        <p:sp>
          <p:nvSpPr>
            <p:cNvPr id="96" name="Oval 56">
              <a:extLst>
                <a:ext uri="{FF2B5EF4-FFF2-40B4-BE49-F238E27FC236}">
                  <a16:creationId xmlns:a16="http://schemas.microsoft.com/office/drawing/2014/main" xmlns="" id="{2138CFCB-28CD-1511-D8CE-83A37310E9D4}"/>
                </a:ext>
              </a:extLst>
            </p:cNvPr>
            <p:cNvSpPr/>
            <p:nvPr/>
          </p:nvSpPr>
          <p:spPr>
            <a:xfrm>
              <a:off x="636869" y="1755697"/>
              <a:ext cx="296825" cy="296825"/>
            </a:xfrm>
            <a:prstGeom prst="ellipse">
              <a:avLst/>
            </a:prstGeom>
            <a:solidFill>
              <a:srgbClr val="4FC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97" name="Graphic 57">
              <a:extLst>
                <a:ext uri="{FF2B5EF4-FFF2-40B4-BE49-F238E27FC236}">
                  <a16:creationId xmlns:a16="http://schemas.microsoft.com/office/drawing/2014/main" xmlns="" id="{4100985A-D621-6ED2-BFF2-87AF162DF7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rcRect l="21256" t="17448" r="22708" b="37584"/>
            <a:stretch/>
          </p:blipFill>
          <p:spPr>
            <a:xfrm>
              <a:off x="700507" y="1841957"/>
              <a:ext cx="161680" cy="129745"/>
            </a:xfrm>
            <a:prstGeom prst="rect">
              <a:avLst/>
            </a:prstGeom>
          </p:spPr>
        </p:pic>
      </p:grpSp>
      <p:grpSp>
        <p:nvGrpSpPr>
          <p:cNvPr id="98" name="Group 58">
            <a:extLst>
              <a:ext uri="{FF2B5EF4-FFF2-40B4-BE49-F238E27FC236}">
                <a16:creationId xmlns:a16="http://schemas.microsoft.com/office/drawing/2014/main" xmlns="" id="{FEA19B0C-0146-FDEE-F284-510844D34F46}"/>
              </a:ext>
            </a:extLst>
          </p:cNvPr>
          <p:cNvGrpSpPr/>
          <p:nvPr/>
        </p:nvGrpSpPr>
        <p:grpSpPr>
          <a:xfrm>
            <a:off x="734174" y="3768197"/>
            <a:ext cx="237577" cy="237577"/>
            <a:chOff x="636869" y="1755697"/>
            <a:chExt cx="296825" cy="296825"/>
          </a:xfrm>
        </p:grpSpPr>
        <p:sp>
          <p:nvSpPr>
            <p:cNvPr id="99" name="Oval 59">
              <a:extLst>
                <a:ext uri="{FF2B5EF4-FFF2-40B4-BE49-F238E27FC236}">
                  <a16:creationId xmlns:a16="http://schemas.microsoft.com/office/drawing/2014/main" xmlns="" id="{9A743C5C-8873-95B9-68BD-A84A34F781A5}"/>
                </a:ext>
              </a:extLst>
            </p:cNvPr>
            <p:cNvSpPr/>
            <p:nvPr/>
          </p:nvSpPr>
          <p:spPr>
            <a:xfrm>
              <a:off x="636869" y="1755697"/>
              <a:ext cx="296825" cy="296825"/>
            </a:xfrm>
            <a:prstGeom prst="ellipse">
              <a:avLst/>
            </a:prstGeom>
            <a:solidFill>
              <a:srgbClr val="4FC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100" name="Graphic 60">
              <a:extLst>
                <a:ext uri="{FF2B5EF4-FFF2-40B4-BE49-F238E27FC236}">
                  <a16:creationId xmlns:a16="http://schemas.microsoft.com/office/drawing/2014/main" xmlns="" id="{E9941B90-8CE6-FCFE-602D-EDEE4F1C22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rcRect l="21256" t="17448" r="22708" b="37584"/>
            <a:stretch/>
          </p:blipFill>
          <p:spPr>
            <a:xfrm>
              <a:off x="700507" y="1841957"/>
              <a:ext cx="161680" cy="129745"/>
            </a:xfrm>
            <a:prstGeom prst="rect">
              <a:avLst/>
            </a:prstGeom>
          </p:spPr>
        </p:pic>
      </p:grpSp>
      <p:grpSp>
        <p:nvGrpSpPr>
          <p:cNvPr id="101" name="Group 61">
            <a:extLst>
              <a:ext uri="{FF2B5EF4-FFF2-40B4-BE49-F238E27FC236}">
                <a16:creationId xmlns:a16="http://schemas.microsoft.com/office/drawing/2014/main" xmlns="" id="{70E4AC91-A22D-3866-4469-2E3BC7BB6377}"/>
              </a:ext>
            </a:extLst>
          </p:cNvPr>
          <p:cNvGrpSpPr/>
          <p:nvPr/>
        </p:nvGrpSpPr>
        <p:grpSpPr>
          <a:xfrm>
            <a:off x="734174" y="4248110"/>
            <a:ext cx="237577" cy="237577"/>
            <a:chOff x="636869" y="1755697"/>
            <a:chExt cx="296825" cy="296825"/>
          </a:xfrm>
        </p:grpSpPr>
        <p:sp>
          <p:nvSpPr>
            <p:cNvPr id="102" name="Oval 62">
              <a:extLst>
                <a:ext uri="{FF2B5EF4-FFF2-40B4-BE49-F238E27FC236}">
                  <a16:creationId xmlns:a16="http://schemas.microsoft.com/office/drawing/2014/main" xmlns="" id="{F038D368-71D6-2A9C-DD67-03CD6B89E9CD}"/>
                </a:ext>
              </a:extLst>
            </p:cNvPr>
            <p:cNvSpPr/>
            <p:nvPr/>
          </p:nvSpPr>
          <p:spPr>
            <a:xfrm>
              <a:off x="636869" y="1755697"/>
              <a:ext cx="296825" cy="296825"/>
            </a:xfrm>
            <a:prstGeom prst="ellipse">
              <a:avLst/>
            </a:prstGeom>
            <a:solidFill>
              <a:srgbClr val="4FC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103" name="Graphic 63">
              <a:extLst>
                <a:ext uri="{FF2B5EF4-FFF2-40B4-BE49-F238E27FC236}">
                  <a16:creationId xmlns:a16="http://schemas.microsoft.com/office/drawing/2014/main" xmlns="" id="{215730CF-7716-9D43-58E8-17C2CB7BD1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rcRect l="21256" t="17448" r="22708" b="37584"/>
            <a:stretch/>
          </p:blipFill>
          <p:spPr>
            <a:xfrm>
              <a:off x="700507" y="1841957"/>
              <a:ext cx="161680" cy="129745"/>
            </a:xfrm>
            <a:prstGeom prst="rect">
              <a:avLst/>
            </a:prstGeom>
          </p:spPr>
        </p:pic>
      </p:grpSp>
      <p:grpSp>
        <p:nvGrpSpPr>
          <p:cNvPr id="104" name="Group 65">
            <a:extLst>
              <a:ext uri="{FF2B5EF4-FFF2-40B4-BE49-F238E27FC236}">
                <a16:creationId xmlns:a16="http://schemas.microsoft.com/office/drawing/2014/main" xmlns="" id="{E2E4DE76-3C1D-4BA5-2BF9-D1E623FD9349}"/>
              </a:ext>
            </a:extLst>
          </p:cNvPr>
          <p:cNvGrpSpPr/>
          <p:nvPr/>
        </p:nvGrpSpPr>
        <p:grpSpPr>
          <a:xfrm>
            <a:off x="734174" y="4728024"/>
            <a:ext cx="237577" cy="237577"/>
            <a:chOff x="636869" y="1755697"/>
            <a:chExt cx="296825" cy="296825"/>
          </a:xfrm>
        </p:grpSpPr>
        <p:sp>
          <p:nvSpPr>
            <p:cNvPr id="105" name="Oval 68">
              <a:extLst>
                <a:ext uri="{FF2B5EF4-FFF2-40B4-BE49-F238E27FC236}">
                  <a16:creationId xmlns:a16="http://schemas.microsoft.com/office/drawing/2014/main" xmlns="" id="{9D65ED22-5CB3-666E-AC2B-8022F331001E}"/>
                </a:ext>
              </a:extLst>
            </p:cNvPr>
            <p:cNvSpPr/>
            <p:nvPr/>
          </p:nvSpPr>
          <p:spPr>
            <a:xfrm>
              <a:off x="636869" y="1755697"/>
              <a:ext cx="296825" cy="296825"/>
            </a:xfrm>
            <a:prstGeom prst="ellipse">
              <a:avLst/>
            </a:prstGeom>
            <a:solidFill>
              <a:srgbClr val="4FC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106" name="Graphic 69">
              <a:extLst>
                <a:ext uri="{FF2B5EF4-FFF2-40B4-BE49-F238E27FC236}">
                  <a16:creationId xmlns:a16="http://schemas.microsoft.com/office/drawing/2014/main" xmlns="" id="{52752F21-83DD-9A14-DCD1-EC4311544C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rcRect l="21256" t="17448" r="22708" b="37584"/>
            <a:stretch/>
          </p:blipFill>
          <p:spPr>
            <a:xfrm>
              <a:off x="700507" y="1841957"/>
              <a:ext cx="161680" cy="129745"/>
            </a:xfrm>
            <a:prstGeom prst="rect">
              <a:avLst/>
            </a:prstGeom>
          </p:spPr>
        </p:pic>
      </p:grpSp>
      <p:pic>
        <p:nvPicPr>
          <p:cNvPr id="52" name="Рисунок 61">
            <a:extLst>
              <a:ext uri="{FF2B5EF4-FFF2-40B4-BE49-F238E27FC236}">
                <a16:creationId xmlns:a16="http://schemas.microsoft.com/office/drawing/2014/main" xmlns="" id="{ED2A8417-2BC5-887B-EC92-40F89A41BEF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479" y="476250"/>
            <a:ext cx="572813" cy="29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741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ый прямоугольник 27"/>
          <p:cNvSpPr/>
          <p:nvPr/>
        </p:nvSpPr>
        <p:spPr>
          <a:xfrm>
            <a:off x="181408" y="194458"/>
            <a:ext cx="5658625" cy="656500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8"/>
            <a:endParaRPr lang="ru-RU" sz="900" dirty="0">
              <a:solidFill>
                <a:srgbClr val="19191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DB21C0C5-6AD4-AF49-90A5-958F9466F586}"/>
              </a:ext>
            </a:extLst>
          </p:cNvPr>
          <p:cNvSpPr/>
          <p:nvPr/>
        </p:nvSpPr>
        <p:spPr>
          <a:xfrm>
            <a:off x="668477" y="580049"/>
            <a:ext cx="5580011" cy="16629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 defTabSz="914358">
              <a:defRPr/>
            </a:pPr>
            <a:r>
              <a:rPr lang="ru-RU" sz="3602" b="1" spc="-7" dirty="0">
                <a:solidFill>
                  <a:srgbClr val="4FCEFF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Итоги реализации программ </a:t>
            </a:r>
          </a:p>
          <a:p>
            <a:pPr marR="2786" defTabSz="914358">
              <a:defRPr/>
            </a:pPr>
            <a:r>
              <a:rPr lang="ru-RU" sz="3602" b="1" spc="-7" dirty="0">
                <a:solidFill>
                  <a:srgbClr val="4FCEFF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«выращивания»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49" b="-5586"/>
          <a:stretch/>
        </p:blipFill>
        <p:spPr>
          <a:xfrm>
            <a:off x="11026188" y="307219"/>
            <a:ext cx="604702" cy="322490"/>
          </a:xfrm>
          <a:prstGeom prst="rect">
            <a:avLst/>
          </a:prstGeom>
        </p:spPr>
      </p:pic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AA434276-78BE-BCD1-16EA-2912C932632B}"/>
              </a:ext>
            </a:extLst>
          </p:cNvPr>
          <p:cNvSpPr/>
          <p:nvPr/>
        </p:nvSpPr>
        <p:spPr>
          <a:xfrm>
            <a:off x="355125" y="2416579"/>
            <a:ext cx="229496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en-US" sz="3600" kern="0" spc="-5" dirty="0">
                <a:solidFill>
                  <a:srgbClr val="4FCEF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&gt;</a:t>
            </a:r>
            <a:r>
              <a:rPr lang="ru-RU" sz="3600" kern="0" spc="-5" dirty="0">
                <a:solidFill>
                  <a:srgbClr val="4FCEF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19,9</a:t>
            </a:r>
            <a:r>
              <a:rPr lang="en-US" sz="3600" kern="0" spc="-5" dirty="0">
                <a:solidFill>
                  <a:srgbClr val="4FCEF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3097" kern="0" spc="-5" dirty="0">
                <a:solidFill>
                  <a:srgbClr val="4FCEF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тыс.</a:t>
            </a: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B902A985-7AAC-DD95-70C6-8ABA3B280CFC}"/>
              </a:ext>
            </a:extLst>
          </p:cNvPr>
          <p:cNvSpPr/>
          <p:nvPr/>
        </p:nvSpPr>
        <p:spPr>
          <a:xfrm>
            <a:off x="2749400" y="2360998"/>
            <a:ext cx="2990832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/>
            <a:r>
              <a:rPr lang="ru-RU" sz="1200" kern="0" spc="-5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номенклатурных позиций, представлено заказчиками, по которым могут</a:t>
            </a:r>
            <a:r>
              <a:rPr lang="en-US" sz="1200" kern="0" spc="-5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1200" kern="0" spc="-5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реализовываться программы «выращивания»</a:t>
            </a:r>
          </a:p>
        </p:txBody>
      </p: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xmlns="" id="{0ACAFCC0-D040-32CF-A8C1-539C6C8A5621}"/>
              </a:ext>
            </a:extLst>
          </p:cNvPr>
          <p:cNvGrpSpPr/>
          <p:nvPr/>
        </p:nvGrpSpPr>
        <p:grpSpPr>
          <a:xfrm>
            <a:off x="302244" y="3550739"/>
            <a:ext cx="2159514" cy="553998"/>
            <a:chOff x="201379" y="2746788"/>
            <a:chExt cx="2159666" cy="554038"/>
          </a:xfrm>
        </p:grpSpPr>
        <p:sp>
          <p:nvSpPr>
            <p:cNvPr id="69" name="Прямоугольник 68">
              <a:extLst>
                <a:ext uri="{FF2B5EF4-FFF2-40B4-BE49-F238E27FC236}">
                  <a16:creationId xmlns:a16="http://schemas.microsoft.com/office/drawing/2014/main" xmlns="" id="{10E53434-66BB-77C0-1B1B-055793655AA9}"/>
                </a:ext>
              </a:extLst>
            </p:cNvPr>
            <p:cNvSpPr/>
            <p:nvPr/>
          </p:nvSpPr>
          <p:spPr>
            <a:xfrm>
              <a:off x="814585" y="3020697"/>
              <a:ext cx="1544437" cy="21545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R="2786">
                <a:spcBef>
                  <a:spcPts val="361"/>
                </a:spcBef>
                <a:spcAft>
                  <a:spcPts val="657"/>
                </a:spcAft>
              </a:pPr>
              <a:r>
                <a:rPr lang="ru-RU" sz="1400" kern="0" spc="-5" dirty="0">
                  <a:solidFill>
                    <a:srgbClr val="4FCEFF"/>
                  </a:solidFill>
                  <a:latin typeface="Segoe UI Semibold" panose="020B0702040204020203" pitchFamily="34" charset="0"/>
                  <a:ea typeface="PT Root UI Light" panose="020B0203020202020204" pitchFamily="34" charset="-52"/>
                  <a:cs typeface="Segoe UI Semibold" panose="020B0702040204020203" pitchFamily="34" charset="0"/>
                </a:rPr>
                <a:t>утверждены</a:t>
              </a:r>
            </a:p>
          </p:txBody>
        </p:sp>
        <p:sp>
          <p:nvSpPr>
            <p:cNvPr id="70" name="Прямоугольник 69">
              <a:extLst>
                <a:ext uri="{FF2B5EF4-FFF2-40B4-BE49-F238E27FC236}">
                  <a16:creationId xmlns:a16="http://schemas.microsoft.com/office/drawing/2014/main" xmlns="" id="{E86AE7CC-61AF-8A11-9C36-A1E57DFBAEBD}"/>
                </a:ext>
              </a:extLst>
            </p:cNvPr>
            <p:cNvSpPr/>
            <p:nvPr/>
          </p:nvSpPr>
          <p:spPr>
            <a:xfrm>
              <a:off x="201379" y="2746788"/>
              <a:ext cx="898101" cy="55403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R="2786">
                <a:spcBef>
                  <a:spcPts val="361"/>
                </a:spcBef>
                <a:spcAft>
                  <a:spcPts val="657"/>
                </a:spcAft>
              </a:pPr>
              <a:r>
                <a:rPr lang="ru-RU" sz="3600" kern="0" spc="-5" dirty="0">
                  <a:solidFill>
                    <a:srgbClr val="4FCEFF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Semibold" panose="020B0702040204020203" pitchFamily="34" charset="0"/>
                </a:rPr>
                <a:t>12</a:t>
              </a:r>
            </a:p>
          </p:txBody>
        </p:sp>
        <p:sp>
          <p:nvSpPr>
            <p:cNvPr id="71" name="Прямоугольник 70">
              <a:extLst>
                <a:ext uri="{FF2B5EF4-FFF2-40B4-BE49-F238E27FC236}">
                  <a16:creationId xmlns:a16="http://schemas.microsoft.com/office/drawing/2014/main" xmlns="" id="{55248CEA-0C0A-EF51-49B9-3A2AA78657CE}"/>
                </a:ext>
              </a:extLst>
            </p:cNvPr>
            <p:cNvSpPr/>
            <p:nvPr/>
          </p:nvSpPr>
          <p:spPr>
            <a:xfrm>
              <a:off x="816608" y="2801281"/>
              <a:ext cx="1544437" cy="21546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R="2786">
                <a:spcBef>
                  <a:spcPts val="361"/>
                </a:spcBef>
                <a:spcAft>
                  <a:spcPts val="657"/>
                </a:spcAft>
              </a:pPr>
              <a:r>
                <a:rPr lang="ru-RU" sz="1400" kern="0" spc="-5" dirty="0">
                  <a:solidFill>
                    <a:srgbClr val="4FCEFF"/>
                  </a:solidFill>
                  <a:latin typeface="Segoe UI Semibold" panose="020B0702040204020203" pitchFamily="34" charset="0"/>
                  <a:ea typeface="PT Root UI Light" panose="020B0203020202020204" pitchFamily="34" charset="-52"/>
                  <a:cs typeface="Segoe UI Semibold" panose="020B0702040204020203" pitchFamily="34" charset="0"/>
                </a:rPr>
                <a:t>программ</a:t>
              </a:r>
            </a:p>
          </p:txBody>
        </p:sp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xmlns="" id="{FA446ABD-BCEF-E1AE-C9EF-402DF0DE8BC7}"/>
              </a:ext>
            </a:extLst>
          </p:cNvPr>
          <p:cNvGrpSpPr/>
          <p:nvPr/>
        </p:nvGrpSpPr>
        <p:grpSpPr>
          <a:xfrm>
            <a:off x="2661200" y="3543754"/>
            <a:ext cx="3240732" cy="892202"/>
            <a:chOff x="2727713" y="2802513"/>
            <a:chExt cx="3240960" cy="892265"/>
          </a:xfrm>
        </p:grpSpPr>
        <p:sp>
          <p:nvSpPr>
            <p:cNvPr id="73" name="Прямоугольник 72">
              <a:extLst>
                <a:ext uri="{FF2B5EF4-FFF2-40B4-BE49-F238E27FC236}">
                  <a16:creationId xmlns:a16="http://schemas.microsoft.com/office/drawing/2014/main" xmlns="" id="{E6906E04-3FD2-485A-0455-1E2DCFDAB462}"/>
                </a:ext>
              </a:extLst>
            </p:cNvPr>
            <p:cNvSpPr/>
            <p:nvPr/>
          </p:nvSpPr>
          <p:spPr>
            <a:xfrm>
              <a:off x="2727713" y="2802513"/>
              <a:ext cx="898101" cy="55403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R="2786">
                <a:spcBef>
                  <a:spcPts val="361"/>
                </a:spcBef>
                <a:spcAft>
                  <a:spcPts val="657"/>
                </a:spcAft>
              </a:pPr>
              <a:r>
                <a:rPr lang="ru-RU" sz="3600" kern="0" spc="-5" dirty="0">
                  <a:solidFill>
                    <a:srgbClr val="4FCEFF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Semibold" panose="020B0702040204020203" pitchFamily="34" charset="0"/>
                </a:rPr>
                <a:t>23</a:t>
              </a:r>
            </a:p>
          </p:txBody>
        </p:sp>
        <p:sp>
          <p:nvSpPr>
            <p:cNvPr id="74" name="Прямоугольник 73">
              <a:extLst>
                <a:ext uri="{FF2B5EF4-FFF2-40B4-BE49-F238E27FC236}">
                  <a16:creationId xmlns:a16="http://schemas.microsoft.com/office/drawing/2014/main" xmlns="" id="{97F7BDDB-304F-32B5-21DE-D81B4677E5AB}"/>
                </a:ext>
              </a:extLst>
            </p:cNvPr>
            <p:cNvSpPr/>
            <p:nvPr/>
          </p:nvSpPr>
          <p:spPr>
            <a:xfrm>
              <a:off x="3418853" y="2832943"/>
              <a:ext cx="2549820" cy="86183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R="2786"/>
              <a:r>
                <a:rPr lang="ru-RU" sz="1400" kern="0" spc="-5" dirty="0">
                  <a:solidFill>
                    <a:srgbClr val="4FCEFF"/>
                  </a:solidFill>
                  <a:latin typeface="Segoe UI Semibold" panose="020B0702040204020203" pitchFamily="34" charset="0"/>
                  <a:ea typeface="PT Root UI Light" panose="020B0203020202020204" pitchFamily="34" charset="-52"/>
                  <a:cs typeface="Segoe UI Semibold" panose="020B0702040204020203" pitchFamily="34" charset="0"/>
                </a:rPr>
                <a:t>заказчиков</a:t>
              </a:r>
              <a:r>
                <a:rPr lang="ru-RU" sz="1400" kern="0" spc="-5" dirty="0">
                  <a:solidFill>
                    <a:srgbClr val="84E0F7"/>
                  </a:solidFill>
                  <a:latin typeface="Segoe UI Semibold" panose="020B0702040204020203" pitchFamily="34" charset="0"/>
                  <a:ea typeface="PT Root UI Light" panose="020B0203020202020204" pitchFamily="34" charset="-52"/>
                  <a:cs typeface="Segoe UI Semibold" panose="020B0702040204020203" pitchFamily="34" charset="0"/>
                </a:rPr>
                <a:t> </a:t>
              </a:r>
              <a:r>
                <a:rPr lang="ru-RU" sz="1400" kern="0" spc="-5" dirty="0">
                  <a:latin typeface="Segoe UI Semibold" panose="020B0702040204020203" pitchFamily="34" charset="0"/>
                  <a:ea typeface="PT Root UI Light" panose="020B0203020202020204" pitchFamily="34" charset="-52"/>
                  <a:cs typeface="Segoe UI Semibold" panose="020B0702040204020203" pitchFamily="34" charset="0"/>
                </a:rPr>
                <a:t>рассматривают</a:t>
              </a:r>
            </a:p>
            <a:p>
              <a:pPr marR="2786"/>
              <a:r>
                <a:rPr lang="ru-RU" sz="1400" kern="0" spc="-5" dirty="0">
                  <a:latin typeface="Segoe UI Semibold" panose="020B0702040204020203" pitchFamily="34" charset="0"/>
                  <a:ea typeface="PT Root UI Light" panose="020B0203020202020204" pitchFamily="34" charset="-52"/>
                  <a:cs typeface="Segoe UI Semibold" panose="020B0702040204020203" pitchFamily="34" charset="0"/>
                </a:rPr>
                <a:t>возможность утверждения </a:t>
              </a:r>
            </a:p>
            <a:p>
              <a:pPr marR="2786"/>
              <a:r>
                <a:rPr lang="ru-RU" sz="1400" kern="0" spc="-5" dirty="0">
                  <a:latin typeface="Segoe UI Semibold" panose="020B0702040204020203" pitchFamily="34" charset="0"/>
                  <a:ea typeface="PT Root UI Light" panose="020B0203020202020204" pitchFamily="34" charset="-52"/>
                  <a:cs typeface="Segoe UI Semibold" panose="020B0702040204020203" pitchFamily="34" charset="0"/>
                </a:rPr>
                <a:t>программ</a:t>
              </a:r>
            </a:p>
            <a:p>
              <a:pPr marR="2786"/>
              <a:r>
                <a:rPr lang="ru-RU" sz="1400" kern="0" spc="-5" dirty="0">
                  <a:solidFill>
                    <a:schemeClr val="bg1"/>
                  </a:solidFill>
                  <a:latin typeface="Segoe UI Semibold" panose="020B0702040204020203" pitchFamily="34" charset="0"/>
                  <a:ea typeface="PT Root UI Light" panose="020B0203020202020204" pitchFamily="34" charset="-52"/>
                  <a:cs typeface="Segoe UI Semibold" panose="020B0702040204020203" pitchFamily="34" charset="0"/>
                </a:rPr>
                <a:t> </a:t>
              </a:r>
              <a:endParaRPr lang="ru-RU" sz="1400" kern="0" spc="-5" dirty="0">
                <a:solidFill>
                  <a:srgbClr val="84E0F7"/>
                </a:solidFill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endParaRPr>
            </a:p>
          </p:txBody>
        </p:sp>
      </p:grpSp>
      <p:cxnSp>
        <p:nvCxnSpPr>
          <p:cNvPr id="75" name="Прямая соединительная линия 74">
            <a:extLst>
              <a:ext uri="{FF2B5EF4-FFF2-40B4-BE49-F238E27FC236}">
                <a16:creationId xmlns:a16="http://schemas.microsoft.com/office/drawing/2014/main" xmlns="" id="{4F0C9737-F57D-D0B8-E604-D7F05440E9E3}"/>
              </a:ext>
            </a:extLst>
          </p:cNvPr>
          <p:cNvCxnSpPr>
            <a:cxnSpLocks/>
          </p:cNvCxnSpPr>
          <p:nvPr/>
        </p:nvCxnSpPr>
        <p:spPr>
          <a:xfrm>
            <a:off x="2459735" y="3630561"/>
            <a:ext cx="0" cy="2761931"/>
          </a:xfrm>
          <a:prstGeom prst="line">
            <a:avLst/>
          </a:prstGeom>
          <a:ln w="19050">
            <a:solidFill>
              <a:srgbClr val="4FCE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Скругленный прямоугольник 75">
            <a:extLst>
              <a:ext uri="{FF2B5EF4-FFF2-40B4-BE49-F238E27FC236}">
                <a16:creationId xmlns:a16="http://schemas.microsoft.com/office/drawing/2014/main" xmlns="" id="{EEE79837-2728-0236-0134-E3B0BE8AF885}"/>
              </a:ext>
            </a:extLst>
          </p:cNvPr>
          <p:cNvSpPr/>
          <p:nvPr/>
        </p:nvSpPr>
        <p:spPr>
          <a:xfrm>
            <a:off x="323545" y="4860217"/>
            <a:ext cx="941026" cy="28458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97"/>
          </a:p>
        </p:txBody>
      </p: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xmlns="" id="{31006991-B7B4-B00D-79FE-DD49E85B56B9}"/>
              </a:ext>
            </a:extLst>
          </p:cNvPr>
          <p:cNvGrpSpPr/>
          <p:nvPr/>
        </p:nvGrpSpPr>
        <p:grpSpPr>
          <a:xfrm>
            <a:off x="1089067" y="4445570"/>
            <a:ext cx="651270" cy="307545"/>
            <a:chOff x="-1182442" y="2095314"/>
            <a:chExt cx="1111098" cy="505420"/>
          </a:xfrm>
        </p:grpSpPr>
        <p:sp>
          <p:nvSpPr>
            <p:cNvPr id="78" name="Скругленный прямоугольник 77">
              <a:extLst>
                <a:ext uri="{FF2B5EF4-FFF2-40B4-BE49-F238E27FC236}">
                  <a16:creationId xmlns:a16="http://schemas.microsoft.com/office/drawing/2014/main" xmlns="" id="{35B24422-1E37-57F7-D856-C8C2EFB93177}"/>
                </a:ext>
              </a:extLst>
            </p:cNvPr>
            <p:cNvSpPr/>
            <p:nvPr/>
          </p:nvSpPr>
          <p:spPr>
            <a:xfrm>
              <a:off x="-1182442" y="2095314"/>
              <a:ext cx="1111098" cy="5054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097"/>
            </a:p>
          </p:txBody>
        </p:sp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xmlns="" id="{7CDAF500-AEC7-4A66-3C4B-0F12CA8F9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74952" y="2125687"/>
              <a:ext cx="496116" cy="405161"/>
            </a:xfrm>
            <a:prstGeom prst="rect">
              <a:avLst/>
            </a:prstGeom>
          </p:spPr>
        </p:pic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xmlns="" id="{22299DFD-7D2B-3ECA-9BD9-1A63893757E9}"/>
              </a:ext>
            </a:extLst>
          </p:cNvPr>
          <p:cNvGrpSpPr/>
          <p:nvPr/>
        </p:nvGrpSpPr>
        <p:grpSpPr>
          <a:xfrm>
            <a:off x="303414" y="5262135"/>
            <a:ext cx="1023705" cy="307545"/>
            <a:chOff x="98353" y="2095314"/>
            <a:chExt cx="1746490" cy="505420"/>
          </a:xfrm>
        </p:grpSpPr>
        <p:sp>
          <p:nvSpPr>
            <p:cNvPr id="81" name="Скругленный прямоугольник 80">
              <a:extLst>
                <a:ext uri="{FF2B5EF4-FFF2-40B4-BE49-F238E27FC236}">
                  <a16:creationId xmlns:a16="http://schemas.microsoft.com/office/drawing/2014/main" xmlns="" id="{0F881F02-57AB-BA16-BC5D-002B89CF3956}"/>
                </a:ext>
              </a:extLst>
            </p:cNvPr>
            <p:cNvSpPr/>
            <p:nvPr/>
          </p:nvSpPr>
          <p:spPr>
            <a:xfrm>
              <a:off x="98353" y="2095314"/>
              <a:ext cx="1746490" cy="5054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097"/>
            </a:p>
          </p:txBody>
        </p:sp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xmlns="" id="{F84A58E3-0A57-A32D-B526-28AEE499A2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0" t="14455" r="5046" b="12032"/>
            <a:stretch/>
          </p:blipFill>
          <p:spPr>
            <a:xfrm>
              <a:off x="287430" y="2149630"/>
              <a:ext cx="1368335" cy="382323"/>
            </a:xfrm>
            <a:prstGeom prst="rect">
              <a:avLst/>
            </a:prstGeom>
          </p:spPr>
        </p:pic>
      </p:grpSp>
      <p:grpSp>
        <p:nvGrpSpPr>
          <p:cNvPr id="83" name="Группа 82"/>
          <p:cNvGrpSpPr/>
          <p:nvPr/>
        </p:nvGrpSpPr>
        <p:grpSpPr>
          <a:xfrm>
            <a:off x="323545" y="4460436"/>
            <a:ext cx="605226" cy="277815"/>
            <a:chOff x="1217008" y="3942124"/>
            <a:chExt cx="605269" cy="277835"/>
          </a:xfrm>
        </p:grpSpPr>
        <p:sp>
          <p:nvSpPr>
            <p:cNvPr id="84" name="Скругленный прямоугольник 83">
              <a:extLst>
                <a:ext uri="{FF2B5EF4-FFF2-40B4-BE49-F238E27FC236}">
                  <a16:creationId xmlns:a16="http://schemas.microsoft.com/office/drawing/2014/main" xmlns="" id="{64882590-7B5B-C6D4-0480-438D960AE6E5}"/>
                </a:ext>
              </a:extLst>
            </p:cNvPr>
            <p:cNvSpPr/>
            <p:nvPr/>
          </p:nvSpPr>
          <p:spPr>
            <a:xfrm>
              <a:off x="1217008" y="3942124"/>
              <a:ext cx="605269" cy="27783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097"/>
            </a:p>
          </p:txBody>
        </p:sp>
        <p:pic>
          <p:nvPicPr>
            <p:cNvPr id="85" name="Picture 4">
              <a:extLst>
                <a:ext uri="{FF2B5EF4-FFF2-40B4-BE49-F238E27FC236}">
                  <a16:creationId xmlns:a16="http://schemas.microsoft.com/office/drawing/2014/main" xmlns="" id="{0E64CCF9-3DF6-C54C-8378-6B85E38FE5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789" y="3980880"/>
              <a:ext cx="342225" cy="181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6" name="Скругленный прямоугольник 85">
            <a:extLst>
              <a:ext uri="{FF2B5EF4-FFF2-40B4-BE49-F238E27FC236}">
                <a16:creationId xmlns:a16="http://schemas.microsoft.com/office/drawing/2014/main" xmlns="" id="{5E7D1416-AD2E-6802-08ED-555B75BC43A4}"/>
              </a:ext>
            </a:extLst>
          </p:cNvPr>
          <p:cNvSpPr/>
          <p:nvPr/>
        </p:nvSpPr>
        <p:spPr>
          <a:xfrm>
            <a:off x="1335538" y="4861620"/>
            <a:ext cx="689982" cy="27955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97"/>
          </a:p>
        </p:txBody>
      </p:sp>
      <p:sp>
        <p:nvSpPr>
          <p:cNvPr id="87" name="Скругленный прямоугольник 86">
            <a:extLst>
              <a:ext uri="{FF2B5EF4-FFF2-40B4-BE49-F238E27FC236}">
                <a16:creationId xmlns:a16="http://schemas.microsoft.com/office/drawing/2014/main" xmlns="" id="{2EDCB4CE-51CF-ECCF-1148-B86FC26E15C2}"/>
              </a:ext>
            </a:extLst>
          </p:cNvPr>
          <p:cNvSpPr/>
          <p:nvPr/>
        </p:nvSpPr>
        <p:spPr>
          <a:xfrm>
            <a:off x="307207" y="5681607"/>
            <a:ext cx="1477765" cy="27955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97" dirty="0"/>
          </a:p>
        </p:txBody>
      </p:sp>
      <p:sp>
        <p:nvSpPr>
          <p:cNvPr id="88" name="Скругленный прямоугольник 87">
            <a:extLst>
              <a:ext uri="{FF2B5EF4-FFF2-40B4-BE49-F238E27FC236}">
                <a16:creationId xmlns:a16="http://schemas.microsoft.com/office/drawing/2014/main" xmlns="" id="{35B24422-1E37-57F7-D856-C8C2EFB93177}"/>
              </a:ext>
            </a:extLst>
          </p:cNvPr>
          <p:cNvSpPr/>
          <p:nvPr/>
        </p:nvSpPr>
        <p:spPr>
          <a:xfrm>
            <a:off x="1416285" y="5270496"/>
            <a:ext cx="610753" cy="29360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97"/>
          </a:p>
        </p:txBody>
      </p:sp>
      <p:sp>
        <p:nvSpPr>
          <p:cNvPr id="89" name="Скругленный прямоугольник 88">
            <a:extLst>
              <a:ext uri="{FF2B5EF4-FFF2-40B4-BE49-F238E27FC236}">
                <a16:creationId xmlns:a16="http://schemas.microsoft.com/office/drawing/2014/main" xmlns="" id="{2EDCB4CE-51CF-ECCF-1148-B86FC26E15C2}"/>
              </a:ext>
            </a:extLst>
          </p:cNvPr>
          <p:cNvSpPr/>
          <p:nvPr/>
        </p:nvSpPr>
        <p:spPr>
          <a:xfrm>
            <a:off x="314793" y="6035902"/>
            <a:ext cx="605226" cy="27955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97" dirty="0"/>
          </a:p>
        </p:txBody>
      </p:sp>
      <p:sp>
        <p:nvSpPr>
          <p:cNvPr id="90" name="Скругленный прямоугольник 89">
            <a:extLst>
              <a:ext uri="{FF2B5EF4-FFF2-40B4-BE49-F238E27FC236}">
                <a16:creationId xmlns:a16="http://schemas.microsoft.com/office/drawing/2014/main" xmlns="" id="{FD427260-66BA-80AC-739D-3741F7423C25}"/>
              </a:ext>
            </a:extLst>
          </p:cNvPr>
          <p:cNvSpPr/>
          <p:nvPr/>
        </p:nvSpPr>
        <p:spPr>
          <a:xfrm>
            <a:off x="987114" y="6032643"/>
            <a:ext cx="483435" cy="27955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97"/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xmlns="" id="{3A4D3704-4DC0-4F0E-7018-D1AA7716538C}"/>
              </a:ext>
            </a:extLst>
          </p:cNvPr>
          <p:cNvSpPr/>
          <p:nvPr/>
        </p:nvSpPr>
        <p:spPr>
          <a:xfrm>
            <a:off x="1335539" y="5571226"/>
            <a:ext cx="912292" cy="1656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2216">
              <a:spcAft>
                <a:spcPts val="600"/>
              </a:spcAft>
            </a:pPr>
            <a:r>
              <a:rPr lang="ru-RU" sz="6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Региональный заказчик</a:t>
            </a:r>
            <a:endParaRPr lang="ru-RU" sz="600" spc="-9" dirty="0"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2" name="Скругленный прямоугольник 91">
            <a:extLst>
              <a:ext uri="{FF2B5EF4-FFF2-40B4-BE49-F238E27FC236}">
                <a16:creationId xmlns:a16="http://schemas.microsoft.com/office/drawing/2014/main" xmlns="" id="{35B24422-1E37-57F7-D856-C8C2EFB93177}"/>
              </a:ext>
            </a:extLst>
          </p:cNvPr>
          <p:cNvSpPr/>
          <p:nvPr/>
        </p:nvSpPr>
        <p:spPr>
          <a:xfrm>
            <a:off x="1510767" y="6042543"/>
            <a:ext cx="648592" cy="26657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97"/>
          </a:p>
        </p:txBody>
      </p: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xmlns="" id="{3A4D3704-4DC0-4F0E-7018-D1AA7716538C}"/>
              </a:ext>
            </a:extLst>
          </p:cNvPr>
          <p:cNvSpPr/>
          <p:nvPr/>
        </p:nvSpPr>
        <p:spPr>
          <a:xfrm>
            <a:off x="1455445" y="6326970"/>
            <a:ext cx="912292" cy="1656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2216">
              <a:spcAft>
                <a:spcPts val="600"/>
              </a:spcAft>
            </a:pPr>
            <a:r>
              <a:rPr lang="ru-RU" sz="6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Региональный заказчик</a:t>
            </a:r>
            <a:endParaRPr lang="ru-RU" sz="600" spc="-9" dirty="0"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E57605EE-A959-9F04-276E-62F51A56A1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63714" y="4895963"/>
            <a:ext cx="863870" cy="208461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82BAF7D4-629C-F24B-34CB-3B85A4F67705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3" t="15765" r="4688" b="14243"/>
          <a:stretch/>
        </p:blipFill>
        <p:spPr>
          <a:xfrm>
            <a:off x="1458631" y="4884321"/>
            <a:ext cx="457880" cy="236658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831" y="5298085"/>
            <a:ext cx="236231" cy="237276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85" y="5703480"/>
            <a:ext cx="1060615" cy="241970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71" y="6050923"/>
            <a:ext cx="248727" cy="264535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5F27AF59-15A9-5B3E-E9BF-C12605A32C88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98" y="6042543"/>
            <a:ext cx="242368" cy="238079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563031" y="6078237"/>
            <a:ext cx="488857" cy="188367"/>
          </a:xfrm>
          <a:prstGeom prst="rect">
            <a:avLst/>
          </a:prstGeom>
        </p:spPr>
      </p:pic>
      <p:sp>
        <p:nvSpPr>
          <p:cNvPr id="101" name="Скругленный прямоугольник 100">
            <a:extLst>
              <a:ext uri="{FF2B5EF4-FFF2-40B4-BE49-F238E27FC236}">
                <a16:creationId xmlns:a16="http://schemas.microsoft.com/office/drawing/2014/main" xmlns="" id="{3D9E550A-8275-B4A0-9D95-C43D1B988822}"/>
              </a:ext>
            </a:extLst>
          </p:cNvPr>
          <p:cNvSpPr/>
          <p:nvPr/>
        </p:nvSpPr>
        <p:spPr>
          <a:xfrm>
            <a:off x="314793" y="4076809"/>
            <a:ext cx="507165" cy="27955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97"/>
          </a:p>
        </p:txBody>
      </p:sp>
      <p:pic>
        <p:nvPicPr>
          <p:cNvPr id="102" name="Picture 2" descr="https://gazeta-kurkino.ru/upload/iblock/4dc/4dcbb96dc47cb633488d915a42a559e9.png">
            <a:extLst>
              <a:ext uri="{FF2B5EF4-FFF2-40B4-BE49-F238E27FC236}">
                <a16:creationId xmlns:a16="http://schemas.microsoft.com/office/drawing/2014/main" xmlns="" id="{646A6AD6-0412-06FA-7596-EFC208131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29" y="4164370"/>
            <a:ext cx="391098" cy="10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xmlns="" id="{9E83B523-8064-F458-1C58-03989BC2CD98}"/>
              </a:ext>
            </a:extLst>
          </p:cNvPr>
          <p:cNvGrpSpPr/>
          <p:nvPr/>
        </p:nvGrpSpPr>
        <p:grpSpPr>
          <a:xfrm>
            <a:off x="4944887" y="4422631"/>
            <a:ext cx="689982" cy="279556"/>
            <a:chOff x="5287376" y="1207692"/>
            <a:chExt cx="1135234" cy="459956"/>
          </a:xfrm>
        </p:grpSpPr>
        <p:sp>
          <p:nvSpPr>
            <p:cNvPr id="128" name="Скругленный прямоугольник 127">
              <a:extLst>
                <a:ext uri="{FF2B5EF4-FFF2-40B4-BE49-F238E27FC236}">
                  <a16:creationId xmlns:a16="http://schemas.microsoft.com/office/drawing/2014/main" xmlns="" id="{7F89DF83-E188-062C-DDDB-919336CE0EF8}"/>
                </a:ext>
              </a:extLst>
            </p:cNvPr>
            <p:cNvSpPr/>
            <p:nvPr/>
          </p:nvSpPr>
          <p:spPr>
            <a:xfrm>
              <a:off x="5287376" y="1207692"/>
              <a:ext cx="1135234" cy="45995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097"/>
            </a:p>
          </p:txBody>
        </p:sp>
        <p:pic>
          <p:nvPicPr>
            <p:cNvPr id="129" name="Рисунок 128">
              <a:extLst>
                <a:ext uri="{FF2B5EF4-FFF2-40B4-BE49-F238E27FC236}">
                  <a16:creationId xmlns:a16="http://schemas.microsoft.com/office/drawing/2014/main" xmlns="" id="{F6C7CA71-E5A6-A13E-067E-67BDBD0F2D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8797" y="1304382"/>
              <a:ext cx="872392" cy="279824"/>
            </a:xfrm>
            <a:prstGeom prst="rect">
              <a:avLst/>
            </a:prstGeom>
          </p:spPr>
        </p:pic>
      </p:grpSp>
      <p:grpSp>
        <p:nvGrpSpPr>
          <p:cNvPr id="106" name="Группа 105">
            <a:extLst>
              <a:ext uri="{FF2B5EF4-FFF2-40B4-BE49-F238E27FC236}">
                <a16:creationId xmlns:a16="http://schemas.microsoft.com/office/drawing/2014/main" xmlns="" id="{AA351F89-B24D-1910-9DFD-F833E13A2016}"/>
              </a:ext>
            </a:extLst>
          </p:cNvPr>
          <p:cNvGrpSpPr/>
          <p:nvPr/>
        </p:nvGrpSpPr>
        <p:grpSpPr>
          <a:xfrm>
            <a:off x="3421312" y="4783958"/>
            <a:ext cx="941490" cy="279556"/>
            <a:chOff x="9317255" y="1167661"/>
            <a:chExt cx="1549041" cy="459956"/>
          </a:xfrm>
        </p:grpSpPr>
        <p:sp>
          <p:nvSpPr>
            <p:cNvPr id="126" name="Скругленный прямоугольник 125">
              <a:extLst>
                <a:ext uri="{FF2B5EF4-FFF2-40B4-BE49-F238E27FC236}">
                  <a16:creationId xmlns:a16="http://schemas.microsoft.com/office/drawing/2014/main" xmlns="" id="{57FC1722-0FB0-EC32-175C-35069BD88048}"/>
                </a:ext>
              </a:extLst>
            </p:cNvPr>
            <p:cNvSpPr/>
            <p:nvPr/>
          </p:nvSpPr>
          <p:spPr>
            <a:xfrm>
              <a:off x="9317255" y="1167661"/>
              <a:ext cx="1549041" cy="45995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097"/>
            </a:p>
          </p:txBody>
        </p:sp>
        <p:pic>
          <p:nvPicPr>
            <p:cNvPr id="127" name="Рисунок 126">
              <a:extLst>
                <a:ext uri="{FF2B5EF4-FFF2-40B4-BE49-F238E27FC236}">
                  <a16:creationId xmlns:a16="http://schemas.microsoft.com/office/drawing/2014/main" xmlns="" id="{AB9E17D8-9EA7-F01F-76FD-FF3556090C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73" t="24154" r="18846" b="25535"/>
            <a:stretch/>
          </p:blipFill>
          <p:spPr>
            <a:xfrm>
              <a:off x="9481310" y="1200613"/>
              <a:ext cx="1211219" cy="380668"/>
            </a:xfrm>
            <a:prstGeom prst="rect">
              <a:avLst/>
            </a:prstGeom>
          </p:spPr>
        </p:pic>
      </p:grp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xmlns="" id="{5AA0ABC6-9033-4D9B-28AF-3A7ECA5D0747}"/>
              </a:ext>
            </a:extLst>
          </p:cNvPr>
          <p:cNvGrpSpPr/>
          <p:nvPr/>
        </p:nvGrpSpPr>
        <p:grpSpPr>
          <a:xfrm>
            <a:off x="2577344" y="5124713"/>
            <a:ext cx="1215773" cy="279556"/>
            <a:chOff x="694434" y="1818438"/>
            <a:chExt cx="2000321" cy="459956"/>
          </a:xfrm>
        </p:grpSpPr>
        <p:sp>
          <p:nvSpPr>
            <p:cNvPr id="124" name="Скругленный прямоугольник 123">
              <a:extLst>
                <a:ext uri="{FF2B5EF4-FFF2-40B4-BE49-F238E27FC236}">
                  <a16:creationId xmlns:a16="http://schemas.microsoft.com/office/drawing/2014/main" xmlns="" id="{1131E849-BAD9-A209-B8F4-ACC4AAFFB1F6}"/>
                </a:ext>
              </a:extLst>
            </p:cNvPr>
            <p:cNvSpPr/>
            <p:nvPr/>
          </p:nvSpPr>
          <p:spPr>
            <a:xfrm>
              <a:off x="694434" y="1818438"/>
              <a:ext cx="2000321" cy="45995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097"/>
            </a:p>
          </p:txBody>
        </p:sp>
        <p:pic>
          <p:nvPicPr>
            <p:cNvPr id="125" name="Рисунок 124">
              <a:extLst>
                <a:ext uri="{FF2B5EF4-FFF2-40B4-BE49-F238E27FC236}">
                  <a16:creationId xmlns:a16="http://schemas.microsoft.com/office/drawing/2014/main" xmlns="" id="{44BEB936-AA27-4300-9259-704BF2F613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547" y="1903499"/>
              <a:ext cx="1720328" cy="277721"/>
            </a:xfrm>
            <a:prstGeom prst="rect">
              <a:avLst/>
            </a:prstGeom>
          </p:spPr>
        </p:pic>
      </p:grpSp>
      <p:grpSp>
        <p:nvGrpSpPr>
          <p:cNvPr id="108" name="Группа 107">
            <a:extLst>
              <a:ext uri="{FF2B5EF4-FFF2-40B4-BE49-F238E27FC236}">
                <a16:creationId xmlns:a16="http://schemas.microsoft.com/office/drawing/2014/main" xmlns="" id="{5F70C365-3325-7CBD-790F-095607F5BF05}"/>
              </a:ext>
            </a:extLst>
          </p:cNvPr>
          <p:cNvGrpSpPr/>
          <p:nvPr/>
        </p:nvGrpSpPr>
        <p:grpSpPr>
          <a:xfrm>
            <a:off x="2570964" y="5511014"/>
            <a:ext cx="1057704" cy="279556"/>
            <a:chOff x="4680024" y="1818438"/>
            <a:chExt cx="1740250" cy="459956"/>
          </a:xfrm>
        </p:grpSpPr>
        <p:sp>
          <p:nvSpPr>
            <p:cNvPr id="122" name="Скругленный прямоугольник 121">
              <a:extLst>
                <a:ext uri="{FF2B5EF4-FFF2-40B4-BE49-F238E27FC236}">
                  <a16:creationId xmlns:a16="http://schemas.microsoft.com/office/drawing/2014/main" xmlns="" id="{C0D40FE0-CE01-5A0E-349D-09AD930EED46}"/>
                </a:ext>
              </a:extLst>
            </p:cNvPr>
            <p:cNvSpPr/>
            <p:nvPr/>
          </p:nvSpPr>
          <p:spPr>
            <a:xfrm>
              <a:off x="4680024" y="1818438"/>
              <a:ext cx="1740250" cy="45995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097"/>
            </a:p>
          </p:txBody>
        </p:sp>
        <p:pic>
          <p:nvPicPr>
            <p:cNvPr id="123" name="Рисунок 122">
              <a:extLst>
                <a:ext uri="{FF2B5EF4-FFF2-40B4-BE49-F238E27FC236}">
                  <a16:creationId xmlns:a16="http://schemas.microsoft.com/office/drawing/2014/main" xmlns="" id="{6946FF26-E405-1226-132C-5B88888788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673" b="34769"/>
            <a:stretch/>
          </p:blipFill>
          <p:spPr>
            <a:xfrm>
              <a:off x="4800177" y="1915438"/>
              <a:ext cx="1489490" cy="283577"/>
            </a:xfrm>
            <a:prstGeom prst="rect">
              <a:avLst/>
            </a:prstGeom>
          </p:spPr>
        </p:pic>
      </p:grpSp>
      <p:grpSp>
        <p:nvGrpSpPr>
          <p:cNvPr id="111" name="Группа 110"/>
          <p:cNvGrpSpPr/>
          <p:nvPr/>
        </p:nvGrpSpPr>
        <p:grpSpPr>
          <a:xfrm>
            <a:off x="3906993" y="4422374"/>
            <a:ext cx="868912" cy="279556"/>
            <a:chOff x="2891459" y="4258510"/>
            <a:chExt cx="868973" cy="279576"/>
          </a:xfrm>
        </p:grpSpPr>
        <p:sp>
          <p:nvSpPr>
            <p:cNvPr id="116" name="Скругленный прямоугольник 115">
              <a:extLst>
                <a:ext uri="{FF2B5EF4-FFF2-40B4-BE49-F238E27FC236}">
                  <a16:creationId xmlns:a16="http://schemas.microsoft.com/office/drawing/2014/main" xmlns="" id="{980E0DB7-8403-E9D7-C30E-B841502DDBC7}"/>
                </a:ext>
              </a:extLst>
            </p:cNvPr>
            <p:cNvSpPr/>
            <p:nvPr/>
          </p:nvSpPr>
          <p:spPr>
            <a:xfrm>
              <a:off x="2891459" y="4258510"/>
              <a:ext cx="868973" cy="2795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097"/>
            </a:p>
          </p:txBody>
        </p:sp>
        <p:pic>
          <p:nvPicPr>
            <p:cNvPr id="117" name="Рисунок 4" descr="https://kamaz.market/upload/iblock/280/1bc5pwsoy0dhgxesbh56le22rbthekn5.png"/>
            <p:cNvPicPr>
              <a:picLocks noChangeAspect="1" noChangeArrowheads="1"/>
            </p:cNvPicPr>
            <p:nvPr/>
          </p:nvPicPr>
          <p:blipFill rotWithShape="1"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360" r="27394" b="15828"/>
            <a:stretch/>
          </p:blipFill>
          <p:spPr bwMode="auto">
            <a:xfrm>
              <a:off x="3027999" y="4300452"/>
              <a:ext cx="614887" cy="19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2" name="Группа 111"/>
          <p:cNvGrpSpPr/>
          <p:nvPr/>
        </p:nvGrpSpPr>
        <p:grpSpPr>
          <a:xfrm>
            <a:off x="2575569" y="4783770"/>
            <a:ext cx="674922" cy="279556"/>
            <a:chOff x="1869058" y="4615810"/>
            <a:chExt cx="674969" cy="279576"/>
          </a:xfrm>
        </p:grpSpPr>
        <p:sp>
          <p:nvSpPr>
            <p:cNvPr id="114" name="Скругленный прямоугольник 113">
              <a:extLst>
                <a:ext uri="{FF2B5EF4-FFF2-40B4-BE49-F238E27FC236}">
                  <a16:creationId xmlns:a16="http://schemas.microsoft.com/office/drawing/2014/main" xmlns="" id="{7ADBF293-5C57-406F-AC60-3DC2769CDD26}"/>
                </a:ext>
              </a:extLst>
            </p:cNvPr>
            <p:cNvSpPr/>
            <p:nvPr/>
          </p:nvSpPr>
          <p:spPr>
            <a:xfrm>
              <a:off x="1869058" y="4615810"/>
              <a:ext cx="674969" cy="2795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097"/>
            </a:p>
          </p:txBody>
        </p:sp>
        <p:pic>
          <p:nvPicPr>
            <p:cNvPr id="115" name="Рисунок 114"/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5005" y="4658329"/>
              <a:ext cx="522230" cy="208892"/>
            </a:xfrm>
            <a:prstGeom prst="rect">
              <a:avLst/>
            </a:prstGeom>
          </p:spPr>
        </p:pic>
      </p:grpSp>
      <p:sp>
        <p:nvSpPr>
          <p:cNvPr id="113" name="Скругленный прямоугольник 112">
            <a:extLst>
              <a:ext uri="{FF2B5EF4-FFF2-40B4-BE49-F238E27FC236}">
                <a16:creationId xmlns:a16="http://schemas.microsoft.com/office/drawing/2014/main" xmlns="" id="{1EA5F75B-BF60-5084-38F5-F7C563D22B1E}"/>
              </a:ext>
            </a:extLst>
          </p:cNvPr>
          <p:cNvSpPr/>
          <p:nvPr/>
        </p:nvSpPr>
        <p:spPr>
          <a:xfrm>
            <a:off x="2554217" y="4421053"/>
            <a:ext cx="1240246" cy="27955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97"/>
          </a:p>
        </p:txBody>
      </p:sp>
      <p:pic>
        <p:nvPicPr>
          <p:cNvPr id="6148" name="Picture 4" descr="https://airar.ru/images/airar/clients/transneft.jp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939" y="4445247"/>
            <a:ext cx="1064854" cy="23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" name="Скругленный прямоугольник 130">
            <a:extLst>
              <a:ext uri="{FF2B5EF4-FFF2-40B4-BE49-F238E27FC236}">
                <a16:creationId xmlns:a16="http://schemas.microsoft.com/office/drawing/2014/main" xmlns="" id="{980E0DB7-8403-E9D7-C30E-B841502DDBC7}"/>
              </a:ext>
            </a:extLst>
          </p:cNvPr>
          <p:cNvSpPr/>
          <p:nvPr/>
        </p:nvSpPr>
        <p:spPr>
          <a:xfrm>
            <a:off x="3970967" y="5120374"/>
            <a:ext cx="1216302" cy="27955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97"/>
          </a:p>
        </p:txBody>
      </p:sp>
      <p:pic>
        <p:nvPicPr>
          <p:cNvPr id="6150" name="Picture 6" descr="https://papik.pro/uploads/posts/2022-01/1643607703_12-papik-pro-p-alrosa-logotip-13.pn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957" y="5129576"/>
            <a:ext cx="963262" cy="26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8" name="Группа 137">
            <a:extLst>
              <a:ext uri="{FF2B5EF4-FFF2-40B4-BE49-F238E27FC236}">
                <a16:creationId xmlns:a16="http://schemas.microsoft.com/office/drawing/2014/main" xmlns="" id="{0ACAFCC0-D040-32CF-A8C1-539C6C8A5621}"/>
              </a:ext>
            </a:extLst>
          </p:cNvPr>
          <p:cNvGrpSpPr/>
          <p:nvPr/>
        </p:nvGrpSpPr>
        <p:grpSpPr>
          <a:xfrm>
            <a:off x="6252587" y="725941"/>
            <a:ext cx="3359849" cy="430887"/>
            <a:chOff x="160036" y="2798073"/>
            <a:chExt cx="1079479" cy="430919"/>
          </a:xfrm>
        </p:grpSpPr>
        <p:sp>
          <p:nvSpPr>
            <p:cNvPr id="139" name="Прямоугольник 138">
              <a:extLst>
                <a:ext uri="{FF2B5EF4-FFF2-40B4-BE49-F238E27FC236}">
                  <a16:creationId xmlns:a16="http://schemas.microsoft.com/office/drawing/2014/main" xmlns="" id="{10E53434-66BB-77C0-1B1B-055793655AA9}"/>
                </a:ext>
              </a:extLst>
            </p:cNvPr>
            <p:cNvSpPr/>
            <p:nvPr/>
          </p:nvSpPr>
          <p:spPr>
            <a:xfrm>
              <a:off x="854990" y="2907292"/>
              <a:ext cx="384525" cy="21546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R="2786">
                <a:spcBef>
                  <a:spcPts val="361"/>
                </a:spcBef>
                <a:spcAft>
                  <a:spcPts val="657"/>
                </a:spcAft>
              </a:pPr>
              <a:r>
                <a:rPr lang="ru-RU" sz="1400" b="1" kern="0" spc="-5" dirty="0">
                  <a:latin typeface="Segoe UI Black" panose="020B0A02040204020203" pitchFamily="34" charset="0"/>
                  <a:ea typeface="Segoe UI Black" panose="020B0A02040204020203" pitchFamily="34" charset="0"/>
                  <a:cs typeface="Segoe UI Semibold" panose="020B0702040204020203" pitchFamily="34" charset="0"/>
                </a:rPr>
                <a:t>завершено</a:t>
              </a:r>
            </a:p>
          </p:txBody>
        </p:sp>
        <p:sp>
          <p:nvSpPr>
            <p:cNvPr id="140" name="Прямоугольник 139">
              <a:extLst>
                <a:ext uri="{FF2B5EF4-FFF2-40B4-BE49-F238E27FC236}">
                  <a16:creationId xmlns:a16="http://schemas.microsoft.com/office/drawing/2014/main" xmlns="" id="{E86AE7CC-61AF-8A11-9C36-A1E57DFBAEBD}"/>
                </a:ext>
              </a:extLst>
            </p:cNvPr>
            <p:cNvSpPr/>
            <p:nvPr/>
          </p:nvSpPr>
          <p:spPr>
            <a:xfrm>
              <a:off x="160036" y="2798073"/>
              <a:ext cx="898101" cy="43091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R="2786">
                <a:spcBef>
                  <a:spcPts val="361"/>
                </a:spcBef>
                <a:spcAft>
                  <a:spcPts val="657"/>
                </a:spcAft>
              </a:pPr>
              <a:r>
                <a:rPr lang="ru-RU" sz="2800" kern="0" spc="-5" dirty="0">
                  <a:latin typeface="Segoe UI Black" panose="020B0A02040204020203" pitchFamily="34" charset="0"/>
                  <a:ea typeface="Segoe UI Black" panose="020B0A02040204020203" pitchFamily="34" charset="0"/>
                  <a:cs typeface="Segoe UI Semibold" panose="020B0702040204020203" pitchFamily="34" charset="0"/>
                </a:rPr>
                <a:t>10</a:t>
              </a:r>
            </a:p>
          </p:txBody>
        </p:sp>
        <p:sp>
          <p:nvSpPr>
            <p:cNvPr id="141" name="Прямоугольник 140">
              <a:extLst>
                <a:ext uri="{FF2B5EF4-FFF2-40B4-BE49-F238E27FC236}">
                  <a16:creationId xmlns:a16="http://schemas.microsoft.com/office/drawing/2014/main" xmlns="" id="{55248CEA-0C0A-EF51-49B9-3A2AA78657CE}"/>
                </a:ext>
              </a:extLst>
            </p:cNvPr>
            <p:cNvSpPr/>
            <p:nvPr/>
          </p:nvSpPr>
          <p:spPr>
            <a:xfrm>
              <a:off x="359115" y="2801281"/>
              <a:ext cx="662308" cy="21546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R="2786">
                <a:spcBef>
                  <a:spcPts val="361"/>
                </a:spcBef>
                <a:spcAft>
                  <a:spcPts val="657"/>
                </a:spcAft>
              </a:pPr>
              <a:endParaRPr lang="ru-RU" sz="1400" kern="0" spc="-5" dirty="0">
                <a:solidFill>
                  <a:srgbClr val="84E0F7"/>
                </a:solidFill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endParaRPr>
            </a:p>
          </p:txBody>
        </p:sp>
      </p:grpSp>
      <p:sp>
        <p:nvSpPr>
          <p:cNvPr id="142" name="Прямоугольник 141">
            <a:extLst>
              <a:ext uri="{FF2B5EF4-FFF2-40B4-BE49-F238E27FC236}">
                <a16:creationId xmlns:a16="http://schemas.microsoft.com/office/drawing/2014/main" xmlns="" id="{10E53434-66BB-77C0-1B1B-055793655AA9}"/>
              </a:ext>
            </a:extLst>
          </p:cNvPr>
          <p:cNvSpPr/>
          <p:nvPr/>
        </p:nvSpPr>
        <p:spPr>
          <a:xfrm>
            <a:off x="6872215" y="835159"/>
            <a:ext cx="176259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kern="0" spc="-5" dirty="0">
                <a:solidFill>
                  <a:srgbClr val="4FCEF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отборов заявок</a:t>
            </a:r>
          </a:p>
        </p:txBody>
      </p:sp>
      <p:grpSp>
        <p:nvGrpSpPr>
          <p:cNvPr id="143" name="Группа 142">
            <a:extLst>
              <a:ext uri="{FF2B5EF4-FFF2-40B4-BE49-F238E27FC236}">
                <a16:creationId xmlns:a16="http://schemas.microsoft.com/office/drawing/2014/main" xmlns="" id="{0ACAFCC0-D040-32CF-A8C1-539C6C8A5621}"/>
              </a:ext>
            </a:extLst>
          </p:cNvPr>
          <p:cNvGrpSpPr/>
          <p:nvPr/>
        </p:nvGrpSpPr>
        <p:grpSpPr>
          <a:xfrm>
            <a:off x="6252588" y="1362002"/>
            <a:ext cx="4429241" cy="437761"/>
            <a:chOff x="201885" y="2766195"/>
            <a:chExt cx="976081" cy="437792"/>
          </a:xfrm>
        </p:grpSpPr>
        <p:sp>
          <p:nvSpPr>
            <p:cNvPr id="144" name="Прямоугольник 143">
              <a:extLst>
                <a:ext uri="{FF2B5EF4-FFF2-40B4-BE49-F238E27FC236}">
                  <a16:creationId xmlns:a16="http://schemas.microsoft.com/office/drawing/2014/main" xmlns="" id="{10E53434-66BB-77C0-1B1B-055793655AA9}"/>
                </a:ext>
              </a:extLst>
            </p:cNvPr>
            <p:cNvSpPr/>
            <p:nvPr/>
          </p:nvSpPr>
          <p:spPr>
            <a:xfrm>
              <a:off x="337377" y="2954504"/>
              <a:ext cx="840589" cy="21546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R="2786">
                <a:spcBef>
                  <a:spcPts val="361"/>
                </a:spcBef>
                <a:spcAft>
                  <a:spcPts val="657"/>
                </a:spcAft>
              </a:pPr>
              <a:r>
                <a:rPr lang="ru-RU" sz="1400" kern="0" spc="-5" dirty="0">
                  <a:latin typeface="Segoe UI Black" panose="020B0A02040204020203" pitchFamily="34" charset="0"/>
                  <a:ea typeface="Segoe UI Black" panose="020B0A02040204020203" pitchFamily="34" charset="0"/>
                  <a:cs typeface="Segoe UI Semibold" panose="020B0702040204020203" pitchFamily="34" charset="0"/>
                </a:rPr>
                <a:t>разработано для отобранных участников </a:t>
              </a:r>
            </a:p>
          </p:txBody>
        </p:sp>
        <p:sp>
          <p:nvSpPr>
            <p:cNvPr id="145" name="Прямоугольник 144">
              <a:extLst>
                <a:ext uri="{FF2B5EF4-FFF2-40B4-BE49-F238E27FC236}">
                  <a16:creationId xmlns:a16="http://schemas.microsoft.com/office/drawing/2014/main" xmlns="" id="{E86AE7CC-61AF-8A11-9C36-A1E57DFBAEBD}"/>
                </a:ext>
              </a:extLst>
            </p:cNvPr>
            <p:cNvSpPr/>
            <p:nvPr/>
          </p:nvSpPr>
          <p:spPr>
            <a:xfrm>
              <a:off x="201885" y="2773069"/>
              <a:ext cx="113989" cy="43091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R="2786">
                <a:spcBef>
                  <a:spcPts val="361"/>
                </a:spcBef>
                <a:spcAft>
                  <a:spcPts val="657"/>
                </a:spcAft>
              </a:pPr>
              <a:r>
                <a:rPr lang="ru-RU" sz="2800" kern="0" spc="-5" dirty="0">
                  <a:latin typeface="Segoe UI Black" panose="020B0A02040204020203" pitchFamily="34" charset="0"/>
                  <a:ea typeface="Segoe UI Black" panose="020B0A02040204020203" pitchFamily="34" charset="0"/>
                  <a:cs typeface="Segoe UI Semibold" panose="020B0702040204020203" pitchFamily="34" charset="0"/>
                </a:rPr>
                <a:t>15</a:t>
              </a:r>
            </a:p>
          </p:txBody>
        </p:sp>
        <p:sp>
          <p:nvSpPr>
            <p:cNvPr id="146" name="Прямоугольник 145">
              <a:extLst>
                <a:ext uri="{FF2B5EF4-FFF2-40B4-BE49-F238E27FC236}">
                  <a16:creationId xmlns:a16="http://schemas.microsoft.com/office/drawing/2014/main" xmlns="" id="{55248CEA-0C0A-EF51-49B9-3A2AA78657CE}"/>
                </a:ext>
              </a:extLst>
            </p:cNvPr>
            <p:cNvSpPr/>
            <p:nvPr/>
          </p:nvSpPr>
          <p:spPr>
            <a:xfrm>
              <a:off x="337377" y="2766195"/>
              <a:ext cx="662308" cy="21545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R="2786">
                <a:spcBef>
                  <a:spcPts val="361"/>
                </a:spcBef>
                <a:spcAft>
                  <a:spcPts val="657"/>
                </a:spcAft>
              </a:pPr>
              <a:r>
                <a:rPr lang="ru-RU" sz="1400" kern="0" spc="-5" dirty="0">
                  <a:solidFill>
                    <a:srgbClr val="4FCEFF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Semibold" panose="020B0702040204020203" pitchFamily="34" charset="0"/>
                </a:rPr>
                <a:t>индивидуальных карт развития</a:t>
              </a:r>
            </a:p>
          </p:txBody>
        </p:sp>
      </p:grpSp>
      <p:sp>
        <p:nvSpPr>
          <p:cNvPr id="147" name="Прямоугольник 146">
            <a:extLst>
              <a:ext uri="{FF2B5EF4-FFF2-40B4-BE49-F238E27FC236}">
                <a16:creationId xmlns:a16="http://schemas.microsoft.com/office/drawing/2014/main" xmlns="" id="{72DA9867-90C1-AED1-D204-C25FE8037C07}"/>
              </a:ext>
            </a:extLst>
          </p:cNvPr>
          <p:cNvSpPr/>
          <p:nvPr/>
        </p:nvSpPr>
        <p:spPr>
          <a:xfrm>
            <a:off x="6302361" y="2086037"/>
            <a:ext cx="5727772" cy="1329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79">
              <a:lnSpc>
                <a:spcPct val="120000"/>
              </a:lnSpc>
              <a:defRPr/>
            </a:pPr>
            <a:r>
              <a:rPr lang="ru-RU" spc="7" dirty="0">
                <a:solidFill>
                  <a:srgbClr val="4FCEF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Обеспечено заключение </a:t>
            </a:r>
            <a:r>
              <a:rPr lang="ru-RU" spc="7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4 офсетных договоров</a:t>
            </a:r>
          </a:p>
          <a:p>
            <a:pPr defTabSz="457179">
              <a:lnSpc>
                <a:spcPct val="120000"/>
              </a:lnSpc>
              <a:defRPr/>
            </a:pPr>
            <a:r>
              <a:rPr lang="ru-RU" spc="7" dirty="0">
                <a:solidFill>
                  <a:srgbClr val="4FCEF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на сумму </a:t>
            </a:r>
            <a:r>
              <a:rPr lang="ru-RU" spc="7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более 3,1 млрд рублей</a:t>
            </a:r>
          </a:p>
          <a:p>
            <a:pPr defTabSz="457179">
              <a:lnSpc>
                <a:spcPct val="120000"/>
              </a:lnSpc>
              <a:defRPr/>
            </a:pPr>
            <a:r>
              <a:rPr lang="ru-RU" spc="7" dirty="0">
                <a:solidFill>
                  <a:srgbClr val="4FCEF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инвестиции МСП в развитие производства </a:t>
            </a:r>
          </a:p>
          <a:p>
            <a:pPr defTabSz="457179">
              <a:lnSpc>
                <a:spcPct val="120000"/>
              </a:lnSpc>
              <a:defRPr/>
            </a:pPr>
            <a:r>
              <a:rPr lang="ru-RU" spc="7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более 962,5 млн рублей</a:t>
            </a:r>
          </a:p>
        </p:txBody>
      </p:sp>
      <p:sp>
        <p:nvSpPr>
          <p:cNvPr id="148" name="TextBox 59">
            <a:extLst>
              <a:ext uri="{FF2B5EF4-FFF2-40B4-BE49-F238E27FC236}">
                <a16:creationId xmlns:a16="http://schemas.microsoft.com/office/drawing/2014/main" xmlns="" id="{56B78359-EB43-E67D-21F3-F0BB60DE2858}"/>
              </a:ext>
            </a:extLst>
          </p:cNvPr>
          <p:cNvSpPr txBox="1"/>
          <p:nvPr/>
        </p:nvSpPr>
        <p:spPr>
          <a:xfrm>
            <a:off x="6266622" y="3628806"/>
            <a:ext cx="5799249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42" indent="-171442">
              <a:lnSpc>
                <a:spcPts val="1320"/>
              </a:lnSpc>
              <a:buClr>
                <a:srgbClr val="84E0F7"/>
              </a:buClr>
              <a:buFont typeface="Arial" panose="020B0604020202020204" pitchFamily="34" charset="0"/>
              <a:buChar char="•"/>
            </a:pPr>
            <a:r>
              <a:rPr lang="ru-RU" sz="1100" b="1" spc="-9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на поставку отечественных транспондеров для проезда по платным автомобильным дорогам </a:t>
            </a:r>
            <a:r>
              <a:rPr lang="ru-RU" sz="1100" spc="-9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(ООО «</a:t>
            </a:r>
            <a:r>
              <a:rPr lang="ru-RU" sz="1100" spc="-9" dirty="0" err="1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Автодор</a:t>
            </a:r>
            <a:r>
              <a:rPr lang="ru-RU" sz="1100" spc="-9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- Платные Дороги», 120 млн рублей, </a:t>
            </a:r>
            <a:br>
              <a:rPr lang="ru-RU" sz="1100" spc="-9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r>
              <a:rPr lang="ru-RU" sz="1100" spc="-9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3 года, инвестиции субъекта МСП 50 млн рублей, обеспечены льготным кредитом </a:t>
            </a:r>
            <a:br>
              <a:rPr lang="ru-RU" sz="1100" spc="-9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r>
              <a:rPr lang="ru-RU" sz="1100" spc="-9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АО «МСП Банк»)</a:t>
            </a:r>
          </a:p>
        </p:txBody>
      </p:sp>
      <p:sp>
        <p:nvSpPr>
          <p:cNvPr id="149" name="TextBox 59">
            <a:extLst>
              <a:ext uri="{FF2B5EF4-FFF2-40B4-BE49-F238E27FC236}">
                <a16:creationId xmlns:a16="http://schemas.microsoft.com/office/drawing/2014/main" xmlns="" id="{56B78359-EB43-E67D-21F3-F0BB60DE2858}"/>
              </a:ext>
            </a:extLst>
          </p:cNvPr>
          <p:cNvSpPr txBox="1"/>
          <p:nvPr/>
        </p:nvSpPr>
        <p:spPr>
          <a:xfrm>
            <a:off x="6257391" y="4485160"/>
            <a:ext cx="5799249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42" indent="-171442">
              <a:lnSpc>
                <a:spcPts val="1320"/>
              </a:lnSpc>
              <a:buClr>
                <a:srgbClr val="84E0F7"/>
              </a:buClr>
              <a:buFont typeface="Arial" panose="020B0604020202020204" pitchFamily="34" charset="0"/>
              <a:buChar char="•"/>
            </a:pPr>
            <a:r>
              <a:rPr lang="ru-RU" sz="1100" b="1" spc="-9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на поставку средств малой механизации </a:t>
            </a:r>
            <a:r>
              <a:rPr lang="ru-RU" sz="1100" spc="-9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(ОАО «РЖД, 99,5 млн рублей, 2 года, инвестиции субъекта МСП 12,5 млн рублей)</a:t>
            </a:r>
          </a:p>
        </p:txBody>
      </p:sp>
      <p:sp>
        <p:nvSpPr>
          <p:cNvPr id="150" name="TextBox 59">
            <a:extLst>
              <a:ext uri="{FF2B5EF4-FFF2-40B4-BE49-F238E27FC236}">
                <a16:creationId xmlns:a16="http://schemas.microsoft.com/office/drawing/2014/main" xmlns="" id="{56B78359-EB43-E67D-21F3-F0BB60DE2858}"/>
              </a:ext>
            </a:extLst>
          </p:cNvPr>
          <p:cNvSpPr txBox="1"/>
          <p:nvPr/>
        </p:nvSpPr>
        <p:spPr>
          <a:xfrm>
            <a:off x="6266621" y="5056535"/>
            <a:ext cx="5799249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42" indent="-171442">
              <a:lnSpc>
                <a:spcPts val="1320"/>
              </a:lnSpc>
              <a:buClr>
                <a:srgbClr val="84E0F7"/>
              </a:buClr>
              <a:buFont typeface="Arial" panose="020B0604020202020204" pitchFamily="34" charset="0"/>
              <a:buChar char="•"/>
            </a:pPr>
            <a:r>
              <a:rPr lang="ru-RU" sz="1100" b="1" spc="-9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на производство огнестойкого турбинного масла </a:t>
            </a:r>
            <a:r>
              <a:rPr lang="ru-RU" sz="1100" spc="-9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(группа «</a:t>
            </a:r>
            <a:r>
              <a:rPr lang="ru-RU" sz="1100" spc="-9" dirty="0" err="1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Интер</a:t>
            </a:r>
            <a:r>
              <a:rPr lang="ru-RU" sz="1100" spc="-9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РАО», </a:t>
            </a:r>
            <a:br>
              <a:rPr lang="ru-RU" sz="1100" spc="-9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r>
              <a:rPr lang="ru-RU" sz="1100" spc="-9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2,4 млрд рублей, 5 лет, инвестиции субъекта МСП 800 млн рублей)</a:t>
            </a:r>
          </a:p>
        </p:txBody>
      </p:sp>
      <p:sp>
        <p:nvSpPr>
          <p:cNvPr id="151" name="TextBox 59">
            <a:extLst>
              <a:ext uri="{FF2B5EF4-FFF2-40B4-BE49-F238E27FC236}">
                <a16:creationId xmlns:a16="http://schemas.microsoft.com/office/drawing/2014/main" xmlns="" id="{56B78359-EB43-E67D-21F3-F0BB60DE2858}"/>
              </a:ext>
            </a:extLst>
          </p:cNvPr>
          <p:cNvSpPr txBox="1"/>
          <p:nvPr/>
        </p:nvSpPr>
        <p:spPr>
          <a:xfrm>
            <a:off x="6275286" y="5636725"/>
            <a:ext cx="5799249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42" indent="-171442">
              <a:lnSpc>
                <a:spcPts val="1320"/>
              </a:lnSpc>
              <a:buClr>
                <a:srgbClr val="84E0F7"/>
              </a:buClr>
              <a:buFont typeface="Arial" panose="020B0604020202020204" pitchFamily="34" charset="0"/>
              <a:buChar char="•"/>
            </a:pPr>
            <a:r>
              <a:rPr lang="ru-RU" sz="1100" b="1" spc="-9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на поставку отечественных бурильных труб </a:t>
            </a:r>
            <a:r>
              <a:rPr lang="ru-RU" sz="1100" spc="-9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(АО «</a:t>
            </a:r>
            <a:r>
              <a:rPr lang="ru-RU" sz="1100" spc="-9" dirty="0" err="1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Росгео</a:t>
            </a:r>
            <a:r>
              <a:rPr lang="ru-RU" sz="1100" spc="-9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», 500 млн рублей, 5 лет, инвестиции субъекта МСП более 100 млн рублей, обеспечены льготным кредитом </a:t>
            </a:r>
            <a:br>
              <a:rPr lang="ru-RU" sz="1100" spc="-9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r>
              <a:rPr lang="ru-RU" sz="1100" spc="-9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в рамках совмещенной программы Минэкономразвития России, Банка России </a:t>
            </a:r>
            <a:br>
              <a:rPr lang="ru-RU" sz="1100" spc="-9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r>
              <a:rPr lang="ru-RU" sz="1100" spc="-9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и Корпорации МСП ПСК+1764)</a:t>
            </a:r>
          </a:p>
        </p:txBody>
      </p:sp>
      <p:sp>
        <p:nvSpPr>
          <p:cNvPr id="103" name="Скругленный прямоугольник 102">
            <a:extLst>
              <a:ext uri="{FF2B5EF4-FFF2-40B4-BE49-F238E27FC236}">
                <a16:creationId xmlns:a16="http://schemas.microsoft.com/office/drawing/2014/main" xmlns="" id="{1A342921-642A-B35F-F330-867D1D7DFCE0}"/>
              </a:ext>
            </a:extLst>
          </p:cNvPr>
          <p:cNvSpPr/>
          <p:nvPr/>
        </p:nvSpPr>
        <p:spPr>
          <a:xfrm>
            <a:off x="952588" y="4086766"/>
            <a:ext cx="1286698" cy="27551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92"/>
          </a:p>
        </p:txBody>
      </p:sp>
      <p:pic>
        <p:nvPicPr>
          <p:cNvPr id="109" name="Рисунок 108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114784" y="4109644"/>
            <a:ext cx="865035" cy="21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55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21" name="Слайд think-cell" r:id="rId5" imgW="347" imgH="348" progId="TCLayout.ActiveDocument.1">
                  <p:embed/>
                </p:oleObj>
              </mc:Choice>
              <mc:Fallback>
                <p:oleObj name="Слайд think-cell" r:id="rId5" imgW="347" imgH="348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355907" y="319141"/>
            <a:ext cx="934881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defTabSz="457200">
              <a:lnSpc>
                <a:spcPts val="3600"/>
              </a:lnSpc>
              <a:defRPr/>
            </a:pPr>
            <a:endParaRPr lang="ru-RU" sz="3600" dirty="0"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9CFAFD6-D9D2-87C9-499D-2BF8234A716A}"/>
              </a:ext>
            </a:extLst>
          </p:cNvPr>
          <p:cNvSpPr txBox="1"/>
          <p:nvPr/>
        </p:nvSpPr>
        <p:spPr>
          <a:xfrm>
            <a:off x="382477" y="354556"/>
            <a:ext cx="72713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786">
              <a:defRPr/>
            </a:pPr>
            <a:r>
              <a:rPr lang="ru-RU" sz="2800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Помощь в решении локальных и системных проблем / </a:t>
            </a:r>
            <a:r>
              <a:rPr lang="ru-RU" sz="2800" b="1" dirty="0">
                <a:solidFill>
                  <a:srgbClr val="4FCEFF"/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Сервис 360°</a:t>
            </a:r>
          </a:p>
          <a:p>
            <a:pPr marR="2786">
              <a:defRPr/>
            </a:pPr>
            <a:endParaRPr lang="ru-RU" sz="2800" b="1" dirty="0">
              <a:latin typeface="PT Root UI Bold" panose="020B0303020202020204" pitchFamily="34" charset="77"/>
              <a:ea typeface="PT Root UI Bold" panose="020B0303020202020204" pitchFamily="34" charset="77"/>
              <a:cs typeface="Segoe UI Semibold" panose="020B0702040204020203" pitchFamily="34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A0A5BB4C-475C-902C-1DAF-655069B1AE51}"/>
              </a:ext>
            </a:extLst>
          </p:cNvPr>
          <p:cNvSpPr/>
          <p:nvPr/>
        </p:nvSpPr>
        <p:spPr>
          <a:xfrm>
            <a:off x="481014" y="1552497"/>
            <a:ext cx="5359624" cy="954107"/>
          </a:xfrm>
          <a:prstGeom prst="roundRect">
            <a:avLst>
              <a:gd name="adj" fmla="val 11323"/>
            </a:avLst>
          </a:prstGeom>
          <a:solidFill>
            <a:srgbClr val="4FC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732E9370-C3EC-5FB5-5CBE-01A73B3B3F99}"/>
              </a:ext>
            </a:extLst>
          </p:cNvPr>
          <p:cNvSpPr/>
          <p:nvPr/>
        </p:nvSpPr>
        <p:spPr>
          <a:xfrm>
            <a:off x="6351364" y="1552497"/>
            <a:ext cx="5294328" cy="954107"/>
          </a:xfrm>
          <a:prstGeom prst="roundRect">
            <a:avLst>
              <a:gd name="adj" fmla="val 11323"/>
            </a:avLst>
          </a:prstGeom>
          <a:solidFill>
            <a:srgbClr val="4FC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2CB6AF1-8B23-D22C-53F5-4CE01E839227}"/>
              </a:ext>
            </a:extLst>
          </p:cNvPr>
          <p:cNvSpPr txBox="1"/>
          <p:nvPr/>
        </p:nvSpPr>
        <p:spPr>
          <a:xfrm>
            <a:off x="746816" y="1819643"/>
            <a:ext cx="410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786"/>
            <a:r>
              <a:rPr lang="ru-RU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В чем поддержка?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F8AC415-A3A5-246E-1FA8-0D0BFA99A843}"/>
              </a:ext>
            </a:extLst>
          </p:cNvPr>
          <p:cNvSpPr txBox="1"/>
          <p:nvPr/>
        </p:nvSpPr>
        <p:spPr>
          <a:xfrm>
            <a:off x="6685846" y="1819643"/>
            <a:ext cx="3968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216">
              <a:buClr>
                <a:schemeClr val="tx2"/>
              </a:buClr>
              <a:defRPr/>
            </a:pPr>
            <a:r>
              <a:rPr lang="ru-RU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Какие результаты?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A83E34A-621A-C6E4-6378-FE8119E34669}"/>
              </a:ext>
            </a:extLst>
          </p:cNvPr>
          <p:cNvSpPr txBox="1"/>
          <p:nvPr/>
        </p:nvSpPr>
        <p:spPr>
          <a:xfrm>
            <a:off x="5132497" y="1572096"/>
            <a:ext cx="11185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800" b="1" dirty="0">
                <a:ln w="15875">
                  <a:solidFill>
                    <a:schemeClr val="bg1">
                      <a:alpha val="65000"/>
                    </a:schemeClr>
                  </a:solidFill>
                </a:ln>
                <a:noFill/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B6E90E7-9765-95D4-D6BE-31DA20D140C4}"/>
              </a:ext>
            </a:extLst>
          </p:cNvPr>
          <p:cNvSpPr txBox="1"/>
          <p:nvPr/>
        </p:nvSpPr>
        <p:spPr>
          <a:xfrm>
            <a:off x="10838059" y="1572096"/>
            <a:ext cx="11185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800" b="1" dirty="0">
                <a:ln w="15875">
                  <a:solidFill>
                    <a:schemeClr val="bg1">
                      <a:alpha val="65000"/>
                    </a:schemeClr>
                  </a:solidFill>
                </a:ln>
                <a:noFill/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?</a:t>
            </a:r>
          </a:p>
        </p:txBody>
      </p:sp>
      <p:sp>
        <p:nvSpPr>
          <p:cNvPr id="12" name="Прямоугольник 3">
            <a:extLst>
              <a:ext uri="{FF2B5EF4-FFF2-40B4-BE49-F238E27FC236}">
                <a16:creationId xmlns:a16="http://schemas.microsoft.com/office/drawing/2014/main" xmlns="" id="{AF5A14D2-A468-A555-9DE0-64146E221D6D}"/>
              </a:ext>
            </a:extLst>
          </p:cNvPr>
          <p:cNvSpPr/>
          <p:nvPr/>
        </p:nvSpPr>
        <p:spPr>
          <a:xfrm>
            <a:off x="6670021" y="3088091"/>
            <a:ext cx="21854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3600" b="1" dirty="0" smtClean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5 030</a:t>
            </a:r>
            <a:endParaRPr lang="ru-RU" sz="3600" b="1" dirty="0">
              <a:latin typeface="PT Root UI Bold" panose="020B0303020202020204" pitchFamily="34" charset="77"/>
              <a:ea typeface="PT Root UI Bold" panose="020B0303020202020204" pitchFamily="34" charset="77"/>
              <a:cs typeface="Segoe UI Semibold" panose="020B07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22BF778-068B-330E-27EC-35C6B768A244}"/>
              </a:ext>
            </a:extLst>
          </p:cNvPr>
          <p:cNvSpPr txBox="1"/>
          <p:nvPr/>
        </p:nvSpPr>
        <p:spPr>
          <a:xfrm>
            <a:off x="6685846" y="3676910"/>
            <a:ext cx="2013654" cy="1095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b="1" dirty="0" smtClean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обращений поступило</a:t>
            </a:r>
            <a:br>
              <a:rPr lang="ru-RU" sz="1400" b="1" dirty="0" smtClean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</a:br>
            <a:r>
              <a:rPr lang="ru-RU" sz="1400" b="1" dirty="0" smtClean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от </a:t>
            </a:r>
            <a:r>
              <a:rPr lang="ru-RU" sz="1400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предпринимателей</a:t>
            </a:r>
          </a:p>
          <a:p>
            <a:pPr marR="2786">
              <a:spcBef>
                <a:spcPts val="361"/>
              </a:spcBef>
              <a:spcAft>
                <a:spcPts val="657"/>
              </a:spcAft>
            </a:pPr>
            <a:endParaRPr lang="ru-RU" sz="1400" b="1" dirty="0">
              <a:latin typeface="PT Root UI Bold" panose="020B0303020202020204" pitchFamily="34" charset="77"/>
              <a:ea typeface="PT Root UI Bold" panose="020B0303020202020204" pitchFamily="34" charset="77"/>
              <a:cs typeface="Segoe UI Semibold" panose="020B0702040204020203" pitchFamily="34" charset="0"/>
            </a:endParaRPr>
          </a:p>
        </p:txBody>
      </p:sp>
      <p:sp>
        <p:nvSpPr>
          <p:cNvPr id="15" name="Прямоугольник 3">
            <a:extLst>
              <a:ext uri="{FF2B5EF4-FFF2-40B4-BE49-F238E27FC236}">
                <a16:creationId xmlns:a16="http://schemas.microsoft.com/office/drawing/2014/main" xmlns="" id="{FEEDC746-D9C8-E0E6-C840-E004D5D9A0A1}"/>
              </a:ext>
            </a:extLst>
          </p:cNvPr>
          <p:cNvSpPr/>
          <p:nvPr/>
        </p:nvSpPr>
        <p:spPr>
          <a:xfrm>
            <a:off x="6696236" y="4664569"/>
            <a:ext cx="1884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4 865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3C287AE-E333-C0AB-2B5E-99FC230FA838}"/>
              </a:ext>
            </a:extLst>
          </p:cNvPr>
          <p:cNvSpPr txBox="1"/>
          <p:nvPr/>
        </p:nvSpPr>
        <p:spPr>
          <a:xfrm>
            <a:off x="6701433" y="5214651"/>
            <a:ext cx="3306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786"/>
            <a:r>
              <a:rPr lang="ru-RU" sz="1400" b="1" dirty="0" smtClean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обращений </a:t>
            </a:r>
            <a:endParaRPr lang="ru-RU" sz="1400" b="1" dirty="0">
              <a:latin typeface="PT Root UI Bold" panose="020B0303020202020204" pitchFamily="34" charset="77"/>
              <a:ea typeface="PT Root UI Bold" panose="020B0303020202020204" pitchFamily="34" charset="77"/>
              <a:cs typeface="Segoe UI Semibold" panose="020B0702040204020203" pitchFamily="34" charset="0"/>
            </a:endParaRPr>
          </a:p>
          <a:p>
            <a:pPr marR="2786"/>
            <a:r>
              <a:rPr lang="ru-RU" sz="1400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решены</a:t>
            </a:r>
          </a:p>
        </p:txBody>
      </p:sp>
      <p:sp>
        <p:nvSpPr>
          <p:cNvPr id="18" name="Прямоугольник 3">
            <a:extLst>
              <a:ext uri="{FF2B5EF4-FFF2-40B4-BE49-F238E27FC236}">
                <a16:creationId xmlns:a16="http://schemas.microsoft.com/office/drawing/2014/main" xmlns="" id="{A8AE6DAB-9869-DED7-52A5-34AA0230E65B}"/>
              </a:ext>
            </a:extLst>
          </p:cNvPr>
          <p:cNvSpPr/>
          <p:nvPr/>
        </p:nvSpPr>
        <p:spPr>
          <a:xfrm>
            <a:off x="9248897" y="3085831"/>
            <a:ext cx="2660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786" lvl="0">
              <a:spcBef>
                <a:spcPts val="361"/>
              </a:spcBef>
              <a:spcAft>
                <a:spcPts val="657"/>
              </a:spcAft>
              <a:defRPr/>
            </a:pPr>
            <a:r>
              <a:rPr lang="ru-RU" sz="3600" b="1" dirty="0" smtClean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2,7 млрд  </a:t>
            </a:r>
            <a:endParaRPr lang="ru-RU" sz="3600" b="1" dirty="0">
              <a:latin typeface="PT Root UI Bold" panose="020B0303020202020204" pitchFamily="34" charset="77"/>
              <a:ea typeface="PT Root UI Bold" panose="020B0303020202020204" pitchFamily="34" charset="77"/>
              <a:cs typeface="Segoe UI Semibold" panose="020B07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584575D-A642-CD30-BD0C-F2583C2D684B}"/>
              </a:ext>
            </a:extLst>
          </p:cNvPr>
          <p:cNvSpPr txBox="1"/>
          <p:nvPr/>
        </p:nvSpPr>
        <p:spPr>
          <a:xfrm>
            <a:off x="9248897" y="3676910"/>
            <a:ext cx="2013653" cy="879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b="1" dirty="0" smtClean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сумма </a:t>
            </a:r>
            <a:r>
              <a:rPr lang="ru-RU" sz="1400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возвращенной задолженности</a:t>
            </a:r>
          </a:p>
          <a:p>
            <a:pPr marR="2786">
              <a:spcBef>
                <a:spcPts val="361"/>
              </a:spcBef>
              <a:spcAft>
                <a:spcPts val="657"/>
              </a:spcAft>
            </a:pPr>
            <a:endParaRPr lang="ru-RU" sz="1400" b="1" dirty="0">
              <a:latin typeface="PT Root UI Bold" panose="020B0303020202020204" pitchFamily="34" charset="77"/>
              <a:ea typeface="PT Root UI Bold" panose="020B0303020202020204" pitchFamily="34" charset="77"/>
              <a:cs typeface="Segoe UI Semibold" panose="020B0702040204020203" pitchFamily="34" charset="0"/>
            </a:endParaRPr>
          </a:p>
        </p:txBody>
      </p:sp>
      <p:sp>
        <p:nvSpPr>
          <p:cNvPr id="23" name="Прямоугольник 3">
            <a:extLst>
              <a:ext uri="{FF2B5EF4-FFF2-40B4-BE49-F238E27FC236}">
                <a16:creationId xmlns:a16="http://schemas.microsoft.com/office/drawing/2014/main" xmlns="" id="{1F2C8E27-BE64-E912-74DC-0C645D02E803}"/>
              </a:ext>
            </a:extLst>
          </p:cNvPr>
          <p:cNvSpPr/>
          <p:nvPr/>
        </p:nvSpPr>
        <p:spPr>
          <a:xfrm>
            <a:off x="9221577" y="4660062"/>
            <a:ext cx="2660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786" lvl="0">
              <a:spcBef>
                <a:spcPts val="361"/>
              </a:spcBef>
              <a:spcAft>
                <a:spcPts val="657"/>
              </a:spcAft>
              <a:defRPr/>
            </a:pPr>
            <a:r>
              <a:rPr lang="ru-RU" sz="3600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2,3 </a:t>
            </a:r>
            <a:r>
              <a:rPr lang="ru-RU" sz="3600" b="1" dirty="0" smtClean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млн </a:t>
            </a:r>
            <a:endParaRPr lang="ru-RU" sz="3600" b="1" dirty="0">
              <a:latin typeface="PT Root UI Bold" panose="020B0303020202020204" pitchFamily="34" charset="77"/>
              <a:ea typeface="PT Root UI Bold" panose="020B0303020202020204" pitchFamily="34" charset="77"/>
              <a:cs typeface="Segoe UI Semibold" panose="020B0702040204020203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A03CB5F-A627-47AB-9D68-BE2F1E4D3B9C}"/>
              </a:ext>
            </a:extLst>
          </p:cNvPr>
          <p:cNvSpPr txBox="1"/>
          <p:nvPr/>
        </p:nvSpPr>
        <p:spPr>
          <a:xfrm>
            <a:off x="9197222" y="5214651"/>
            <a:ext cx="2065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b="1" dirty="0" smtClean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сумма </a:t>
            </a:r>
            <a:r>
              <a:rPr lang="ru-RU" sz="1400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отмененных штрафов  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F7907E5C-611C-4140-37EB-845D567D44CB}"/>
              </a:ext>
            </a:extLst>
          </p:cNvPr>
          <p:cNvSpPr txBox="1"/>
          <p:nvPr/>
        </p:nvSpPr>
        <p:spPr>
          <a:xfrm>
            <a:off x="1218767" y="3135159"/>
            <a:ext cx="3913730" cy="541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216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50000"/>
              <a:defRPr/>
            </a:pPr>
            <a:r>
              <a:rPr lang="ru-RU" sz="1400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Помогаем отменить незаконную проверку и/или её результаты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C5AE599E-285D-6B16-C08F-FA24C904525C}"/>
              </a:ext>
            </a:extLst>
          </p:cNvPr>
          <p:cNvSpPr txBox="1"/>
          <p:nvPr/>
        </p:nvSpPr>
        <p:spPr>
          <a:xfrm>
            <a:off x="1218766" y="3680370"/>
            <a:ext cx="3962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216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50000"/>
              <a:defRPr/>
            </a:pPr>
            <a:r>
              <a:rPr lang="ru-RU" sz="1400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Эффективно воздействуем на заказчика, если </a:t>
            </a:r>
            <a:r>
              <a:rPr lang="ru-RU" sz="1400" b="1" dirty="0" smtClean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он задерживает </a:t>
            </a:r>
            <a:r>
              <a:rPr lang="ru-RU" sz="1400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оплату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B840331F-D853-F053-2E69-009E2DBF4B55}"/>
              </a:ext>
            </a:extLst>
          </p:cNvPr>
          <p:cNvSpPr txBox="1"/>
          <p:nvPr/>
        </p:nvSpPr>
        <p:spPr>
          <a:xfrm>
            <a:off x="1218767" y="4238615"/>
            <a:ext cx="45779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216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50000"/>
              <a:defRPr/>
            </a:pPr>
            <a:r>
              <a:rPr lang="ru-RU" sz="1400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Разбираемся в необоснованных </a:t>
            </a:r>
            <a:r>
              <a:rPr lang="ru-RU" sz="1400" b="1" dirty="0" smtClean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отказах</a:t>
            </a:r>
            <a:br>
              <a:rPr lang="ru-RU" sz="1400" b="1" dirty="0" smtClean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</a:br>
            <a:r>
              <a:rPr lang="ru-RU" sz="1400" b="1" dirty="0" smtClean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по кредитам/гарантиям, </a:t>
            </a:r>
            <a:r>
              <a:rPr lang="ru-RU" sz="1400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чтобы вы получили финансирование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06F284C6-D494-7CC8-6C1B-9D76948C29FB}"/>
              </a:ext>
            </a:extLst>
          </p:cNvPr>
          <p:cNvSpPr txBox="1"/>
          <p:nvPr/>
        </p:nvSpPr>
        <p:spPr>
          <a:xfrm>
            <a:off x="1218766" y="5007684"/>
            <a:ext cx="4836257" cy="311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216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50000"/>
              <a:defRPr/>
            </a:pPr>
            <a:r>
              <a:rPr lang="ru-RU" sz="1400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Влияем на инфраструктуру поддержки в регионе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8287D568-F1B0-B404-57D0-15B8C77A37E8}"/>
              </a:ext>
            </a:extLst>
          </p:cNvPr>
          <p:cNvGrpSpPr/>
          <p:nvPr/>
        </p:nvGrpSpPr>
        <p:grpSpPr>
          <a:xfrm>
            <a:off x="845599" y="3170258"/>
            <a:ext cx="237577" cy="237577"/>
            <a:chOff x="636869" y="1755697"/>
            <a:chExt cx="296825" cy="296825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3D014396-AAB4-B7B3-B399-6E6EC735A3E8}"/>
                </a:ext>
              </a:extLst>
            </p:cNvPr>
            <p:cNvSpPr/>
            <p:nvPr/>
          </p:nvSpPr>
          <p:spPr>
            <a:xfrm>
              <a:off x="636869" y="1755697"/>
              <a:ext cx="296825" cy="296825"/>
            </a:xfrm>
            <a:prstGeom prst="ellipse">
              <a:avLst/>
            </a:prstGeom>
            <a:solidFill>
              <a:srgbClr val="4FC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46" name="Graphic 45">
              <a:extLst>
                <a:ext uri="{FF2B5EF4-FFF2-40B4-BE49-F238E27FC236}">
                  <a16:creationId xmlns:a16="http://schemas.microsoft.com/office/drawing/2014/main" xmlns="" id="{15553376-DED8-839F-6401-EED5D900F8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 l="21256" t="17448" r="22708" b="37584"/>
            <a:stretch/>
          </p:blipFill>
          <p:spPr>
            <a:xfrm>
              <a:off x="700507" y="1841957"/>
              <a:ext cx="161680" cy="129745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42DBDE8A-A34B-2F77-EB9D-2271B8824EE9}"/>
              </a:ext>
            </a:extLst>
          </p:cNvPr>
          <p:cNvGrpSpPr/>
          <p:nvPr/>
        </p:nvGrpSpPr>
        <p:grpSpPr>
          <a:xfrm>
            <a:off x="845599" y="3718020"/>
            <a:ext cx="237577" cy="237577"/>
            <a:chOff x="636869" y="1755697"/>
            <a:chExt cx="296825" cy="296825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D4368278-08AA-48FF-4E96-1CE30C0CB57E}"/>
                </a:ext>
              </a:extLst>
            </p:cNvPr>
            <p:cNvSpPr/>
            <p:nvPr/>
          </p:nvSpPr>
          <p:spPr>
            <a:xfrm>
              <a:off x="636869" y="1755697"/>
              <a:ext cx="296825" cy="296825"/>
            </a:xfrm>
            <a:prstGeom prst="ellipse">
              <a:avLst/>
            </a:prstGeom>
            <a:solidFill>
              <a:srgbClr val="4FC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xmlns="" id="{00056E63-DD95-20ED-9B1D-F11530E03B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 l="21256" t="17448" r="22708" b="37584"/>
            <a:stretch/>
          </p:blipFill>
          <p:spPr>
            <a:xfrm>
              <a:off x="700507" y="1841957"/>
              <a:ext cx="161680" cy="129745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C0F08919-ED2F-F132-4A6A-23BFD72BD883}"/>
              </a:ext>
            </a:extLst>
          </p:cNvPr>
          <p:cNvGrpSpPr/>
          <p:nvPr/>
        </p:nvGrpSpPr>
        <p:grpSpPr>
          <a:xfrm>
            <a:off x="845599" y="4276564"/>
            <a:ext cx="237577" cy="237577"/>
            <a:chOff x="636869" y="1755697"/>
            <a:chExt cx="296825" cy="296825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xmlns="" id="{709FDDE2-9930-E35B-91DA-5558EAFF3A64}"/>
                </a:ext>
              </a:extLst>
            </p:cNvPr>
            <p:cNvSpPr/>
            <p:nvPr/>
          </p:nvSpPr>
          <p:spPr>
            <a:xfrm>
              <a:off x="636869" y="1755697"/>
              <a:ext cx="296825" cy="296825"/>
            </a:xfrm>
            <a:prstGeom prst="ellipse">
              <a:avLst/>
            </a:prstGeom>
            <a:solidFill>
              <a:srgbClr val="4FC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53" name="Graphic 52">
              <a:extLst>
                <a:ext uri="{FF2B5EF4-FFF2-40B4-BE49-F238E27FC236}">
                  <a16:creationId xmlns:a16="http://schemas.microsoft.com/office/drawing/2014/main" xmlns="" id="{1BC294DA-2C6F-93C6-32E5-C3D6F134F5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 l="21256" t="17448" r="22708" b="37584"/>
            <a:stretch/>
          </p:blipFill>
          <p:spPr>
            <a:xfrm>
              <a:off x="700507" y="1841957"/>
              <a:ext cx="161680" cy="129745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094C79C2-0261-A789-39D9-51ADFBC8EFBD}"/>
              </a:ext>
            </a:extLst>
          </p:cNvPr>
          <p:cNvGrpSpPr/>
          <p:nvPr/>
        </p:nvGrpSpPr>
        <p:grpSpPr>
          <a:xfrm>
            <a:off x="845599" y="5027157"/>
            <a:ext cx="237577" cy="237577"/>
            <a:chOff x="636869" y="1755697"/>
            <a:chExt cx="296825" cy="296825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xmlns="" id="{AEF57688-957E-CC62-3DA7-12539825DCD5}"/>
                </a:ext>
              </a:extLst>
            </p:cNvPr>
            <p:cNvSpPr/>
            <p:nvPr/>
          </p:nvSpPr>
          <p:spPr>
            <a:xfrm>
              <a:off x="636869" y="1755697"/>
              <a:ext cx="296825" cy="296825"/>
            </a:xfrm>
            <a:prstGeom prst="ellipse">
              <a:avLst/>
            </a:prstGeom>
            <a:solidFill>
              <a:srgbClr val="4FC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56" name="Graphic 55">
              <a:extLst>
                <a:ext uri="{FF2B5EF4-FFF2-40B4-BE49-F238E27FC236}">
                  <a16:creationId xmlns:a16="http://schemas.microsoft.com/office/drawing/2014/main" xmlns="" id="{D1C53A3B-3C75-2139-D681-F6C1568927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 l="21256" t="17448" r="22708" b="37584"/>
            <a:stretch/>
          </p:blipFill>
          <p:spPr>
            <a:xfrm>
              <a:off x="700507" y="1841957"/>
              <a:ext cx="161680" cy="129745"/>
            </a:xfrm>
            <a:prstGeom prst="rect">
              <a:avLst/>
            </a:prstGeom>
          </p:spPr>
        </p:pic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B77EC8D3-47BE-A403-7E3C-311CA4AF22CA}"/>
              </a:ext>
            </a:extLst>
          </p:cNvPr>
          <p:cNvSpPr txBox="1"/>
          <p:nvPr/>
        </p:nvSpPr>
        <p:spPr>
          <a:xfrm>
            <a:off x="1218766" y="5434709"/>
            <a:ext cx="4836257" cy="311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216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50000"/>
              <a:defRPr/>
            </a:pPr>
            <a:r>
              <a:rPr lang="ru-RU" sz="1400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Консультируем по всем возникающим вопросам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8D3D0C1E-301C-415C-CA92-FC9F853A0FE1}"/>
              </a:ext>
            </a:extLst>
          </p:cNvPr>
          <p:cNvGrpSpPr/>
          <p:nvPr/>
        </p:nvGrpSpPr>
        <p:grpSpPr>
          <a:xfrm>
            <a:off x="845599" y="5475229"/>
            <a:ext cx="237577" cy="237577"/>
            <a:chOff x="636869" y="1755697"/>
            <a:chExt cx="296825" cy="296825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xmlns="" id="{6C892EDE-48E8-A6D0-9BB7-4718B32FBFEF}"/>
                </a:ext>
              </a:extLst>
            </p:cNvPr>
            <p:cNvSpPr/>
            <p:nvPr/>
          </p:nvSpPr>
          <p:spPr>
            <a:xfrm>
              <a:off x="636869" y="1755697"/>
              <a:ext cx="296825" cy="296825"/>
            </a:xfrm>
            <a:prstGeom prst="ellipse">
              <a:avLst/>
            </a:prstGeom>
            <a:solidFill>
              <a:srgbClr val="4FC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60" name="Graphic 59">
              <a:extLst>
                <a:ext uri="{FF2B5EF4-FFF2-40B4-BE49-F238E27FC236}">
                  <a16:creationId xmlns:a16="http://schemas.microsoft.com/office/drawing/2014/main" xmlns="" id="{A7B7E6E8-5751-800E-8DA2-0AB1D41E39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 l="21256" t="17448" r="22708" b="37584"/>
            <a:stretch/>
          </p:blipFill>
          <p:spPr>
            <a:xfrm>
              <a:off x="700507" y="1841957"/>
              <a:ext cx="161680" cy="129745"/>
            </a:xfrm>
            <a:prstGeom prst="rect">
              <a:avLst/>
            </a:prstGeom>
          </p:spPr>
        </p:pic>
      </p:grpSp>
      <p:pic>
        <p:nvPicPr>
          <p:cNvPr id="42" name="Рисунок 61">
            <a:extLst>
              <a:ext uri="{FF2B5EF4-FFF2-40B4-BE49-F238E27FC236}">
                <a16:creationId xmlns:a16="http://schemas.microsoft.com/office/drawing/2014/main" xmlns="" id="{ED2A8417-2BC5-887B-EC92-40F89A41BEF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479" y="476250"/>
            <a:ext cx="572813" cy="29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058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AD38A84B-AF1D-8952-AAF3-8E9911070AD5}"/>
              </a:ext>
            </a:extLst>
          </p:cNvPr>
          <p:cNvSpPr/>
          <p:nvPr/>
        </p:nvSpPr>
        <p:spPr>
          <a:xfrm>
            <a:off x="2015366" y="1812577"/>
            <a:ext cx="3429000" cy="3220674"/>
          </a:xfrm>
          <a:prstGeom prst="roundRect">
            <a:avLst>
              <a:gd name="adj" fmla="val 46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Прямоугольник 11"/>
          <p:cNvSpPr/>
          <p:nvPr/>
        </p:nvSpPr>
        <p:spPr>
          <a:xfrm>
            <a:off x="2265466" y="5342950"/>
            <a:ext cx="2902527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Александр Иса</a:t>
            </a:r>
            <a:r>
              <a:rPr lang="en-US" sz="2400" b="1" dirty="0" smtClean="0">
                <a:solidFill>
                  <a:schemeClr val="bg1"/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é</a:t>
            </a:r>
            <a:r>
              <a:rPr lang="ru-RU" sz="2400" b="1" dirty="0" smtClean="0">
                <a:solidFill>
                  <a:schemeClr val="bg1"/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вич</a:t>
            </a:r>
            <a:endParaRPr lang="ru-RU" sz="2400" b="1" dirty="0">
              <a:solidFill>
                <a:schemeClr val="bg1"/>
              </a:solidFill>
              <a:latin typeface="PT Root UI Bold" panose="020B0303020202020204" pitchFamily="34" charset="77"/>
              <a:ea typeface="PT Root UI Bold" panose="020B0303020202020204" pitchFamily="34" charset="77"/>
              <a:cs typeface="Segoe UI Semibold" panose="020B0702040204020203" pitchFamily="34" charset="0"/>
            </a:endParaRPr>
          </a:p>
        </p:txBody>
      </p:sp>
      <p:pic>
        <p:nvPicPr>
          <p:cNvPr id="38918" name="Picture 6" descr="http://qrcoder.ru/code/?https%3A%2F%2Ft.me%2Fisaevich_alexander&amp;4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773" y="2076984"/>
            <a:ext cx="2720436" cy="2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7222829" y="5342950"/>
            <a:ext cx="259709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Корпорация </a:t>
            </a:r>
            <a:r>
              <a:rPr lang="ru-RU" sz="2400" b="1" dirty="0">
                <a:solidFill>
                  <a:schemeClr val="bg1"/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МСП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26C3A99-9410-91D3-76A0-5BB93F9A65D8}"/>
              </a:ext>
            </a:extLst>
          </p:cNvPr>
          <p:cNvSpPr txBox="1"/>
          <p:nvPr/>
        </p:nvSpPr>
        <p:spPr>
          <a:xfrm>
            <a:off x="1980282" y="776393"/>
            <a:ext cx="8231436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786" lvl="0" indent="0" algn="ctr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>
                <a:solidFill>
                  <a:schemeClr val="bg1"/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Остались вопросы?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42E9292D-D4B6-C959-471D-24AA147C4D6A}"/>
              </a:ext>
            </a:extLst>
          </p:cNvPr>
          <p:cNvSpPr/>
          <p:nvPr/>
        </p:nvSpPr>
        <p:spPr>
          <a:xfrm>
            <a:off x="6782718" y="1812577"/>
            <a:ext cx="3429000" cy="3220674"/>
          </a:xfrm>
          <a:prstGeom prst="roundRect">
            <a:avLst>
              <a:gd name="adj" fmla="val 43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6" name="Picture 2" descr="http://qrcoder.ru/code/?https%3A%2F%2Ft.me%2Fcorpmspof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392" y="2030087"/>
            <a:ext cx="2833966" cy="283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432" y="2923804"/>
            <a:ext cx="998220" cy="99822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351994" y="6021981"/>
            <a:ext cx="9488012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spc="7" dirty="0" smtClean="0">
                <a:solidFill>
                  <a:srgbClr val="4FCEFF"/>
                </a:solidFill>
                <a:latin typeface="PT Root UI Bold" panose="020B0603020202020204" pitchFamily="34" charset="-52"/>
                <a:ea typeface="PT Root UI Bold" panose="020B0603020202020204" pitchFamily="34" charset="-52"/>
                <a:cs typeface="Segoe UI" panose="020B0502040204020203" pitchFamily="34" charset="0"/>
              </a:rPr>
              <a:t>8 800 100-</a:t>
            </a:r>
            <a:r>
              <a:rPr lang="ru-RU" sz="3600" spc="7" dirty="0" smtClean="0">
                <a:solidFill>
                  <a:srgbClr val="4FCEFF"/>
                </a:solidFill>
                <a:latin typeface="PT Root UI Bold" panose="020B0603020202020204" pitchFamily="34" charset="-52"/>
                <a:ea typeface="PT Root UI Bold" panose="020B0603020202020204" pitchFamily="34" charset="-52"/>
                <a:cs typeface="Segoe UI" panose="020B0502040204020203" pitchFamily="34" charset="0"/>
              </a:rPr>
              <a:t>11</a:t>
            </a:r>
            <a:r>
              <a:rPr lang="en-US" sz="3600" spc="7" dirty="0" smtClean="0">
                <a:solidFill>
                  <a:srgbClr val="4FCEFF"/>
                </a:solidFill>
                <a:latin typeface="PT Root UI Bold" panose="020B0603020202020204" pitchFamily="34" charset="-52"/>
                <a:ea typeface="PT Root UI Bold" panose="020B0603020202020204" pitchFamily="34" charset="-52"/>
                <a:cs typeface="Segoe UI" panose="020B0502040204020203" pitchFamily="34" charset="0"/>
              </a:rPr>
              <a:t>-</a:t>
            </a:r>
            <a:r>
              <a:rPr lang="ru-RU" sz="3600" spc="7" dirty="0" smtClean="0">
                <a:solidFill>
                  <a:srgbClr val="4FCEFF"/>
                </a:solidFill>
                <a:latin typeface="PT Root UI Bold" panose="020B0603020202020204" pitchFamily="34" charset="-52"/>
                <a:ea typeface="PT Root UI Bold" panose="020B0603020202020204" pitchFamily="34" charset="-52"/>
                <a:cs typeface="Segoe UI" panose="020B0502040204020203" pitchFamily="34" charset="0"/>
              </a:rPr>
              <a:t>00    </a:t>
            </a:r>
            <a:r>
              <a:rPr lang="en-US" sz="3600" spc="7" dirty="0">
                <a:solidFill>
                  <a:srgbClr val="4FCEFF"/>
                </a:solidFill>
                <a:latin typeface="PT Root UI Bold" panose="020B0603020202020204" pitchFamily="34" charset="-52"/>
                <a:ea typeface="PT Root UI Bold" panose="020B0603020202020204" pitchFamily="34" charset="-52"/>
                <a:cs typeface="Segoe UI" panose="020B0502040204020203" pitchFamily="34" charset="0"/>
              </a:rPr>
              <a:t>|     </a:t>
            </a:r>
            <a:r>
              <a:rPr lang="en-US" sz="3600" spc="7" dirty="0" smtClean="0">
                <a:solidFill>
                  <a:srgbClr val="4FCEFF"/>
                </a:solidFill>
                <a:latin typeface="PT Root UI Bold" panose="020B0603020202020204" pitchFamily="34" charset="-52"/>
                <a:ea typeface="PT Root UI Bold" panose="020B0603020202020204" pitchFamily="34" charset="-52"/>
                <a:cs typeface="Segoe UI" panose="020B0502040204020203" pitchFamily="34" charset="0"/>
              </a:rPr>
              <a:t>www.corpmsp.ru   </a:t>
            </a:r>
            <a:endParaRPr lang="ru-RU" sz="3600" spc="7" dirty="0">
              <a:solidFill>
                <a:srgbClr val="4FCEFF"/>
              </a:solidFill>
              <a:latin typeface="PT Root UI Bold" panose="020B0603020202020204" pitchFamily="34" charset="-52"/>
              <a:ea typeface="PT Root UI Bold" panose="020B0603020202020204" pitchFamily="34" charset="-52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990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03D37FCD-485D-4D80-1D4D-9D57F01A372C}"/>
              </a:ext>
            </a:extLst>
          </p:cNvPr>
          <p:cNvSpPr/>
          <p:nvPr/>
        </p:nvSpPr>
        <p:spPr>
          <a:xfrm>
            <a:off x="3457720" y="2023006"/>
            <a:ext cx="5257916" cy="1809143"/>
          </a:xfrm>
          <a:prstGeom prst="roundRect">
            <a:avLst>
              <a:gd name="adj" fmla="val 113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4" name="Слайд think-cell" r:id="rId5" imgW="347" imgH="348" progId="TCLayout.ActiveDocument.1">
                  <p:embed/>
                </p:oleObj>
              </mc:Choice>
              <mc:Fallback>
                <p:oleObj name="Слайд think-cell" r:id="rId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355907" y="858030"/>
            <a:ext cx="1070235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 lang="ru-RU" sz="2200" spc="7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55907" y="319141"/>
            <a:ext cx="934881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defTabSz="457200">
              <a:lnSpc>
                <a:spcPts val="3600"/>
              </a:lnSpc>
              <a:defRPr/>
            </a:pPr>
            <a:endParaRPr lang="ru-RU" sz="3600" dirty="0"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85" name="Рисунок 84"/>
          <p:cNvPicPr>
            <a:picLocks noChangeAspect="1"/>
          </p:cNvPicPr>
          <p:nvPr/>
        </p:nvPicPr>
        <p:blipFill rotWithShape="1">
          <a:blip r:embed="rId7"/>
          <a:srcRect t="14756" b="11399"/>
          <a:stretch/>
        </p:blipFill>
        <p:spPr>
          <a:xfrm>
            <a:off x="7098094" y="4390145"/>
            <a:ext cx="1833031" cy="92381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BA5C8E5-A681-0D47-9286-EF54BA71D0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218" y="2353004"/>
            <a:ext cx="2274921" cy="118931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873" y="5463450"/>
            <a:ext cx="3213280" cy="9688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445E710-F96D-300F-0374-6E276D7CB429}"/>
              </a:ext>
            </a:extLst>
          </p:cNvPr>
          <p:cNvSpPr txBox="1"/>
          <p:nvPr/>
        </p:nvSpPr>
        <p:spPr>
          <a:xfrm>
            <a:off x="382477" y="354556"/>
            <a:ext cx="105487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44767"/>
            <a:r>
              <a:rPr lang="ru-RU" sz="2800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Государственная </a:t>
            </a:r>
            <a:r>
              <a:rPr lang="ru-RU" sz="2800" b="1" dirty="0" smtClean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организация,</a:t>
            </a:r>
            <a:br>
              <a:rPr lang="ru-RU" sz="2800" b="1" dirty="0" smtClean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</a:br>
            <a:r>
              <a:rPr lang="ru-RU" sz="2800" b="1" dirty="0" smtClean="0">
                <a:solidFill>
                  <a:srgbClr val="4FCEFF"/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которая </a:t>
            </a:r>
            <a:r>
              <a:rPr lang="ru-RU" sz="2800" b="1" dirty="0">
                <a:solidFill>
                  <a:srgbClr val="4FCEFF"/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занимается развитием малого и среднего </a:t>
            </a:r>
            <a:r>
              <a:rPr lang="ru-RU" sz="2800" b="1" dirty="0" smtClean="0">
                <a:solidFill>
                  <a:srgbClr val="4FCEFF"/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бизнеса</a:t>
            </a:r>
            <a:endParaRPr lang="ru-RU" sz="2800" b="1" dirty="0">
              <a:solidFill>
                <a:srgbClr val="4FCEFF"/>
              </a:solidFill>
              <a:latin typeface="PT Root UI Bold" panose="020B0303020202020204" pitchFamily="34" charset="77"/>
              <a:ea typeface="PT Root UI Bold" panose="020B0303020202020204" pitchFamily="34" charset="77"/>
              <a:cs typeface="Segoe UI Semibold" panose="020B07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8E01591F-888E-9B52-8DD8-FDF696844671}"/>
              </a:ext>
            </a:extLst>
          </p:cNvPr>
          <p:cNvCxnSpPr>
            <a:cxnSpLocks/>
          </p:cNvCxnSpPr>
          <p:nvPr/>
        </p:nvCxnSpPr>
        <p:spPr>
          <a:xfrm>
            <a:off x="6161204" y="4354452"/>
            <a:ext cx="0" cy="96873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945" y="4607754"/>
            <a:ext cx="1872369" cy="41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967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16EF1956-6A2B-C71F-C239-97AB0FAD5F7F}"/>
              </a:ext>
            </a:extLst>
          </p:cNvPr>
          <p:cNvSpPr/>
          <p:nvPr/>
        </p:nvSpPr>
        <p:spPr>
          <a:xfrm>
            <a:off x="481014" y="1390549"/>
            <a:ext cx="3593446" cy="1788146"/>
          </a:xfrm>
          <a:prstGeom prst="roundRect">
            <a:avLst>
              <a:gd name="adj" fmla="val 113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E05A1C6B-EA7C-6052-7765-86831F64F759}"/>
              </a:ext>
            </a:extLst>
          </p:cNvPr>
          <p:cNvSpPr/>
          <p:nvPr/>
        </p:nvSpPr>
        <p:spPr>
          <a:xfrm>
            <a:off x="4266630" y="1390549"/>
            <a:ext cx="3593446" cy="1788146"/>
          </a:xfrm>
          <a:prstGeom prst="roundRect">
            <a:avLst>
              <a:gd name="adj" fmla="val 113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11AE86F1-69CC-5A01-652A-8D2511B2C982}"/>
              </a:ext>
            </a:extLst>
          </p:cNvPr>
          <p:cNvSpPr/>
          <p:nvPr/>
        </p:nvSpPr>
        <p:spPr>
          <a:xfrm>
            <a:off x="8052246" y="1390549"/>
            <a:ext cx="3593446" cy="1788146"/>
          </a:xfrm>
          <a:prstGeom prst="roundRect">
            <a:avLst>
              <a:gd name="adj" fmla="val 113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BA610249-B652-FAAE-7264-6E5C179346DE}"/>
              </a:ext>
            </a:extLst>
          </p:cNvPr>
          <p:cNvSpPr/>
          <p:nvPr/>
        </p:nvSpPr>
        <p:spPr>
          <a:xfrm>
            <a:off x="481014" y="3373065"/>
            <a:ext cx="3593446" cy="1788146"/>
          </a:xfrm>
          <a:prstGeom prst="roundRect">
            <a:avLst>
              <a:gd name="adj" fmla="val 113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9C031C83-DDD6-BB8A-1E3A-833AAA5203A2}"/>
              </a:ext>
            </a:extLst>
          </p:cNvPr>
          <p:cNvSpPr/>
          <p:nvPr/>
        </p:nvSpPr>
        <p:spPr>
          <a:xfrm>
            <a:off x="4266630" y="3373065"/>
            <a:ext cx="3593446" cy="1788146"/>
          </a:xfrm>
          <a:prstGeom prst="roundRect">
            <a:avLst>
              <a:gd name="adj" fmla="val 113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E196603B-C155-4A7D-9B78-912A9F508B32}"/>
              </a:ext>
            </a:extLst>
          </p:cNvPr>
          <p:cNvSpPr/>
          <p:nvPr/>
        </p:nvSpPr>
        <p:spPr>
          <a:xfrm>
            <a:off x="8052246" y="3373065"/>
            <a:ext cx="3593446" cy="1788146"/>
          </a:xfrm>
          <a:prstGeom prst="roundRect">
            <a:avLst>
              <a:gd name="adj" fmla="val 113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0" name="Слайд think-cell" r:id="rId5" imgW="347" imgH="348" progId="TCLayout.ActiveDocument.1">
                  <p:embed/>
                </p:oleObj>
              </mc:Choice>
              <mc:Fallback>
                <p:oleObj name="Слайд think-cell" r:id="rId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355907" y="809298"/>
            <a:ext cx="1070235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 lang="ru-RU" sz="2200" spc="7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55907" y="319141"/>
            <a:ext cx="934881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defTabSz="457200">
              <a:lnSpc>
                <a:spcPts val="3600"/>
              </a:lnSpc>
              <a:defRPr/>
            </a:pPr>
            <a:endParaRPr lang="ru-RU" sz="3600" dirty="0"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255334" y="5548033"/>
            <a:ext cx="7670747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2786">
              <a:buClr>
                <a:srgbClr val="84E0F7"/>
              </a:buClr>
              <a:buSzPct val="150000"/>
              <a:defRPr/>
            </a:pP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Все 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меры поддержки в одном месте </a:t>
            </a: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–</a:t>
            </a:r>
            <a:br>
              <a:rPr lang="ru-RU" sz="2800" b="1" dirty="0" smtClean="0">
                <a:solidFill>
                  <a:schemeClr val="bg1">
                    <a:lumMod val="50000"/>
                  </a:schemeClr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</a:b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на 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Цифровой платформе </a:t>
            </a:r>
            <a:r>
              <a:rPr lang="ru-RU" sz="2800" b="1" u="sng" dirty="0">
                <a:solidFill>
                  <a:srgbClr val="4FCEFF"/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МСП.РФ </a:t>
            </a:r>
            <a:r>
              <a:rPr lang="en-US" sz="800" spc="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800" spc="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800" spc="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ru-RU" sz="800" spc="7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9CFAFD6-D9D2-87C9-499D-2BF8234A716A}"/>
              </a:ext>
            </a:extLst>
          </p:cNvPr>
          <p:cNvSpPr txBox="1"/>
          <p:nvPr/>
        </p:nvSpPr>
        <p:spPr>
          <a:xfrm>
            <a:off x="382477" y="354556"/>
            <a:ext cx="5713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Чтобы вы могли: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9222AA0-91F1-6535-6DC9-2E950AD586C3}"/>
              </a:ext>
            </a:extLst>
          </p:cNvPr>
          <p:cNvSpPr txBox="1"/>
          <p:nvPr/>
        </p:nvSpPr>
        <p:spPr>
          <a:xfrm>
            <a:off x="746816" y="1657695"/>
            <a:ext cx="2503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Получить льготные кредиты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1FB25BA-825D-78E1-CB88-B71678338ECB}"/>
              </a:ext>
            </a:extLst>
          </p:cNvPr>
          <p:cNvSpPr txBox="1"/>
          <p:nvPr/>
        </p:nvSpPr>
        <p:spPr>
          <a:xfrm>
            <a:off x="4603574" y="1657695"/>
            <a:ext cx="2503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786">
              <a:spcBef>
                <a:spcPts val="361"/>
              </a:spcBef>
              <a:buClr>
                <a:srgbClr val="84E0F7"/>
              </a:buClr>
              <a:buSzPct val="150000"/>
              <a:defRPr/>
            </a:pPr>
            <a:r>
              <a:rPr lang="ru-RU" b="1" dirty="0">
                <a:solidFill>
                  <a:schemeClr val="bg1"/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Получить под это обеспечение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D9868FC-E216-73E0-D346-74D6F5B2B3C3}"/>
              </a:ext>
            </a:extLst>
          </p:cNvPr>
          <p:cNvSpPr txBox="1"/>
          <p:nvPr/>
        </p:nvSpPr>
        <p:spPr>
          <a:xfrm>
            <a:off x="8389960" y="1657695"/>
            <a:ext cx="2503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786">
              <a:spcBef>
                <a:spcPts val="361"/>
              </a:spcBef>
              <a:buClr>
                <a:srgbClr val="84E0F7"/>
              </a:buClr>
              <a:buSzPct val="150000"/>
              <a:defRPr/>
            </a:pPr>
            <a:r>
              <a:rPr lang="ru-RU" b="1" dirty="0">
                <a:solidFill>
                  <a:schemeClr val="bg1"/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Взять в льготный лизинг оборудование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E81A86A-A923-FD1B-551F-F95E2D755A2F}"/>
              </a:ext>
            </a:extLst>
          </p:cNvPr>
          <p:cNvSpPr txBox="1"/>
          <p:nvPr/>
        </p:nvSpPr>
        <p:spPr>
          <a:xfrm>
            <a:off x="746816" y="3651301"/>
            <a:ext cx="2503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5080">
              <a:spcAft>
                <a:spcPts val="600"/>
              </a:spcAft>
            </a:pPr>
            <a:r>
              <a:rPr lang="ru-RU" b="1" dirty="0">
                <a:solidFill>
                  <a:schemeClr val="bg1"/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Найти новые рынки сбыта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75889E7-8CDD-8453-0A07-33B16C160A37}"/>
              </a:ext>
            </a:extLst>
          </p:cNvPr>
          <p:cNvSpPr txBox="1"/>
          <p:nvPr/>
        </p:nvSpPr>
        <p:spPr>
          <a:xfrm>
            <a:off x="4603574" y="3651301"/>
            <a:ext cx="2726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Решить локальные </a:t>
            </a:r>
          </a:p>
          <a:p>
            <a:r>
              <a:rPr lang="ru-RU" b="1" dirty="0">
                <a:solidFill>
                  <a:schemeClr val="bg1"/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и системные проблемы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CAF4081-368C-2399-B4C3-EF05AB4EFF14}"/>
              </a:ext>
            </a:extLst>
          </p:cNvPr>
          <p:cNvSpPr txBox="1"/>
          <p:nvPr/>
        </p:nvSpPr>
        <p:spPr>
          <a:xfrm>
            <a:off x="8389960" y="3651301"/>
            <a:ext cx="2503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786">
              <a:buClr>
                <a:srgbClr val="84E0F7"/>
              </a:buClr>
              <a:buSzPct val="150000"/>
              <a:defRPr/>
            </a:pPr>
            <a:r>
              <a:rPr lang="ru-RU" b="1" dirty="0">
                <a:solidFill>
                  <a:schemeClr val="bg1"/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Разобраться </a:t>
            </a:r>
          </a:p>
          <a:p>
            <a:pPr marR="2786">
              <a:buClr>
                <a:srgbClr val="84E0F7"/>
              </a:buClr>
              <a:buSzPct val="150000"/>
              <a:defRPr/>
            </a:pPr>
            <a:r>
              <a:rPr lang="ru-RU" b="1" dirty="0">
                <a:solidFill>
                  <a:schemeClr val="bg1"/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в требованиях банков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CD3E799-9F7E-EA0C-2D1D-ACF0E42D4631}"/>
              </a:ext>
            </a:extLst>
          </p:cNvPr>
          <p:cNvSpPr txBox="1"/>
          <p:nvPr/>
        </p:nvSpPr>
        <p:spPr>
          <a:xfrm>
            <a:off x="2827457" y="2198871"/>
            <a:ext cx="123869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800" b="1" dirty="0">
                <a:ln w="12700">
                  <a:solidFill>
                    <a:schemeClr val="bg1">
                      <a:alpha val="65000"/>
                    </a:schemeClr>
                  </a:solidFill>
                </a:ln>
                <a:noFill/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01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63B1080-C113-E082-8F7C-DA2E5B0E90AB}"/>
              </a:ext>
            </a:extLst>
          </p:cNvPr>
          <p:cNvSpPr txBox="1"/>
          <p:nvPr/>
        </p:nvSpPr>
        <p:spPr>
          <a:xfrm>
            <a:off x="6420903" y="2198871"/>
            <a:ext cx="150734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800" b="1" dirty="0">
                <a:ln w="12700">
                  <a:solidFill>
                    <a:schemeClr val="bg1">
                      <a:alpha val="65000"/>
                    </a:schemeClr>
                  </a:solidFill>
                </a:ln>
                <a:noFill/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02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C22474E-58BC-11CD-9EC3-19313163FE6B}"/>
              </a:ext>
            </a:extLst>
          </p:cNvPr>
          <p:cNvSpPr txBox="1"/>
          <p:nvPr/>
        </p:nvSpPr>
        <p:spPr>
          <a:xfrm>
            <a:off x="10239492" y="2198871"/>
            <a:ext cx="150734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800" b="1" dirty="0">
                <a:ln w="12700">
                  <a:solidFill>
                    <a:schemeClr val="bg1">
                      <a:alpha val="65000"/>
                    </a:schemeClr>
                  </a:solidFill>
                </a:ln>
                <a:noFill/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03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5874FDDB-2228-9B08-418D-54AB0C977B5F}"/>
              </a:ext>
            </a:extLst>
          </p:cNvPr>
          <p:cNvSpPr txBox="1"/>
          <p:nvPr/>
        </p:nvSpPr>
        <p:spPr>
          <a:xfrm>
            <a:off x="2827457" y="4190293"/>
            <a:ext cx="14308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800" b="1" dirty="0">
                <a:ln w="12700">
                  <a:solidFill>
                    <a:schemeClr val="bg1">
                      <a:alpha val="65000"/>
                    </a:schemeClr>
                  </a:solidFill>
                </a:ln>
                <a:noFill/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04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80BCD82-C420-3583-0848-93E012AD733C}"/>
              </a:ext>
            </a:extLst>
          </p:cNvPr>
          <p:cNvSpPr txBox="1"/>
          <p:nvPr/>
        </p:nvSpPr>
        <p:spPr>
          <a:xfrm>
            <a:off x="6420903" y="4190293"/>
            <a:ext cx="150734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800" b="1" dirty="0">
                <a:ln w="12700">
                  <a:solidFill>
                    <a:schemeClr val="bg1">
                      <a:alpha val="65000"/>
                    </a:schemeClr>
                  </a:solidFill>
                </a:ln>
                <a:noFill/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05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2B582B2A-B96B-299D-BC71-F6554FE3E44C}"/>
              </a:ext>
            </a:extLst>
          </p:cNvPr>
          <p:cNvSpPr txBox="1"/>
          <p:nvPr/>
        </p:nvSpPr>
        <p:spPr>
          <a:xfrm>
            <a:off x="10239492" y="4190293"/>
            <a:ext cx="150734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800" b="1" dirty="0">
                <a:ln w="12700">
                  <a:solidFill>
                    <a:schemeClr val="bg1">
                      <a:alpha val="65000"/>
                    </a:schemeClr>
                  </a:solidFill>
                </a:ln>
                <a:noFill/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06</a:t>
            </a:r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xmlns="" id="{59E88185-0033-D521-C8E4-FE94C8C94DE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 b="24850"/>
          <a:stretch/>
        </p:blipFill>
        <p:spPr>
          <a:xfrm>
            <a:off x="9809997" y="6008754"/>
            <a:ext cx="468804" cy="352308"/>
          </a:xfrm>
          <a:prstGeom prst="rect">
            <a:avLst/>
          </a:prstGeom>
        </p:spPr>
      </p:pic>
      <p:pic>
        <p:nvPicPr>
          <p:cNvPr id="51" name="Рисунок 61">
            <a:extLst>
              <a:ext uri="{FF2B5EF4-FFF2-40B4-BE49-F238E27FC236}">
                <a16:creationId xmlns:a16="http://schemas.microsoft.com/office/drawing/2014/main" xmlns="" id="{ED2A8417-2BC5-887B-EC92-40F89A41BEF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479" y="476250"/>
            <a:ext cx="572813" cy="29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73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DBCDC99-EB7A-D1E9-2199-D1459C434493}"/>
              </a:ext>
            </a:extLst>
          </p:cNvPr>
          <p:cNvSpPr txBox="1"/>
          <p:nvPr/>
        </p:nvSpPr>
        <p:spPr>
          <a:xfrm>
            <a:off x="382478" y="354556"/>
            <a:ext cx="5705823" cy="549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786">
              <a:lnSpc>
                <a:spcPts val="3800"/>
              </a:lnSpc>
              <a:defRPr/>
            </a:pPr>
            <a:r>
              <a:rPr lang="ru-RU" sz="2800" b="1" dirty="0">
                <a:solidFill>
                  <a:srgbClr val="9165E8"/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Цифровая платформа МСП.РФ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4B50E90-7B3C-4D0B-CEB6-9C8110686798}"/>
              </a:ext>
            </a:extLst>
          </p:cNvPr>
          <p:cNvSpPr txBox="1"/>
          <p:nvPr/>
        </p:nvSpPr>
        <p:spPr>
          <a:xfrm>
            <a:off x="382478" y="904322"/>
            <a:ext cx="47474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государственная платформа поддержки предпринимателей, самозанятых и тех, кто планирует начать свой бизнес</a:t>
            </a:r>
          </a:p>
        </p:txBody>
      </p:sp>
      <p:sp>
        <p:nvSpPr>
          <p:cNvPr id="10" name="Прямоугольник 3">
            <a:extLst>
              <a:ext uri="{FF2B5EF4-FFF2-40B4-BE49-F238E27FC236}">
                <a16:creationId xmlns:a16="http://schemas.microsoft.com/office/drawing/2014/main" xmlns="" id="{90CDCDC8-CA20-6EDC-8908-1A78D795D968}"/>
              </a:ext>
            </a:extLst>
          </p:cNvPr>
          <p:cNvSpPr/>
          <p:nvPr/>
        </p:nvSpPr>
        <p:spPr>
          <a:xfrm>
            <a:off x="763478" y="2338875"/>
            <a:ext cx="2280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pc="7" dirty="0" smtClean="0">
                <a:solidFill>
                  <a:srgbClr val="9165E8"/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7</a:t>
            </a:r>
            <a:r>
              <a:rPr lang="ru-RU" sz="3600" b="1" spc="7" dirty="0" smtClean="0">
                <a:solidFill>
                  <a:srgbClr val="9165E8"/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00</a:t>
            </a:r>
            <a:r>
              <a:rPr lang="ru-RU" sz="3600" b="1" spc="7" dirty="0">
                <a:solidFill>
                  <a:srgbClr val="9165E8"/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+</a:t>
            </a:r>
            <a:endParaRPr lang="ru-RU" sz="1400" b="1" dirty="0">
              <a:solidFill>
                <a:srgbClr val="9165E8"/>
              </a:solidFill>
              <a:latin typeface="PT Root UI Bold" panose="020B0303020202020204" pitchFamily="34" charset="77"/>
              <a:ea typeface="PT Root UI Bold" panose="020B0303020202020204" pitchFamily="34" charset="77"/>
              <a:cs typeface="Segoe UI Semibold" panose="020B07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1DE2E59-EBCC-78BC-68CE-12ECE8D17D37}"/>
              </a:ext>
            </a:extLst>
          </p:cNvPr>
          <p:cNvSpPr txBox="1"/>
          <p:nvPr/>
        </p:nvSpPr>
        <p:spPr>
          <a:xfrm>
            <a:off x="763478" y="2895501"/>
            <a:ext cx="47474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федеральных и региональных</a:t>
            </a:r>
            <a:endParaRPr lang="en-GB" b="1" dirty="0">
              <a:latin typeface="PT Root UI Bold" panose="020B0303020202020204" pitchFamily="34" charset="77"/>
              <a:ea typeface="PT Root UI Bold" panose="020B0303020202020204" pitchFamily="34" charset="77"/>
              <a:cs typeface="Segoe UI Semibold" panose="020B0702040204020203" pitchFamily="34" charset="0"/>
            </a:endParaRPr>
          </a:p>
          <a:p>
            <a:r>
              <a:rPr lang="ru-RU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мер поддержки бизнеса </a:t>
            </a:r>
          </a:p>
        </p:txBody>
      </p:sp>
      <p:sp>
        <p:nvSpPr>
          <p:cNvPr id="12" name="Прямоугольник 3">
            <a:extLst>
              <a:ext uri="{FF2B5EF4-FFF2-40B4-BE49-F238E27FC236}">
                <a16:creationId xmlns:a16="http://schemas.microsoft.com/office/drawing/2014/main" xmlns="" id="{66DAFA54-0B11-F75D-6437-C831898A9D61}"/>
              </a:ext>
            </a:extLst>
          </p:cNvPr>
          <p:cNvSpPr/>
          <p:nvPr/>
        </p:nvSpPr>
        <p:spPr>
          <a:xfrm>
            <a:off x="763478" y="3906561"/>
            <a:ext cx="22748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spc="7" dirty="0" smtClean="0">
                <a:solidFill>
                  <a:srgbClr val="9165E8"/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450 </a:t>
            </a:r>
            <a:r>
              <a:rPr lang="ru-RU" sz="3600" b="1" spc="7" dirty="0">
                <a:solidFill>
                  <a:srgbClr val="9165E8"/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000+</a:t>
            </a:r>
            <a:endParaRPr lang="ru-RU" sz="1400" b="1" dirty="0">
              <a:solidFill>
                <a:srgbClr val="9165E8"/>
              </a:solidFill>
              <a:latin typeface="PT Root UI Bold" panose="020B0303020202020204" pitchFamily="34" charset="77"/>
              <a:ea typeface="PT Root UI Bold" panose="020B0303020202020204" pitchFamily="34" charset="77"/>
              <a:cs typeface="Segoe UI Semibold" panose="020B07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5F6EFFE-D7A0-C904-9315-69D3C59D8001}"/>
              </a:ext>
            </a:extLst>
          </p:cNvPr>
          <p:cNvSpPr txBox="1"/>
          <p:nvPr/>
        </p:nvSpPr>
        <p:spPr>
          <a:xfrm>
            <a:off x="763478" y="4439123"/>
            <a:ext cx="25827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пользователей</a:t>
            </a:r>
          </a:p>
        </p:txBody>
      </p:sp>
      <p:sp>
        <p:nvSpPr>
          <p:cNvPr id="15" name="Прямоугольник 3">
            <a:extLst>
              <a:ext uri="{FF2B5EF4-FFF2-40B4-BE49-F238E27FC236}">
                <a16:creationId xmlns:a16="http://schemas.microsoft.com/office/drawing/2014/main" xmlns="" id="{53F3644B-507F-F940-ADB2-CF3C98A6BC6B}"/>
              </a:ext>
            </a:extLst>
          </p:cNvPr>
          <p:cNvSpPr/>
          <p:nvPr/>
        </p:nvSpPr>
        <p:spPr>
          <a:xfrm>
            <a:off x="763478" y="5179294"/>
            <a:ext cx="18251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spc="7" dirty="0">
                <a:solidFill>
                  <a:srgbClr val="9165E8"/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20+</a:t>
            </a:r>
            <a:endParaRPr lang="ru-RU" sz="1400" b="1" dirty="0">
              <a:solidFill>
                <a:srgbClr val="9165E8"/>
              </a:solidFill>
              <a:latin typeface="PT Root UI Bold" panose="020B0303020202020204" pitchFamily="34" charset="77"/>
              <a:ea typeface="PT Root UI Bold" panose="020B0303020202020204" pitchFamily="34" charset="77"/>
              <a:cs typeface="Segoe UI Semibold" panose="020B0702040204020203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30095B9-DA27-E356-6BEE-6C67A88A65A5}"/>
              </a:ext>
            </a:extLst>
          </p:cNvPr>
          <p:cNvSpPr txBox="1"/>
          <p:nvPr/>
        </p:nvSpPr>
        <p:spPr>
          <a:xfrm>
            <a:off x="763478" y="5717503"/>
            <a:ext cx="22557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онлайн-сервисов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xmlns="" id="{08304DF4-7E3A-9AE8-E1A7-1B40A50B07E7}"/>
              </a:ext>
            </a:extLst>
          </p:cNvPr>
          <p:cNvSpPr/>
          <p:nvPr/>
        </p:nvSpPr>
        <p:spPr>
          <a:xfrm>
            <a:off x="6088301" y="2377418"/>
            <a:ext cx="5580063" cy="678438"/>
          </a:xfrm>
          <a:prstGeom prst="roundRect">
            <a:avLst>
              <a:gd name="adj" fmla="val 1132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16FE5B40-F418-7714-F3A0-41DCDA67E68C}"/>
              </a:ext>
            </a:extLst>
          </p:cNvPr>
          <p:cNvSpPr txBox="1"/>
          <p:nvPr/>
        </p:nvSpPr>
        <p:spPr>
          <a:xfrm>
            <a:off x="6691647" y="2562748"/>
            <a:ext cx="4836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216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50000"/>
              <a:defRPr/>
            </a:pPr>
            <a:r>
              <a:rPr lang="ru-RU" sz="1400" b="1" dirty="0">
                <a:solidFill>
                  <a:schemeClr val="bg1"/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Онлайн-доступ </a:t>
            </a:r>
            <a:r>
              <a:rPr lang="ru-RU" sz="1400" b="1" dirty="0" smtClean="0">
                <a:solidFill>
                  <a:schemeClr val="bg1"/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к </a:t>
            </a:r>
            <a:r>
              <a:rPr lang="ru-RU" sz="1400" b="1" dirty="0">
                <a:solidFill>
                  <a:schemeClr val="bg1"/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мерам </a:t>
            </a:r>
            <a:r>
              <a:rPr lang="ru-RU" sz="1400" b="1" dirty="0" smtClean="0">
                <a:solidFill>
                  <a:schemeClr val="bg1"/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поддержки бизнеса </a:t>
            </a:r>
            <a:endParaRPr lang="ru-RU" sz="1400" b="1" dirty="0">
              <a:solidFill>
                <a:schemeClr val="bg1"/>
              </a:solidFill>
              <a:latin typeface="PT Root UI Bold" panose="020B0303020202020204" pitchFamily="34" charset="77"/>
              <a:ea typeface="PT Root UI Bold" panose="020B0303020202020204" pitchFamily="34" charset="77"/>
              <a:cs typeface="Segoe UI Semibold" panose="020B0702040204020203" pitchFamily="34" charset="0"/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xmlns="" id="{F8E380F7-6504-7673-C3EB-66682CA0BE93}"/>
              </a:ext>
            </a:extLst>
          </p:cNvPr>
          <p:cNvSpPr/>
          <p:nvPr/>
        </p:nvSpPr>
        <p:spPr>
          <a:xfrm>
            <a:off x="6088301" y="3173997"/>
            <a:ext cx="5580063" cy="678438"/>
          </a:xfrm>
          <a:prstGeom prst="roundRect">
            <a:avLst>
              <a:gd name="adj" fmla="val 1132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xmlns="" id="{D2C8A4AE-FC2F-14BD-D3FC-C318F3C6C420}"/>
              </a:ext>
            </a:extLst>
          </p:cNvPr>
          <p:cNvSpPr/>
          <p:nvPr/>
        </p:nvSpPr>
        <p:spPr>
          <a:xfrm>
            <a:off x="6088301" y="3970576"/>
            <a:ext cx="5580063" cy="678438"/>
          </a:xfrm>
          <a:prstGeom prst="roundRect">
            <a:avLst>
              <a:gd name="adj" fmla="val 1132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xmlns="" id="{8062417F-C0F4-CBC8-9671-00CB7E8CA57F}"/>
              </a:ext>
            </a:extLst>
          </p:cNvPr>
          <p:cNvSpPr/>
          <p:nvPr/>
        </p:nvSpPr>
        <p:spPr>
          <a:xfrm>
            <a:off x="6088301" y="4767155"/>
            <a:ext cx="5580063" cy="678438"/>
          </a:xfrm>
          <a:prstGeom prst="roundRect">
            <a:avLst>
              <a:gd name="adj" fmla="val 1132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xmlns="" id="{14C50BA4-98C6-6DE0-7DBC-663B7F846CFA}"/>
              </a:ext>
            </a:extLst>
          </p:cNvPr>
          <p:cNvSpPr/>
          <p:nvPr/>
        </p:nvSpPr>
        <p:spPr>
          <a:xfrm>
            <a:off x="6088301" y="5563734"/>
            <a:ext cx="5580063" cy="678438"/>
          </a:xfrm>
          <a:prstGeom prst="roundRect">
            <a:avLst>
              <a:gd name="adj" fmla="val 1132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2405CEFC-7E98-F79F-C4D9-058CB936876B}"/>
              </a:ext>
            </a:extLst>
          </p:cNvPr>
          <p:cNvSpPr txBox="1"/>
          <p:nvPr/>
        </p:nvSpPr>
        <p:spPr>
          <a:xfrm>
            <a:off x="6691647" y="3393753"/>
            <a:ext cx="4836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216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50000"/>
              <a:defRPr/>
            </a:pPr>
            <a:r>
              <a:rPr lang="ru-RU" sz="1400" b="1" dirty="0">
                <a:solidFill>
                  <a:schemeClr val="bg1"/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Государственные и бизнес-сервисы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AE1589B7-6A9C-4964-53BA-0F1DC3946053}"/>
              </a:ext>
            </a:extLst>
          </p:cNvPr>
          <p:cNvSpPr txBox="1"/>
          <p:nvPr/>
        </p:nvSpPr>
        <p:spPr>
          <a:xfrm>
            <a:off x="6691647" y="4155906"/>
            <a:ext cx="4836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216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50000"/>
              <a:defRPr/>
            </a:pPr>
            <a:r>
              <a:rPr lang="ru-RU" sz="1400" b="1" dirty="0">
                <a:solidFill>
                  <a:schemeClr val="bg1"/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Аналитика для предпринимателей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5824F8A0-71C3-D57C-2C97-FD03935A1D0D}"/>
              </a:ext>
            </a:extLst>
          </p:cNvPr>
          <p:cNvSpPr txBox="1"/>
          <p:nvPr/>
        </p:nvSpPr>
        <p:spPr>
          <a:xfrm>
            <a:off x="6691647" y="4962235"/>
            <a:ext cx="4836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216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50000"/>
              <a:defRPr/>
            </a:pPr>
            <a:r>
              <a:rPr lang="en-US" sz="1400" b="1" dirty="0">
                <a:solidFill>
                  <a:schemeClr val="bg1"/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B2B</a:t>
            </a:r>
            <a:r>
              <a:rPr lang="ru-RU" sz="1400" b="1" dirty="0">
                <a:solidFill>
                  <a:schemeClr val="bg1"/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 взаимодействие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99ECFCF2-6895-0656-4E67-7AAF7CD17D8C}"/>
              </a:ext>
            </a:extLst>
          </p:cNvPr>
          <p:cNvSpPr txBox="1"/>
          <p:nvPr/>
        </p:nvSpPr>
        <p:spPr>
          <a:xfrm>
            <a:off x="6691647" y="5749064"/>
            <a:ext cx="4836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216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50000"/>
              <a:defRPr/>
            </a:pPr>
            <a:r>
              <a:rPr lang="ru-RU" sz="1400" b="1" dirty="0">
                <a:solidFill>
                  <a:schemeClr val="bg1"/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Канал коммуникации бизнеса и государства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86B5EDF2-BAB9-A1EE-3AAB-36E65EC7EBDE}"/>
              </a:ext>
            </a:extLst>
          </p:cNvPr>
          <p:cNvGrpSpPr/>
          <p:nvPr/>
        </p:nvGrpSpPr>
        <p:grpSpPr>
          <a:xfrm>
            <a:off x="6318480" y="2597847"/>
            <a:ext cx="237577" cy="237577"/>
            <a:chOff x="636869" y="1755697"/>
            <a:chExt cx="296825" cy="296825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671AF186-DA7D-0E22-E98B-F8F2CC24C50B}"/>
                </a:ext>
              </a:extLst>
            </p:cNvPr>
            <p:cNvSpPr/>
            <p:nvPr/>
          </p:nvSpPr>
          <p:spPr>
            <a:xfrm>
              <a:off x="636869" y="1755697"/>
              <a:ext cx="296825" cy="296825"/>
            </a:xfrm>
            <a:prstGeom prst="ellipse">
              <a:avLst/>
            </a:prstGeom>
            <a:solidFill>
              <a:srgbClr val="FFD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37" name="Graphic 36">
              <a:extLst>
                <a:ext uri="{FF2B5EF4-FFF2-40B4-BE49-F238E27FC236}">
                  <a16:creationId xmlns:a16="http://schemas.microsoft.com/office/drawing/2014/main" xmlns="" id="{0AD7113B-9203-84C6-A2AC-AB216CDD70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l="21256" t="17448" r="22708" b="37584"/>
            <a:stretch/>
          </p:blipFill>
          <p:spPr>
            <a:xfrm>
              <a:off x="700507" y="1841957"/>
              <a:ext cx="161680" cy="129745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64966410-A400-4923-8B16-305A4D5A79EF}"/>
              </a:ext>
            </a:extLst>
          </p:cNvPr>
          <p:cNvGrpSpPr/>
          <p:nvPr/>
        </p:nvGrpSpPr>
        <p:grpSpPr>
          <a:xfrm>
            <a:off x="6318480" y="3394427"/>
            <a:ext cx="237577" cy="237577"/>
            <a:chOff x="636869" y="1755697"/>
            <a:chExt cx="296825" cy="296825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xmlns="" id="{79672F29-CF2A-295B-A014-BA7F6E2FE45E}"/>
                </a:ext>
              </a:extLst>
            </p:cNvPr>
            <p:cNvSpPr/>
            <p:nvPr/>
          </p:nvSpPr>
          <p:spPr>
            <a:xfrm>
              <a:off x="636869" y="1755697"/>
              <a:ext cx="296825" cy="296825"/>
            </a:xfrm>
            <a:prstGeom prst="ellipse">
              <a:avLst/>
            </a:prstGeom>
            <a:solidFill>
              <a:srgbClr val="FFD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52" name="Graphic 51">
              <a:extLst>
                <a:ext uri="{FF2B5EF4-FFF2-40B4-BE49-F238E27FC236}">
                  <a16:creationId xmlns:a16="http://schemas.microsoft.com/office/drawing/2014/main" xmlns="" id="{671005D3-9168-933C-CA3A-3107E4244B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 l="21256" t="17448" r="22708" b="37584"/>
            <a:stretch/>
          </p:blipFill>
          <p:spPr>
            <a:xfrm>
              <a:off x="700507" y="1841957"/>
              <a:ext cx="161680" cy="129745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A66261B7-F3D4-FB12-9F39-F81D866525FA}"/>
              </a:ext>
            </a:extLst>
          </p:cNvPr>
          <p:cNvGrpSpPr/>
          <p:nvPr/>
        </p:nvGrpSpPr>
        <p:grpSpPr>
          <a:xfrm>
            <a:off x="6318480" y="4191005"/>
            <a:ext cx="237577" cy="237577"/>
            <a:chOff x="636869" y="1755697"/>
            <a:chExt cx="296825" cy="296825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xmlns="" id="{CDB57854-3A58-B77A-90FC-FED91BC9CFEB}"/>
                </a:ext>
              </a:extLst>
            </p:cNvPr>
            <p:cNvSpPr/>
            <p:nvPr/>
          </p:nvSpPr>
          <p:spPr>
            <a:xfrm>
              <a:off x="636869" y="1755697"/>
              <a:ext cx="296825" cy="296825"/>
            </a:xfrm>
            <a:prstGeom prst="ellipse">
              <a:avLst/>
            </a:prstGeom>
            <a:solidFill>
              <a:srgbClr val="FFD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55" name="Graphic 54">
              <a:extLst>
                <a:ext uri="{FF2B5EF4-FFF2-40B4-BE49-F238E27FC236}">
                  <a16:creationId xmlns:a16="http://schemas.microsoft.com/office/drawing/2014/main" xmlns="" id="{D39334D8-9A91-4BC4-16B3-97EA0DF535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 l="21256" t="17448" r="22708" b="37584"/>
            <a:stretch/>
          </p:blipFill>
          <p:spPr>
            <a:xfrm>
              <a:off x="700507" y="1841957"/>
              <a:ext cx="161680" cy="129745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2D915499-8CB8-859B-02A6-165EAC8CD0D0}"/>
              </a:ext>
            </a:extLst>
          </p:cNvPr>
          <p:cNvGrpSpPr/>
          <p:nvPr/>
        </p:nvGrpSpPr>
        <p:grpSpPr>
          <a:xfrm>
            <a:off x="6318480" y="4987585"/>
            <a:ext cx="237577" cy="237577"/>
            <a:chOff x="636869" y="1755697"/>
            <a:chExt cx="296825" cy="296825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30677DCA-28C2-52A6-1E64-1723EF8F22DE}"/>
                </a:ext>
              </a:extLst>
            </p:cNvPr>
            <p:cNvSpPr/>
            <p:nvPr/>
          </p:nvSpPr>
          <p:spPr>
            <a:xfrm>
              <a:off x="636869" y="1755697"/>
              <a:ext cx="296825" cy="296825"/>
            </a:xfrm>
            <a:prstGeom prst="ellipse">
              <a:avLst/>
            </a:prstGeom>
            <a:solidFill>
              <a:srgbClr val="FFD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58" name="Graphic 57">
              <a:extLst>
                <a:ext uri="{FF2B5EF4-FFF2-40B4-BE49-F238E27FC236}">
                  <a16:creationId xmlns:a16="http://schemas.microsoft.com/office/drawing/2014/main" xmlns="" id="{56E0BFD9-06B9-97FE-71A2-648460B72E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 l="21256" t="17448" r="22708" b="37584"/>
            <a:stretch/>
          </p:blipFill>
          <p:spPr>
            <a:xfrm>
              <a:off x="700507" y="1841957"/>
              <a:ext cx="161680" cy="129745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9E82784B-03D6-61A2-FC4A-6F8901EE0614}"/>
              </a:ext>
            </a:extLst>
          </p:cNvPr>
          <p:cNvGrpSpPr/>
          <p:nvPr/>
        </p:nvGrpSpPr>
        <p:grpSpPr>
          <a:xfrm>
            <a:off x="6318480" y="5784163"/>
            <a:ext cx="237577" cy="237577"/>
            <a:chOff x="636869" y="1755697"/>
            <a:chExt cx="296825" cy="296825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xmlns="" id="{B877593D-AA28-E073-689D-DEF77CB8D32A}"/>
                </a:ext>
              </a:extLst>
            </p:cNvPr>
            <p:cNvSpPr/>
            <p:nvPr/>
          </p:nvSpPr>
          <p:spPr>
            <a:xfrm>
              <a:off x="636869" y="1755697"/>
              <a:ext cx="296825" cy="296825"/>
            </a:xfrm>
            <a:prstGeom prst="ellipse">
              <a:avLst/>
            </a:prstGeom>
            <a:solidFill>
              <a:srgbClr val="FFD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61" name="Graphic 60">
              <a:extLst>
                <a:ext uri="{FF2B5EF4-FFF2-40B4-BE49-F238E27FC236}">
                  <a16:creationId xmlns:a16="http://schemas.microsoft.com/office/drawing/2014/main" xmlns="" id="{D6AC6FD1-52F6-93A0-CA07-C676476DD7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 l="21256" t="17448" r="22708" b="37584"/>
            <a:stretch/>
          </p:blipFill>
          <p:spPr>
            <a:xfrm>
              <a:off x="700507" y="1841957"/>
              <a:ext cx="161680" cy="129745"/>
            </a:xfrm>
            <a:prstGeom prst="rect">
              <a:avLst/>
            </a:prstGeom>
          </p:spPr>
        </p:pic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A12F90EE-CE36-77BB-7D5B-A5D901E5E4CD}"/>
              </a:ext>
            </a:extLst>
          </p:cNvPr>
          <p:cNvCxnSpPr>
            <a:cxnSpLocks/>
          </p:cNvCxnSpPr>
          <p:nvPr/>
        </p:nvCxnSpPr>
        <p:spPr>
          <a:xfrm flipH="1">
            <a:off x="479425" y="3749015"/>
            <a:ext cx="4742280" cy="0"/>
          </a:xfrm>
          <a:prstGeom prst="line">
            <a:avLst/>
          </a:prstGeom>
          <a:ln w="12700">
            <a:solidFill>
              <a:schemeClr val="bg1">
                <a:lumMod val="50000"/>
                <a:alpha val="19639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BA1EECDF-2545-0E61-E256-AC3DEE965001}"/>
              </a:ext>
            </a:extLst>
          </p:cNvPr>
          <p:cNvCxnSpPr>
            <a:cxnSpLocks/>
          </p:cNvCxnSpPr>
          <p:nvPr/>
        </p:nvCxnSpPr>
        <p:spPr>
          <a:xfrm flipH="1">
            <a:off x="479425" y="5039428"/>
            <a:ext cx="4742280" cy="0"/>
          </a:xfrm>
          <a:prstGeom prst="line">
            <a:avLst/>
          </a:prstGeom>
          <a:ln w="12700">
            <a:solidFill>
              <a:schemeClr val="bg1">
                <a:lumMod val="50000"/>
                <a:alpha val="19639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Рисунок 6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640" y="358921"/>
            <a:ext cx="1771538" cy="534119"/>
          </a:xfrm>
          <a:prstGeom prst="rect">
            <a:avLst/>
          </a:prstGeom>
        </p:spPr>
      </p:pic>
      <p:pic>
        <p:nvPicPr>
          <p:cNvPr id="65" name="Рисунок 61">
            <a:extLst>
              <a:ext uri="{FF2B5EF4-FFF2-40B4-BE49-F238E27FC236}">
                <a16:creationId xmlns:a16="http://schemas.microsoft.com/office/drawing/2014/main" xmlns="" id="{94370222-F34D-34AF-603D-E24B6B8247F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690" y="476250"/>
            <a:ext cx="572813" cy="299463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169" y="400028"/>
            <a:ext cx="1210327" cy="42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16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DBCDC99-EB7A-D1E9-2199-D1459C434493}"/>
              </a:ext>
            </a:extLst>
          </p:cNvPr>
          <p:cNvSpPr txBox="1"/>
          <p:nvPr/>
        </p:nvSpPr>
        <p:spPr>
          <a:xfrm>
            <a:off x="382478" y="354556"/>
            <a:ext cx="5705823" cy="549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786">
              <a:lnSpc>
                <a:spcPts val="3800"/>
              </a:lnSpc>
              <a:defRPr/>
            </a:pPr>
            <a:r>
              <a:rPr lang="ru-RU" sz="2800" b="1" dirty="0">
                <a:solidFill>
                  <a:srgbClr val="9165E8"/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Цифровая платформа МСП.РФ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BBD5D2F0-8846-06CE-F650-4922BB2FFCFA}"/>
              </a:ext>
            </a:extLst>
          </p:cNvPr>
          <p:cNvSpPr/>
          <p:nvPr/>
        </p:nvSpPr>
        <p:spPr>
          <a:xfrm>
            <a:off x="481015" y="1092491"/>
            <a:ext cx="2816114" cy="2261380"/>
          </a:xfrm>
          <a:prstGeom prst="roundRect">
            <a:avLst>
              <a:gd name="adj" fmla="val 507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16B913B1-3824-4808-EB4D-75164AC307B6}"/>
              </a:ext>
            </a:extLst>
          </p:cNvPr>
          <p:cNvSpPr/>
          <p:nvPr/>
        </p:nvSpPr>
        <p:spPr>
          <a:xfrm>
            <a:off x="3456936" y="1092491"/>
            <a:ext cx="2563207" cy="2261380"/>
          </a:xfrm>
          <a:prstGeom prst="roundRect">
            <a:avLst>
              <a:gd name="adj" fmla="val 395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187EEF79-579C-A8F8-0589-81B57C71A014}"/>
              </a:ext>
            </a:extLst>
          </p:cNvPr>
          <p:cNvSpPr/>
          <p:nvPr/>
        </p:nvSpPr>
        <p:spPr>
          <a:xfrm>
            <a:off x="6196125" y="1092491"/>
            <a:ext cx="2816113" cy="2261380"/>
          </a:xfrm>
          <a:prstGeom prst="roundRect">
            <a:avLst>
              <a:gd name="adj" fmla="val 433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3E0883A5-CAB7-094C-F487-996C5D380EA8}"/>
              </a:ext>
            </a:extLst>
          </p:cNvPr>
          <p:cNvSpPr/>
          <p:nvPr/>
        </p:nvSpPr>
        <p:spPr>
          <a:xfrm>
            <a:off x="481014" y="3503200"/>
            <a:ext cx="5556025" cy="2842037"/>
          </a:xfrm>
          <a:prstGeom prst="roundRect">
            <a:avLst>
              <a:gd name="adj" fmla="val 337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05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80CCBAB7-7006-C616-67BA-E08BBF05B737}"/>
              </a:ext>
            </a:extLst>
          </p:cNvPr>
          <p:cNvSpPr/>
          <p:nvPr/>
        </p:nvSpPr>
        <p:spPr>
          <a:xfrm>
            <a:off x="6196124" y="3503201"/>
            <a:ext cx="2816114" cy="2842037"/>
          </a:xfrm>
          <a:prstGeom prst="roundRect">
            <a:avLst>
              <a:gd name="adj" fmla="val 364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050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xmlns="" id="{67802A11-228E-C31A-34CE-2804C02C4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761" y="4037131"/>
            <a:ext cx="1745948" cy="174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69">
            <a:extLst>
              <a:ext uri="{FF2B5EF4-FFF2-40B4-BE49-F238E27FC236}">
                <a16:creationId xmlns:a16="http://schemas.microsoft.com/office/drawing/2014/main" xmlns="" id="{37173F74-ACA9-0E44-2EBA-447035C74625}"/>
              </a:ext>
            </a:extLst>
          </p:cNvPr>
          <p:cNvSpPr/>
          <p:nvPr/>
        </p:nvSpPr>
        <p:spPr>
          <a:xfrm>
            <a:off x="3743434" y="1335202"/>
            <a:ext cx="132823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b="1" dirty="0">
                <a:solidFill>
                  <a:schemeClr val="bg1"/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Информация</a:t>
            </a:r>
          </a:p>
        </p:txBody>
      </p:sp>
      <p:sp>
        <p:nvSpPr>
          <p:cNvPr id="22" name="Прямоугольник 70">
            <a:extLst>
              <a:ext uri="{FF2B5EF4-FFF2-40B4-BE49-F238E27FC236}">
                <a16:creationId xmlns:a16="http://schemas.microsoft.com/office/drawing/2014/main" xmlns="" id="{44E3BECC-56D1-E013-B121-90A7C3FDBB3C}"/>
              </a:ext>
            </a:extLst>
          </p:cNvPr>
          <p:cNvSpPr/>
          <p:nvPr/>
        </p:nvSpPr>
        <p:spPr>
          <a:xfrm>
            <a:off x="6600540" y="1335202"/>
            <a:ext cx="206700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b="1" dirty="0">
                <a:solidFill>
                  <a:schemeClr val="bg1"/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Финансовые сервисы</a:t>
            </a:r>
          </a:p>
        </p:txBody>
      </p:sp>
      <p:sp>
        <p:nvSpPr>
          <p:cNvPr id="23" name="Прямоугольник 92">
            <a:extLst>
              <a:ext uri="{FF2B5EF4-FFF2-40B4-BE49-F238E27FC236}">
                <a16:creationId xmlns:a16="http://schemas.microsoft.com/office/drawing/2014/main" xmlns="" id="{5AA519DF-209B-61A3-395F-9EB92C641099}"/>
              </a:ext>
            </a:extLst>
          </p:cNvPr>
          <p:cNvSpPr/>
          <p:nvPr/>
        </p:nvSpPr>
        <p:spPr>
          <a:xfrm>
            <a:off x="833846" y="1335202"/>
            <a:ext cx="22131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b="1" dirty="0">
                <a:solidFill>
                  <a:schemeClr val="bg1"/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Личный кабинет</a:t>
            </a:r>
          </a:p>
        </p:txBody>
      </p:sp>
      <p:sp>
        <p:nvSpPr>
          <p:cNvPr id="24" name="Прямоугольник 92">
            <a:extLst>
              <a:ext uri="{FF2B5EF4-FFF2-40B4-BE49-F238E27FC236}">
                <a16:creationId xmlns:a16="http://schemas.microsoft.com/office/drawing/2014/main" xmlns="" id="{CC19C12D-6149-48EE-2825-539B1B8CD810}"/>
              </a:ext>
            </a:extLst>
          </p:cNvPr>
          <p:cNvSpPr/>
          <p:nvPr/>
        </p:nvSpPr>
        <p:spPr>
          <a:xfrm>
            <a:off x="833846" y="3766757"/>
            <a:ext cx="22131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b="1" dirty="0">
                <a:solidFill>
                  <a:schemeClr val="bg1"/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Инструменты для бизнеса</a:t>
            </a:r>
          </a:p>
        </p:txBody>
      </p:sp>
      <p:sp>
        <p:nvSpPr>
          <p:cNvPr id="25" name="Прямоугольник 92">
            <a:extLst>
              <a:ext uri="{FF2B5EF4-FFF2-40B4-BE49-F238E27FC236}">
                <a16:creationId xmlns:a16="http://schemas.microsoft.com/office/drawing/2014/main" xmlns="" id="{E3A27747-1D06-DCCF-8959-10818868BD79}"/>
              </a:ext>
            </a:extLst>
          </p:cNvPr>
          <p:cNvSpPr/>
          <p:nvPr/>
        </p:nvSpPr>
        <p:spPr>
          <a:xfrm>
            <a:off x="6600540" y="3766757"/>
            <a:ext cx="22131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b="1" dirty="0">
                <a:solidFill>
                  <a:schemeClr val="bg1"/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Продвижение и сбыт</a:t>
            </a:r>
          </a:p>
        </p:txBody>
      </p:sp>
      <p:pic>
        <p:nvPicPr>
          <p:cNvPr id="38" name="Рисунок 6">
            <a:extLst>
              <a:ext uri="{FF2B5EF4-FFF2-40B4-BE49-F238E27FC236}">
                <a16:creationId xmlns:a16="http://schemas.microsoft.com/office/drawing/2014/main" xmlns="" id="{DD13E705-8D43-6B16-8BB1-2CC8819A81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92" y="2670778"/>
            <a:ext cx="178687" cy="178687"/>
          </a:xfrm>
          <a:prstGeom prst="rect">
            <a:avLst/>
          </a:prstGeom>
        </p:spPr>
      </p:pic>
      <p:pic>
        <p:nvPicPr>
          <p:cNvPr id="62" name="Google Shape;182;p21">
            <a:extLst>
              <a:ext uri="{FF2B5EF4-FFF2-40B4-BE49-F238E27FC236}">
                <a16:creationId xmlns:a16="http://schemas.microsoft.com/office/drawing/2014/main" xmlns="" id="{546C02C4-7648-6F0D-E5D0-E2B210C5306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0551" y="2052761"/>
            <a:ext cx="212148" cy="137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Рисунок 8">
            <a:extLst>
              <a:ext uri="{FF2B5EF4-FFF2-40B4-BE49-F238E27FC236}">
                <a16:creationId xmlns:a16="http://schemas.microsoft.com/office/drawing/2014/main" xmlns="" id="{4F404E2F-95BA-2B1A-0AFE-D4E6FA93ED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15" y="2384693"/>
            <a:ext cx="136755" cy="136755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7034A9D2-459D-9432-CEEC-FE6125A018B7}"/>
              </a:ext>
            </a:extLst>
          </p:cNvPr>
          <p:cNvSpPr txBox="1"/>
          <p:nvPr/>
        </p:nvSpPr>
        <p:spPr>
          <a:xfrm>
            <a:off x="1100761" y="1692129"/>
            <a:ext cx="166416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786" lvl="0" indent="0">
              <a:spcBef>
                <a:spcPts val="361"/>
              </a:spcBef>
              <a:spcAft>
                <a:spcPts val="657"/>
              </a:spcAft>
              <a:buNone/>
            </a:pPr>
            <a:r>
              <a:rPr lang="ru-RU" sz="1050" b="1" dirty="0">
                <a:solidFill>
                  <a:schemeClr val="bg1">
                    <a:lumMod val="75000"/>
                  </a:schemeClr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  <a:sym typeface="Montserrat Medium"/>
              </a:rPr>
              <a:t>цифровой профиль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E36669C8-0076-2CB0-6F6B-EC0D55E22AE5}"/>
              </a:ext>
            </a:extLst>
          </p:cNvPr>
          <p:cNvSpPr txBox="1"/>
          <p:nvPr/>
        </p:nvSpPr>
        <p:spPr>
          <a:xfrm>
            <a:off x="1100761" y="1999846"/>
            <a:ext cx="195865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050" b="1" dirty="0">
                <a:solidFill>
                  <a:schemeClr val="bg1">
                    <a:lumMod val="75000"/>
                  </a:schemeClr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  <a:sym typeface="Montserrat Medium"/>
              </a:rPr>
              <a:t>расчет рейтинга бизнеса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1893968C-CF89-CFAE-629E-640BB8974469}"/>
              </a:ext>
            </a:extLst>
          </p:cNvPr>
          <p:cNvSpPr txBox="1"/>
          <p:nvPr/>
        </p:nvSpPr>
        <p:spPr>
          <a:xfrm>
            <a:off x="1100761" y="2307301"/>
            <a:ext cx="1933895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050" b="1" dirty="0">
                <a:solidFill>
                  <a:schemeClr val="bg1">
                    <a:lumMod val="75000"/>
                  </a:schemeClr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  <a:sym typeface="Montserrat Medium"/>
              </a:rPr>
              <a:t>уведомления от госорганов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6BA49121-A1F4-0964-967A-5E37DDC32051}"/>
              </a:ext>
            </a:extLst>
          </p:cNvPr>
          <p:cNvSpPr txBox="1"/>
          <p:nvPr/>
        </p:nvSpPr>
        <p:spPr>
          <a:xfrm>
            <a:off x="1100761" y="2615258"/>
            <a:ext cx="2061485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050" b="1" dirty="0">
                <a:solidFill>
                  <a:schemeClr val="bg1">
                    <a:lumMod val="75000"/>
                  </a:schemeClr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  <a:sym typeface="Montserrat Medium"/>
              </a:rPr>
              <a:t>календарь предпринимателя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5300A099-B73D-0232-4AC6-D9F8DC2F12E9}"/>
              </a:ext>
            </a:extLst>
          </p:cNvPr>
          <p:cNvSpPr txBox="1"/>
          <p:nvPr/>
        </p:nvSpPr>
        <p:spPr>
          <a:xfrm>
            <a:off x="3958451" y="1692129"/>
            <a:ext cx="1933895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050" b="1" dirty="0">
                <a:solidFill>
                  <a:schemeClr val="bg1">
                    <a:lumMod val="75000"/>
                  </a:schemeClr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  <a:sym typeface="Montserrat Medium"/>
              </a:rPr>
              <a:t>законодательный дайджест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57ACA126-0C5B-C806-317F-6EDDDEF32596}"/>
              </a:ext>
            </a:extLst>
          </p:cNvPr>
          <p:cNvSpPr txBox="1"/>
          <p:nvPr/>
        </p:nvSpPr>
        <p:spPr>
          <a:xfrm>
            <a:off x="3958451" y="1999846"/>
            <a:ext cx="166416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dirty="0">
                <a:solidFill>
                  <a:schemeClr val="bg1">
                    <a:lumMod val="75000"/>
                  </a:schemeClr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  <a:sym typeface="Montserrat Medium"/>
              </a:rPr>
              <a:t>новости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7BB48064-8F58-3AA5-61E6-189781EBB9B6}"/>
              </a:ext>
            </a:extLst>
          </p:cNvPr>
          <p:cNvSpPr txBox="1"/>
          <p:nvPr/>
        </p:nvSpPr>
        <p:spPr>
          <a:xfrm>
            <a:off x="3958451" y="2307301"/>
            <a:ext cx="1933895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786" lvl="0" indent="0">
              <a:spcBef>
                <a:spcPts val="361"/>
              </a:spcBef>
              <a:spcAft>
                <a:spcPts val="657"/>
              </a:spcAft>
              <a:buNone/>
            </a:pPr>
            <a:r>
              <a:rPr lang="ru-RU" sz="1050" b="1" dirty="0">
                <a:solidFill>
                  <a:schemeClr val="bg1">
                    <a:lumMod val="75000"/>
                  </a:schemeClr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  <a:sym typeface="Montserrat Medium"/>
              </a:rPr>
              <a:t>статистика для бизнеса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3B2FC50B-7962-2F7D-6D01-DE56F8F108E2}"/>
              </a:ext>
            </a:extLst>
          </p:cNvPr>
          <p:cNvSpPr txBox="1"/>
          <p:nvPr/>
        </p:nvSpPr>
        <p:spPr>
          <a:xfrm>
            <a:off x="3958451" y="2615258"/>
            <a:ext cx="154372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786" lvl="0" indent="0">
              <a:spcBef>
                <a:spcPts val="361"/>
              </a:spcBef>
              <a:spcAft>
                <a:spcPts val="657"/>
              </a:spcAft>
              <a:buNone/>
            </a:pPr>
            <a:r>
              <a:rPr lang="ru-RU" sz="1050" b="1" dirty="0">
                <a:solidFill>
                  <a:schemeClr val="bg1">
                    <a:lumMod val="75000"/>
                  </a:schemeClr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  <a:sym typeface="Montserrat Medium"/>
              </a:rPr>
              <a:t>самозанятым: старт, развитие, поддержка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F772584E-FFE5-C744-6D2D-9C9AD78210C4}"/>
              </a:ext>
            </a:extLst>
          </p:cNvPr>
          <p:cNvSpPr txBox="1"/>
          <p:nvPr/>
        </p:nvSpPr>
        <p:spPr>
          <a:xfrm>
            <a:off x="6899691" y="1622031"/>
            <a:ext cx="166416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050" b="1" dirty="0">
                <a:solidFill>
                  <a:schemeClr val="bg1">
                    <a:lumMod val="75000"/>
                  </a:schemeClr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  <a:sym typeface="Montserrat Medium"/>
              </a:rPr>
              <a:t>получение кредита онлайн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5CA4F72A-9AEE-2FEB-EF41-5E3BD6649C0D}"/>
              </a:ext>
            </a:extLst>
          </p:cNvPr>
          <p:cNvSpPr txBox="1"/>
          <p:nvPr/>
        </p:nvSpPr>
        <p:spPr>
          <a:xfrm>
            <a:off x="6899691" y="1979626"/>
            <a:ext cx="211254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786" lvl="0" indent="0">
              <a:spcBef>
                <a:spcPts val="361"/>
              </a:spcBef>
              <a:spcAft>
                <a:spcPts val="657"/>
              </a:spcAft>
              <a:buNone/>
            </a:pPr>
            <a:r>
              <a:rPr lang="ru-RU" sz="1050" b="1" dirty="0">
                <a:solidFill>
                  <a:schemeClr val="bg1">
                    <a:lumMod val="75000"/>
                  </a:schemeClr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  <a:sym typeface="Montserrat Medium"/>
              </a:rPr>
              <a:t>льготный </a:t>
            </a:r>
            <a:r>
              <a:rPr lang="ru-RU" sz="1050" b="1" dirty="0" smtClean="0">
                <a:solidFill>
                  <a:schemeClr val="bg1">
                    <a:lumMod val="75000"/>
                  </a:schemeClr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  <a:sym typeface="Montserrat Medium"/>
              </a:rPr>
              <a:t>лизинг оборудования</a:t>
            </a:r>
            <a:endParaRPr lang="ru-RU" sz="1050" b="1" dirty="0">
              <a:solidFill>
                <a:schemeClr val="bg1">
                  <a:lumMod val="75000"/>
                </a:schemeClr>
              </a:solidFill>
              <a:latin typeface="PT Root UI Bold" panose="020B0303020202020204" pitchFamily="34" charset="77"/>
              <a:ea typeface="PT Root UI Bold" panose="020B0303020202020204" pitchFamily="34" charset="77"/>
              <a:cs typeface="Segoe UI Semibold" panose="020B0702040204020203" pitchFamily="34" charset="0"/>
              <a:sym typeface="Montserrat Medium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4FEA7B83-9137-FF67-5222-98E669986A13}"/>
              </a:ext>
            </a:extLst>
          </p:cNvPr>
          <p:cNvSpPr txBox="1"/>
          <p:nvPr/>
        </p:nvSpPr>
        <p:spPr>
          <a:xfrm>
            <a:off x="6899691" y="2307301"/>
            <a:ext cx="191396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786" lvl="0" indent="0">
              <a:spcBef>
                <a:spcPts val="361"/>
              </a:spcBef>
              <a:spcAft>
                <a:spcPts val="657"/>
              </a:spcAft>
              <a:buNone/>
            </a:pPr>
            <a:r>
              <a:rPr lang="ru-RU" sz="1050" b="1" dirty="0">
                <a:solidFill>
                  <a:schemeClr val="bg1">
                    <a:lumMod val="75000"/>
                  </a:schemeClr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  <a:sym typeface="Montserrat Medium"/>
              </a:rPr>
              <a:t>льготное кредитование инновационных компаний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31F49333-68B1-D82C-2DB4-C62D9054A4E4}"/>
              </a:ext>
            </a:extLst>
          </p:cNvPr>
          <p:cNvSpPr txBox="1"/>
          <p:nvPr/>
        </p:nvSpPr>
        <p:spPr>
          <a:xfrm>
            <a:off x="6899691" y="2724045"/>
            <a:ext cx="1913969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786" lvl="0" indent="0">
              <a:spcBef>
                <a:spcPts val="361"/>
              </a:spcBef>
              <a:spcAft>
                <a:spcPts val="657"/>
              </a:spcAft>
              <a:buNone/>
            </a:pPr>
            <a:r>
              <a:rPr lang="ru-RU" sz="1050" b="1" dirty="0">
                <a:solidFill>
                  <a:schemeClr val="bg1">
                    <a:lumMod val="75000"/>
                  </a:schemeClr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  <a:sym typeface="Montserrat Medium"/>
              </a:rPr>
              <a:t>центр поддержки инвестиционного кредитования</a:t>
            </a:r>
          </a:p>
        </p:txBody>
      </p:sp>
      <p:sp>
        <p:nvSpPr>
          <p:cNvPr id="77" name="Прямоугольник 92">
            <a:extLst>
              <a:ext uri="{FF2B5EF4-FFF2-40B4-BE49-F238E27FC236}">
                <a16:creationId xmlns:a16="http://schemas.microsoft.com/office/drawing/2014/main" xmlns="" id="{035B66B9-5260-1549-CF39-CB88389ECFF0}"/>
              </a:ext>
            </a:extLst>
          </p:cNvPr>
          <p:cNvSpPr/>
          <p:nvPr/>
        </p:nvSpPr>
        <p:spPr>
          <a:xfrm>
            <a:off x="833846" y="4311150"/>
            <a:ext cx="22131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b="1" dirty="0">
                <a:solidFill>
                  <a:srgbClr val="FFD633"/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Начни свое дело</a:t>
            </a:r>
          </a:p>
        </p:txBody>
      </p:sp>
      <p:sp>
        <p:nvSpPr>
          <p:cNvPr id="79" name="Прямоугольник 92">
            <a:extLst>
              <a:ext uri="{FF2B5EF4-FFF2-40B4-BE49-F238E27FC236}">
                <a16:creationId xmlns:a16="http://schemas.microsoft.com/office/drawing/2014/main" xmlns="" id="{A2A9DAFF-A364-E8E4-9C9F-ABF098293DC0}"/>
              </a:ext>
            </a:extLst>
          </p:cNvPr>
          <p:cNvSpPr/>
          <p:nvPr/>
        </p:nvSpPr>
        <p:spPr>
          <a:xfrm>
            <a:off x="3743434" y="4311150"/>
            <a:ext cx="22131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b="1" dirty="0">
                <a:solidFill>
                  <a:srgbClr val="FFD633"/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Ваши помощники</a:t>
            </a: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xmlns="" id="{781139E3-56E1-F975-CFD8-8A44E25EBB8C}"/>
              </a:ext>
            </a:extLst>
          </p:cNvPr>
          <p:cNvSpPr/>
          <p:nvPr/>
        </p:nvSpPr>
        <p:spPr>
          <a:xfrm>
            <a:off x="9188220" y="1092491"/>
            <a:ext cx="2501872" cy="2261380"/>
          </a:xfrm>
          <a:prstGeom prst="roundRect">
            <a:avLst>
              <a:gd name="adj" fmla="val 507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1" name="Прямоугольник 70">
            <a:extLst>
              <a:ext uri="{FF2B5EF4-FFF2-40B4-BE49-F238E27FC236}">
                <a16:creationId xmlns:a16="http://schemas.microsoft.com/office/drawing/2014/main" xmlns="" id="{BC7023B2-D387-1868-454F-ACF6835B24F5}"/>
              </a:ext>
            </a:extLst>
          </p:cNvPr>
          <p:cNvSpPr/>
          <p:nvPr/>
        </p:nvSpPr>
        <p:spPr>
          <a:xfrm>
            <a:off x="9476378" y="1335202"/>
            <a:ext cx="206700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b="1" dirty="0">
                <a:solidFill>
                  <a:schemeClr val="bg1"/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Меры поддержки</a:t>
            </a:r>
          </a:p>
        </p:txBody>
      </p:sp>
      <p:pic>
        <p:nvPicPr>
          <p:cNvPr id="82" name="Google Shape;184;p21">
            <a:extLst>
              <a:ext uri="{FF2B5EF4-FFF2-40B4-BE49-F238E27FC236}">
                <a16:creationId xmlns:a16="http://schemas.microsoft.com/office/drawing/2014/main" xmlns="" id="{D396E217-6BD8-5DA5-D147-B89CC0D81CE8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48454" y="1706162"/>
            <a:ext cx="110313" cy="146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183;p21">
            <a:extLst>
              <a:ext uri="{FF2B5EF4-FFF2-40B4-BE49-F238E27FC236}">
                <a16:creationId xmlns:a16="http://schemas.microsoft.com/office/drawing/2014/main" xmlns="" id="{467B115F-4A1C-3C3E-BFFF-9CCA4FEF8F84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30089" y="2359202"/>
            <a:ext cx="142853" cy="111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Рисунок 1">
            <a:extLst>
              <a:ext uri="{FF2B5EF4-FFF2-40B4-BE49-F238E27FC236}">
                <a16:creationId xmlns:a16="http://schemas.microsoft.com/office/drawing/2014/main" xmlns="" id="{B4CC0923-2DCB-BD1B-102F-5E7879CB7B4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387" y="2010050"/>
            <a:ext cx="166445" cy="166445"/>
          </a:xfrm>
          <a:prstGeom prst="rect">
            <a:avLst/>
          </a:prstGeom>
        </p:spPr>
      </p:pic>
      <p:pic>
        <p:nvPicPr>
          <p:cNvPr id="85" name="Рисунок 7">
            <a:extLst>
              <a:ext uri="{FF2B5EF4-FFF2-40B4-BE49-F238E27FC236}">
                <a16:creationId xmlns:a16="http://schemas.microsoft.com/office/drawing/2014/main" xmlns="" id="{DB8C6584-36CC-2060-BAA9-D023ED0B7C5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396" y="2661575"/>
            <a:ext cx="184237" cy="184237"/>
          </a:xfrm>
          <a:prstGeom prst="rect">
            <a:avLst/>
          </a:prstGeom>
        </p:spPr>
      </p:pic>
      <p:pic>
        <p:nvPicPr>
          <p:cNvPr id="86" name="Google Shape;180;p21">
            <a:extLst>
              <a:ext uri="{FF2B5EF4-FFF2-40B4-BE49-F238E27FC236}">
                <a16:creationId xmlns:a16="http://schemas.microsoft.com/office/drawing/2014/main" xmlns="" id="{76179BC9-DE54-5C78-0166-A26A20E981D7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630133" y="1642926"/>
            <a:ext cx="180299" cy="160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197;p21">
            <a:extLst>
              <a:ext uri="{FF2B5EF4-FFF2-40B4-BE49-F238E27FC236}">
                <a16:creationId xmlns:a16="http://schemas.microsoft.com/office/drawing/2014/main" xmlns="" id="{6A59BE09-DDFF-6741-23C7-CD0EFD5F6489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625752" y="2394966"/>
            <a:ext cx="192246" cy="168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Рисунок 3">
            <a:extLst>
              <a:ext uri="{FF2B5EF4-FFF2-40B4-BE49-F238E27FC236}">
                <a16:creationId xmlns:a16="http://schemas.microsoft.com/office/drawing/2014/main" xmlns="" id="{0EEB01DF-87AA-1113-A3B3-EA4B2711383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095" y="2733726"/>
            <a:ext cx="228372" cy="228372"/>
          </a:xfrm>
          <a:prstGeom prst="rect">
            <a:avLst/>
          </a:prstGeom>
        </p:spPr>
      </p:pic>
      <p:pic>
        <p:nvPicPr>
          <p:cNvPr id="89" name="Рисунок 85">
            <a:extLst>
              <a:ext uri="{FF2B5EF4-FFF2-40B4-BE49-F238E27FC236}">
                <a16:creationId xmlns:a16="http://schemas.microsoft.com/office/drawing/2014/main" xmlns="" id="{258F571E-358B-7AE1-93A9-B1D7F66E7F4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126" y="2034383"/>
            <a:ext cx="189059" cy="189059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64ABF9EE-4820-F84F-C419-F98458CF77DB}"/>
              </a:ext>
            </a:extLst>
          </p:cNvPr>
          <p:cNvSpPr txBox="1"/>
          <p:nvPr/>
        </p:nvSpPr>
        <p:spPr>
          <a:xfrm>
            <a:off x="9750529" y="1671909"/>
            <a:ext cx="166416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786" lvl="0" indent="0">
              <a:buNone/>
            </a:pPr>
            <a:r>
              <a:rPr lang="ru-RU" sz="1050" b="1" dirty="0">
                <a:solidFill>
                  <a:schemeClr val="bg1">
                    <a:lumMod val="75000"/>
                  </a:schemeClr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  <a:sym typeface="Montserrat Medium"/>
              </a:rPr>
              <a:t>государственные</a:t>
            </a:r>
          </a:p>
          <a:p>
            <a:pPr marR="2786" lvl="0" indent="0">
              <a:buNone/>
            </a:pPr>
            <a:r>
              <a:rPr lang="ru-RU" sz="1050" b="1" dirty="0">
                <a:solidFill>
                  <a:schemeClr val="bg1">
                    <a:lumMod val="75000"/>
                  </a:schemeClr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  <a:sym typeface="Montserrat Medium"/>
              </a:rPr>
              <a:t>меры поддержки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CE1EF9A0-C866-1F39-AD06-7F5DD4974977}"/>
              </a:ext>
            </a:extLst>
          </p:cNvPr>
          <p:cNvSpPr txBox="1"/>
          <p:nvPr/>
        </p:nvSpPr>
        <p:spPr>
          <a:xfrm>
            <a:off x="9750529" y="2063516"/>
            <a:ext cx="213667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786" lvl="0" indent="0">
              <a:spcBef>
                <a:spcPts val="361"/>
              </a:spcBef>
              <a:spcAft>
                <a:spcPts val="657"/>
              </a:spcAft>
              <a:buNone/>
            </a:pPr>
            <a:r>
              <a:rPr lang="ru-RU" sz="1050" b="1" dirty="0">
                <a:solidFill>
                  <a:schemeClr val="bg1">
                    <a:lumMod val="75000"/>
                  </a:schemeClr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  <a:sym typeface="Montserrat Medium"/>
              </a:rPr>
              <a:t>региональные </a:t>
            </a:r>
            <a:br>
              <a:rPr lang="ru-RU" sz="1050" b="1" dirty="0">
                <a:solidFill>
                  <a:schemeClr val="bg1">
                    <a:lumMod val="75000"/>
                  </a:schemeClr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  <a:sym typeface="Montserrat Medium"/>
              </a:rPr>
            </a:br>
            <a:r>
              <a:rPr lang="ru-RU" sz="1050" b="1" dirty="0">
                <a:solidFill>
                  <a:schemeClr val="bg1">
                    <a:lumMod val="75000"/>
                  </a:schemeClr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  <a:sym typeface="Montserrat Medium"/>
              </a:rPr>
              <a:t>меры поддержки</a:t>
            </a:r>
          </a:p>
        </p:txBody>
      </p:sp>
      <p:pic>
        <p:nvPicPr>
          <p:cNvPr id="93" name="Google Shape;181;p21">
            <a:extLst>
              <a:ext uri="{FF2B5EF4-FFF2-40B4-BE49-F238E27FC236}">
                <a16:creationId xmlns:a16="http://schemas.microsoft.com/office/drawing/2014/main" xmlns="" id="{0B6CADE4-9323-3D8A-D240-33515F9D0373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468048" y="1682862"/>
            <a:ext cx="194533" cy="180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205;p21">
            <a:extLst>
              <a:ext uri="{FF2B5EF4-FFF2-40B4-BE49-F238E27FC236}">
                <a16:creationId xmlns:a16="http://schemas.microsoft.com/office/drawing/2014/main" xmlns="" id="{983BA3C2-3A80-D5B1-BCD1-68821850796D}"/>
              </a:ext>
            </a:extLst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9484183" y="2100817"/>
            <a:ext cx="164132" cy="159567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397DEA87-3C71-1C08-7FA3-040E67375C07}"/>
              </a:ext>
            </a:extLst>
          </p:cNvPr>
          <p:cNvSpPr txBox="1"/>
          <p:nvPr/>
        </p:nvSpPr>
        <p:spPr>
          <a:xfrm>
            <a:off x="1100761" y="4747875"/>
            <a:ext cx="208217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050" b="1" dirty="0">
                <a:solidFill>
                  <a:schemeClr val="bg1">
                    <a:lumMod val="75000"/>
                  </a:schemeClr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  <a:sym typeface="Montserrat Medium"/>
              </a:rPr>
              <a:t>регистрация бизнеса онлайн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8BF41AB0-D387-CC07-B579-BC9284580292}"/>
              </a:ext>
            </a:extLst>
          </p:cNvPr>
          <p:cNvSpPr txBox="1"/>
          <p:nvPr/>
        </p:nvSpPr>
        <p:spPr>
          <a:xfrm>
            <a:off x="1100761" y="5088844"/>
            <a:ext cx="228137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786" lvl="0" indent="0">
              <a:spcBef>
                <a:spcPts val="361"/>
              </a:spcBef>
              <a:spcAft>
                <a:spcPts val="657"/>
              </a:spcAft>
              <a:buNone/>
            </a:pPr>
            <a:r>
              <a:rPr lang="ru-RU" sz="1050" b="1" dirty="0">
                <a:solidFill>
                  <a:schemeClr val="bg1">
                    <a:lumMod val="75000"/>
                  </a:schemeClr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  <a:sym typeface="Montserrat Medium"/>
              </a:rPr>
              <a:t>выбор организационно-правовой формы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BD16D593-E9CD-906B-A970-747E66326B4E}"/>
              </a:ext>
            </a:extLst>
          </p:cNvPr>
          <p:cNvSpPr txBox="1"/>
          <p:nvPr/>
        </p:nvSpPr>
        <p:spPr>
          <a:xfrm>
            <a:off x="1100761" y="5471116"/>
            <a:ext cx="1933895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786" lvl="0" indent="0">
              <a:spcBef>
                <a:spcPts val="361"/>
              </a:spcBef>
              <a:spcAft>
                <a:spcPts val="657"/>
              </a:spcAft>
              <a:buNone/>
            </a:pPr>
            <a:r>
              <a:rPr lang="ru-RU" sz="1050" b="1" dirty="0">
                <a:solidFill>
                  <a:schemeClr val="bg1">
                    <a:lumMod val="75000"/>
                  </a:schemeClr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  <a:sym typeface="Montserrat Medium"/>
              </a:rPr>
              <a:t>выбор налогового режима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17C3617C-29B8-EA47-C834-81E730559F26}"/>
              </a:ext>
            </a:extLst>
          </p:cNvPr>
          <p:cNvSpPr txBox="1"/>
          <p:nvPr/>
        </p:nvSpPr>
        <p:spPr>
          <a:xfrm>
            <a:off x="1100761" y="5837264"/>
            <a:ext cx="2608635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786" lvl="0" indent="0">
              <a:spcBef>
                <a:spcPts val="361"/>
              </a:spcBef>
              <a:spcAft>
                <a:spcPts val="657"/>
              </a:spcAft>
              <a:buNone/>
            </a:pPr>
            <a:r>
              <a:rPr lang="ru-RU" sz="1050" b="1" dirty="0">
                <a:solidFill>
                  <a:schemeClr val="bg1">
                    <a:lumMod val="75000"/>
                  </a:schemeClr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  <a:sym typeface="Montserrat Medium"/>
              </a:rPr>
              <a:t>получение электронной подписи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C8F69584-0D5E-07BA-AE8B-C73D83E057CD}"/>
              </a:ext>
            </a:extLst>
          </p:cNvPr>
          <p:cNvSpPr txBox="1"/>
          <p:nvPr/>
        </p:nvSpPr>
        <p:spPr>
          <a:xfrm>
            <a:off x="3958658" y="4747875"/>
            <a:ext cx="166416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050" b="1" dirty="0">
                <a:solidFill>
                  <a:schemeClr val="bg1">
                    <a:lumMod val="75000"/>
                  </a:schemeClr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  <a:sym typeface="Montserrat Medium"/>
              </a:rPr>
              <a:t>бизнес-обучение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67586557-2EDA-D1C1-2589-DBCEFB7CE5BD}"/>
              </a:ext>
            </a:extLst>
          </p:cNvPr>
          <p:cNvSpPr txBox="1"/>
          <p:nvPr/>
        </p:nvSpPr>
        <p:spPr>
          <a:xfrm>
            <a:off x="3958658" y="5088844"/>
            <a:ext cx="193368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786" lvl="0" indent="0">
              <a:spcBef>
                <a:spcPts val="361"/>
              </a:spcBef>
              <a:spcAft>
                <a:spcPts val="657"/>
              </a:spcAft>
              <a:buNone/>
            </a:pPr>
            <a:r>
              <a:rPr lang="ru-RU" sz="1050" b="1" dirty="0">
                <a:solidFill>
                  <a:schemeClr val="bg1">
                    <a:lumMod val="75000"/>
                  </a:schemeClr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  <a:sym typeface="Montserrat Medium"/>
              </a:rPr>
              <a:t>конструктор документов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2C78B9FE-82B4-4654-43F4-39C5048A5F1B}"/>
              </a:ext>
            </a:extLst>
          </p:cNvPr>
          <p:cNvSpPr txBox="1"/>
          <p:nvPr/>
        </p:nvSpPr>
        <p:spPr>
          <a:xfrm>
            <a:off x="3958658" y="5471116"/>
            <a:ext cx="1933895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786" lvl="0" indent="0">
              <a:spcBef>
                <a:spcPts val="361"/>
              </a:spcBef>
              <a:spcAft>
                <a:spcPts val="657"/>
              </a:spcAft>
              <a:buNone/>
            </a:pPr>
            <a:r>
              <a:rPr lang="ru-RU" sz="1050" b="1" dirty="0">
                <a:solidFill>
                  <a:schemeClr val="bg1">
                    <a:lumMod val="75000"/>
                  </a:schemeClr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  <a:sym typeface="Montserrat Medium"/>
              </a:rPr>
              <a:t>проверка контрагента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F2EAF35E-A2EC-6A47-10AE-4F3EF91B4E52}"/>
              </a:ext>
            </a:extLst>
          </p:cNvPr>
          <p:cNvSpPr txBox="1"/>
          <p:nvPr/>
        </p:nvSpPr>
        <p:spPr>
          <a:xfrm>
            <a:off x="3958658" y="5837264"/>
            <a:ext cx="2061485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" sz="1050" b="1" dirty="0">
                <a:solidFill>
                  <a:schemeClr val="bg1">
                    <a:lumMod val="75000"/>
                  </a:schemeClr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  <a:sym typeface="Montserrat Medium"/>
              </a:rPr>
              <a:t>сервис 360° — подать </a:t>
            </a:r>
            <a:r>
              <a:rPr lang="ru" sz="1050" b="1" dirty="0" smtClean="0">
                <a:solidFill>
                  <a:schemeClr val="bg1">
                    <a:lumMod val="75000"/>
                  </a:schemeClr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  <a:sym typeface="Montserrat Medium"/>
              </a:rPr>
              <a:t>жалобу</a:t>
            </a:r>
            <a:endParaRPr lang="ru-RU" sz="1050" b="1" dirty="0">
              <a:solidFill>
                <a:schemeClr val="bg1">
                  <a:lumMod val="75000"/>
                </a:schemeClr>
              </a:solidFill>
              <a:latin typeface="PT Root UI Bold" panose="020B0303020202020204" pitchFamily="34" charset="77"/>
              <a:ea typeface="PT Root UI Bold" panose="020B0303020202020204" pitchFamily="34" charset="77"/>
              <a:cs typeface="Segoe UI Semibold" panose="020B0702040204020203" pitchFamily="34" charset="0"/>
              <a:sym typeface="Montserrat Medium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9A0EF20C-8BAC-3ED9-5412-45BFDF8B478B}"/>
              </a:ext>
            </a:extLst>
          </p:cNvPr>
          <p:cNvSpPr txBox="1"/>
          <p:nvPr/>
        </p:nvSpPr>
        <p:spPr>
          <a:xfrm>
            <a:off x="6899692" y="4214977"/>
            <a:ext cx="154194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786" lvl="0" indent="0">
              <a:spcBef>
                <a:spcPts val="361"/>
              </a:spcBef>
              <a:spcAft>
                <a:spcPts val="657"/>
              </a:spcAft>
              <a:buNone/>
            </a:pPr>
            <a:r>
              <a:rPr lang="ru-RU" sz="1050" b="1" dirty="0">
                <a:solidFill>
                  <a:schemeClr val="bg1">
                    <a:lumMod val="75000"/>
                  </a:schemeClr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  <a:sym typeface="Montserrat Medium"/>
              </a:rPr>
              <a:t>производственная кооперация и сбыт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86FF9BE6-E91D-5306-F254-FE9CDC013CB6}"/>
              </a:ext>
            </a:extLst>
          </p:cNvPr>
          <p:cNvSpPr txBox="1"/>
          <p:nvPr/>
        </p:nvSpPr>
        <p:spPr>
          <a:xfrm>
            <a:off x="6899692" y="4615458"/>
            <a:ext cx="160422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050" b="1" dirty="0">
                <a:solidFill>
                  <a:schemeClr val="bg1">
                    <a:lumMod val="75000"/>
                  </a:schemeClr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  <a:sym typeface="Montserrat Medium"/>
              </a:rPr>
              <a:t>доступ к закупкам </a:t>
            </a:r>
            <a:r>
              <a:rPr lang="ru-RU" sz="1050" b="1" dirty="0" smtClean="0">
                <a:solidFill>
                  <a:schemeClr val="bg1">
                    <a:lumMod val="75000"/>
                  </a:schemeClr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  <a:sym typeface="Montserrat Medium"/>
              </a:rPr>
              <a:t>крупных госкомпаний</a:t>
            </a:r>
            <a:endParaRPr lang="ru-RU" sz="1050" b="1" dirty="0">
              <a:solidFill>
                <a:schemeClr val="bg1">
                  <a:lumMod val="75000"/>
                </a:schemeClr>
              </a:solidFill>
              <a:latin typeface="PT Root UI Bold" panose="020B0303020202020204" pitchFamily="34" charset="77"/>
              <a:ea typeface="PT Root UI Bold" panose="020B0303020202020204" pitchFamily="34" charset="77"/>
              <a:cs typeface="Segoe UI Semibold" panose="020B0702040204020203" pitchFamily="34" charset="0"/>
              <a:sym typeface="Montserrat Medium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F791A1DC-6D2B-682B-0DBC-0C28BD9891BC}"/>
              </a:ext>
            </a:extLst>
          </p:cNvPr>
          <p:cNvSpPr txBox="1"/>
          <p:nvPr/>
        </p:nvSpPr>
        <p:spPr>
          <a:xfrm>
            <a:off x="6899691" y="5055434"/>
            <a:ext cx="193389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050" b="1" dirty="0">
                <a:solidFill>
                  <a:schemeClr val="bg1">
                    <a:lumMod val="75000"/>
                  </a:schemeClr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  <a:sym typeface="Montserrat Medium"/>
              </a:rPr>
              <a:t>запуск </a:t>
            </a:r>
            <a:r>
              <a:rPr lang="ru-RU" sz="1050" b="1" dirty="0" smtClean="0">
                <a:solidFill>
                  <a:schemeClr val="bg1">
                    <a:lumMod val="75000"/>
                  </a:schemeClr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  <a:sym typeface="Montserrat Medium"/>
              </a:rPr>
              <a:t>рекламы</a:t>
            </a:r>
            <a:br>
              <a:rPr lang="ru-RU" sz="1050" b="1" dirty="0" smtClean="0">
                <a:solidFill>
                  <a:schemeClr val="bg1">
                    <a:lumMod val="75000"/>
                  </a:schemeClr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  <a:sym typeface="Montserrat Medium"/>
              </a:rPr>
            </a:br>
            <a:r>
              <a:rPr lang="ru-RU" sz="1050" b="1" dirty="0" smtClean="0">
                <a:solidFill>
                  <a:schemeClr val="bg1">
                    <a:lumMod val="75000"/>
                  </a:schemeClr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  <a:sym typeface="Montserrat Medium"/>
              </a:rPr>
              <a:t>с </a:t>
            </a:r>
            <a:r>
              <a:rPr lang="ru-RU" sz="1050" b="1" dirty="0">
                <a:solidFill>
                  <a:schemeClr val="bg1">
                    <a:lumMod val="75000"/>
                  </a:schemeClr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  <a:sym typeface="Montserrat Medium"/>
              </a:rPr>
              <a:t>Яндекс Бизнесом</a:t>
            </a:r>
          </a:p>
        </p:txBody>
      </p:sp>
      <p:pic>
        <p:nvPicPr>
          <p:cNvPr id="106" name="Google Shape;209;p21">
            <a:extLst>
              <a:ext uri="{FF2B5EF4-FFF2-40B4-BE49-F238E27FC236}">
                <a16:creationId xmlns:a16="http://schemas.microsoft.com/office/drawing/2014/main" xmlns="" id="{55A3C0A2-F811-4370-4616-4273979CA5CF}"/>
              </a:ext>
            </a:extLst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49692" y="4783314"/>
            <a:ext cx="150007" cy="141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93;p21">
            <a:extLst>
              <a:ext uri="{FF2B5EF4-FFF2-40B4-BE49-F238E27FC236}">
                <a16:creationId xmlns:a16="http://schemas.microsoft.com/office/drawing/2014/main" xmlns="" id="{455F7CFD-BA77-6582-B165-4D8540B128F5}"/>
              </a:ext>
            </a:extLst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830551" y="5088686"/>
            <a:ext cx="186418" cy="233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78;p21">
            <a:extLst>
              <a:ext uri="{FF2B5EF4-FFF2-40B4-BE49-F238E27FC236}">
                <a16:creationId xmlns:a16="http://schemas.microsoft.com/office/drawing/2014/main" xmlns="" id="{5F7165E4-1549-0903-7BAD-EEC39AFC338D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852034" y="5510257"/>
            <a:ext cx="129197" cy="16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96;p21">
            <a:extLst>
              <a:ext uri="{FF2B5EF4-FFF2-40B4-BE49-F238E27FC236}">
                <a16:creationId xmlns:a16="http://schemas.microsoft.com/office/drawing/2014/main" xmlns="" id="{01C0C93C-6099-1697-E5A0-ACBF0503EE14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812822" y="5864300"/>
            <a:ext cx="186419" cy="196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Рисунок 4">
            <a:extLst>
              <a:ext uri="{FF2B5EF4-FFF2-40B4-BE49-F238E27FC236}">
                <a16:creationId xmlns:a16="http://schemas.microsoft.com/office/drawing/2014/main" xmlns="" id="{3030DE5A-0353-5257-544C-F1200AE07118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90" y="4772631"/>
            <a:ext cx="186418" cy="186418"/>
          </a:xfrm>
          <a:prstGeom prst="rect">
            <a:avLst/>
          </a:prstGeom>
        </p:spPr>
      </p:pic>
      <p:pic>
        <p:nvPicPr>
          <p:cNvPr id="111" name="Google Shape;210;p21">
            <a:extLst>
              <a:ext uri="{FF2B5EF4-FFF2-40B4-BE49-F238E27FC236}">
                <a16:creationId xmlns:a16="http://schemas.microsoft.com/office/drawing/2014/main" xmlns="" id="{CEF95D93-1ABA-861D-8A5C-1977B6C8AD37}"/>
              </a:ext>
            </a:extLst>
          </p:cNvPr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3734933" y="5123379"/>
            <a:ext cx="133161" cy="164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Рисунок 5">
            <a:extLst>
              <a:ext uri="{FF2B5EF4-FFF2-40B4-BE49-F238E27FC236}">
                <a16:creationId xmlns:a16="http://schemas.microsoft.com/office/drawing/2014/main" xmlns="" id="{81E10F16-6351-3DF0-D3A8-FD573B570AF2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145" y="5496000"/>
            <a:ext cx="195969" cy="195969"/>
          </a:xfrm>
          <a:prstGeom prst="rect">
            <a:avLst/>
          </a:prstGeom>
        </p:spPr>
      </p:pic>
      <p:pic>
        <p:nvPicPr>
          <p:cNvPr id="113" name="Google Shape;208;p21">
            <a:extLst>
              <a:ext uri="{FF2B5EF4-FFF2-40B4-BE49-F238E27FC236}">
                <a16:creationId xmlns:a16="http://schemas.microsoft.com/office/drawing/2014/main" xmlns="" id="{76BD4715-ABB7-1C8E-F59F-4547838D889A}"/>
              </a:ext>
            </a:extLst>
          </p:cNvPr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3714790" y="5869861"/>
            <a:ext cx="159620" cy="195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95;p21">
            <a:extLst>
              <a:ext uri="{FF2B5EF4-FFF2-40B4-BE49-F238E27FC236}">
                <a16:creationId xmlns:a16="http://schemas.microsoft.com/office/drawing/2014/main" xmlns="" id="{53643ACF-E7FB-89CF-540A-DAB52F688471}"/>
              </a:ext>
            </a:extLst>
          </p:cNvPr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6600540" y="4292153"/>
            <a:ext cx="162314" cy="170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Объект 3">
            <a:extLst>
              <a:ext uri="{FF2B5EF4-FFF2-40B4-BE49-F238E27FC236}">
                <a16:creationId xmlns:a16="http://schemas.microsoft.com/office/drawing/2014/main" xmlns="" id="{AE65AF30-B21D-B6E0-B4D6-5A1FB570D0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363" y="4663545"/>
            <a:ext cx="184406" cy="184406"/>
          </a:xfrm>
        </p:spPr>
      </p:pic>
      <p:pic>
        <p:nvPicPr>
          <p:cNvPr id="116" name="Рисунок 2">
            <a:extLst>
              <a:ext uri="{FF2B5EF4-FFF2-40B4-BE49-F238E27FC236}">
                <a16:creationId xmlns:a16="http://schemas.microsoft.com/office/drawing/2014/main" xmlns="" id="{8C199158-DABD-F85A-F100-3750213945FC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641" y="5108040"/>
            <a:ext cx="180022" cy="180022"/>
          </a:xfrm>
          <a:prstGeom prst="rect">
            <a:avLst/>
          </a:prstGeom>
        </p:spPr>
      </p:pic>
      <p:pic>
        <p:nvPicPr>
          <p:cNvPr id="92" name="Рисунок 91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640" y="358921"/>
            <a:ext cx="1771538" cy="534119"/>
          </a:xfrm>
          <a:prstGeom prst="rect">
            <a:avLst/>
          </a:prstGeom>
        </p:spPr>
      </p:pic>
      <p:pic>
        <p:nvPicPr>
          <p:cNvPr id="117" name="Рисунок 61">
            <a:extLst>
              <a:ext uri="{FF2B5EF4-FFF2-40B4-BE49-F238E27FC236}">
                <a16:creationId xmlns:a16="http://schemas.microsoft.com/office/drawing/2014/main" xmlns="" id="{94370222-F34D-34AF-603D-E24B6B8247F3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690" y="476250"/>
            <a:ext cx="572813" cy="299463"/>
          </a:xfrm>
          <a:prstGeom prst="rect">
            <a:avLst/>
          </a:prstGeom>
        </p:spPr>
      </p:pic>
      <p:pic>
        <p:nvPicPr>
          <p:cNvPr id="118" name="Рисунок 117"/>
          <p:cNvPicPr>
            <a:picLocks noChangeAspect="1"/>
          </p:cNvPicPr>
          <p:nvPr/>
        </p:nvPicPr>
        <p:blipFill>
          <a:blip r:embed="rId2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169" y="400028"/>
            <a:ext cx="1210327" cy="428198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33846" y="1714632"/>
            <a:ext cx="218279" cy="21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762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16EF1956-6A2B-C71F-C239-97AB0FAD5F7F}"/>
              </a:ext>
            </a:extLst>
          </p:cNvPr>
          <p:cNvSpPr/>
          <p:nvPr/>
        </p:nvSpPr>
        <p:spPr>
          <a:xfrm>
            <a:off x="481014" y="1258029"/>
            <a:ext cx="5359624" cy="1325768"/>
          </a:xfrm>
          <a:prstGeom prst="roundRect">
            <a:avLst>
              <a:gd name="adj" fmla="val 11323"/>
            </a:avLst>
          </a:prstGeom>
          <a:solidFill>
            <a:srgbClr val="4FC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11AE86F1-69CC-5A01-652A-8D2511B2C982}"/>
              </a:ext>
            </a:extLst>
          </p:cNvPr>
          <p:cNvSpPr/>
          <p:nvPr/>
        </p:nvSpPr>
        <p:spPr>
          <a:xfrm>
            <a:off x="6351364" y="1258029"/>
            <a:ext cx="5294328" cy="1325768"/>
          </a:xfrm>
          <a:prstGeom prst="roundRect">
            <a:avLst>
              <a:gd name="adj" fmla="val 11323"/>
            </a:avLst>
          </a:prstGeom>
          <a:solidFill>
            <a:srgbClr val="4FC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8" name="Слайд think-cell" r:id="rId5" imgW="347" imgH="348" progId="TCLayout.ActiveDocument.1">
                  <p:embed/>
                </p:oleObj>
              </mc:Choice>
              <mc:Fallback>
                <p:oleObj name="Слайд think-cell" r:id="rId5" imgW="347" imgH="348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355907" y="809298"/>
            <a:ext cx="1070235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 lang="ru-RU" sz="2200" spc="7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55907" y="319141"/>
            <a:ext cx="934881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defTabSz="457200">
              <a:lnSpc>
                <a:spcPts val="3600"/>
              </a:lnSpc>
              <a:defRPr/>
            </a:pPr>
            <a:endParaRPr lang="ru-RU" sz="3600" dirty="0"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9CFAFD6-D9D2-87C9-499D-2BF8234A716A}"/>
              </a:ext>
            </a:extLst>
          </p:cNvPr>
          <p:cNvSpPr txBox="1"/>
          <p:nvPr/>
        </p:nvSpPr>
        <p:spPr>
          <a:xfrm>
            <a:off x="382477" y="354556"/>
            <a:ext cx="5713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Льготные кредиты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9222AA0-91F1-6535-6DC9-2E950AD586C3}"/>
              </a:ext>
            </a:extLst>
          </p:cNvPr>
          <p:cNvSpPr txBox="1"/>
          <p:nvPr/>
        </p:nvSpPr>
        <p:spPr>
          <a:xfrm>
            <a:off x="746816" y="1525175"/>
            <a:ext cx="2503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Госпрограмма «ПСК»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D9868FC-E216-73E0-D346-74D6F5B2B3C3}"/>
              </a:ext>
            </a:extLst>
          </p:cNvPr>
          <p:cNvSpPr txBox="1"/>
          <p:nvPr/>
        </p:nvSpPr>
        <p:spPr>
          <a:xfrm>
            <a:off x="6685847" y="1525175"/>
            <a:ext cx="2503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786" lvl="0">
              <a:spcBef>
                <a:spcPts val="361"/>
              </a:spcBef>
              <a:buClr>
                <a:srgbClr val="84E0F7"/>
              </a:buClr>
              <a:buSzPct val="150000"/>
              <a:defRPr/>
            </a:pPr>
            <a:r>
              <a:rPr lang="ru-RU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Госпрограмма «1764»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CD3E799-9F7E-EA0C-2D1D-ACF0E42D4631}"/>
              </a:ext>
            </a:extLst>
          </p:cNvPr>
          <p:cNvSpPr txBox="1"/>
          <p:nvPr/>
        </p:nvSpPr>
        <p:spPr>
          <a:xfrm>
            <a:off x="3583915" y="1634089"/>
            <a:ext cx="266448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800" b="1" dirty="0">
                <a:ln w="15875">
                  <a:solidFill>
                    <a:schemeClr val="bg1">
                      <a:alpha val="65000"/>
                    </a:schemeClr>
                  </a:solidFill>
                </a:ln>
                <a:noFill/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ПСК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C22474E-58BC-11CD-9EC3-19313163FE6B}"/>
              </a:ext>
            </a:extLst>
          </p:cNvPr>
          <p:cNvSpPr txBox="1"/>
          <p:nvPr/>
        </p:nvSpPr>
        <p:spPr>
          <a:xfrm>
            <a:off x="9351301" y="1634089"/>
            <a:ext cx="24038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800" b="1" dirty="0">
                <a:ln w="15875">
                  <a:solidFill>
                    <a:schemeClr val="bg1">
                      <a:alpha val="65000"/>
                    </a:schemeClr>
                  </a:solidFill>
                </a:ln>
                <a:noFill/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1764</a:t>
            </a:r>
          </a:p>
        </p:txBody>
      </p:sp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4784DF0D-E9E9-9445-A0ED-50461945F9A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5" t="24187" r="6517" b="22612"/>
          <a:stretch/>
        </p:blipFill>
        <p:spPr>
          <a:xfrm>
            <a:off x="8371327" y="497806"/>
            <a:ext cx="1143957" cy="278956"/>
          </a:xfrm>
          <a:prstGeom prst="rect">
            <a:avLst/>
          </a:prstGeom>
        </p:spPr>
      </p:pic>
      <p:sp>
        <p:nvSpPr>
          <p:cNvPr id="23" name="Прямоугольник 1">
            <a:extLst>
              <a:ext uri="{FF2B5EF4-FFF2-40B4-BE49-F238E27FC236}">
                <a16:creationId xmlns:a16="http://schemas.microsoft.com/office/drawing/2014/main" xmlns="" id="{0109FA99-538F-903F-BCDA-2F17BE08EDE7}"/>
              </a:ext>
            </a:extLst>
          </p:cNvPr>
          <p:cNvSpPr/>
          <p:nvPr/>
        </p:nvSpPr>
        <p:spPr>
          <a:xfrm>
            <a:off x="2222587" y="3014930"/>
            <a:ext cx="2905154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3600" b="1" dirty="0" smtClean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0</a:t>
            </a:r>
            <a:r>
              <a:rPr lang="ru-RU" sz="3600" b="1" dirty="0" smtClean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 – </a:t>
            </a:r>
            <a:r>
              <a:rPr lang="en-US" sz="3600" b="1" dirty="0" smtClean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2</a:t>
            </a:r>
            <a:r>
              <a:rPr lang="ru-RU" sz="3600" b="1" dirty="0" smtClean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 млрд </a:t>
            </a:r>
            <a:endParaRPr lang="ru-RU" sz="3600" b="1" dirty="0">
              <a:latin typeface="PT Root UI Bold" panose="020B0303020202020204" pitchFamily="34" charset="77"/>
              <a:ea typeface="PT Root UI Bold" panose="020B0303020202020204" pitchFamily="34" charset="77"/>
              <a:cs typeface="Segoe UI Semibold" panose="020B0702040204020203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95640381-6A73-0281-7652-66603735F9A8}"/>
              </a:ext>
            </a:extLst>
          </p:cNvPr>
          <p:cNvSpPr/>
          <p:nvPr/>
        </p:nvSpPr>
        <p:spPr>
          <a:xfrm>
            <a:off x="2222587" y="5038528"/>
            <a:ext cx="2766911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3600" b="1" dirty="0" smtClean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11,5</a:t>
            </a:r>
            <a:r>
              <a:rPr lang="ru-RU" sz="3600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% </a:t>
            </a:r>
            <a:r>
              <a:rPr lang="ru-RU" sz="1400" b="1" dirty="0" smtClean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средний бизнес</a:t>
            </a:r>
            <a:endParaRPr lang="ru-RU" sz="1400" b="1" dirty="0">
              <a:latin typeface="PT Root UI Bold" panose="020B0303020202020204" pitchFamily="34" charset="77"/>
              <a:ea typeface="PT Root UI Bold" panose="020B0303020202020204" pitchFamily="34" charset="77"/>
              <a:cs typeface="Segoe UI Semibold" panose="020B0702040204020203" pitchFamily="34" charset="0"/>
            </a:endParaRPr>
          </a:p>
        </p:txBody>
      </p:sp>
      <p:sp>
        <p:nvSpPr>
          <p:cNvPr id="36" name="Прямоугольник 36">
            <a:extLst>
              <a:ext uri="{FF2B5EF4-FFF2-40B4-BE49-F238E27FC236}">
                <a16:creationId xmlns:a16="http://schemas.microsoft.com/office/drawing/2014/main" xmlns="" id="{BC6DE7C9-5C51-E1C4-1301-B1A8E0C506EE}"/>
              </a:ext>
            </a:extLst>
          </p:cNvPr>
          <p:cNvSpPr/>
          <p:nvPr/>
        </p:nvSpPr>
        <p:spPr>
          <a:xfrm>
            <a:off x="585038" y="4644462"/>
            <a:ext cx="13892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Ставка, до</a:t>
            </a:r>
            <a:endParaRPr lang="ru-RU" sz="1200" b="1" dirty="0">
              <a:solidFill>
                <a:schemeClr val="bg1">
                  <a:lumMod val="50000"/>
                </a:schemeClr>
              </a:solidFill>
              <a:latin typeface="PT Root UI Bold" panose="020B0303020202020204" pitchFamily="34" charset="77"/>
              <a:ea typeface="PT Root UI Bold" panose="020B0303020202020204" pitchFamily="34" charset="77"/>
              <a:cs typeface="Segoe UI Semibold" panose="020B0702040204020203" pitchFamily="34" charset="0"/>
            </a:endParaRPr>
          </a:p>
        </p:txBody>
      </p:sp>
      <p:sp>
        <p:nvSpPr>
          <p:cNvPr id="38" name="Прямоугольник 38">
            <a:extLst>
              <a:ext uri="{FF2B5EF4-FFF2-40B4-BE49-F238E27FC236}">
                <a16:creationId xmlns:a16="http://schemas.microsoft.com/office/drawing/2014/main" xmlns="" id="{D8FF1E59-0782-5A01-2FF4-8C48E1710F5D}"/>
              </a:ext>
            </a:extLst>
          </p:cNvPr>
          <p:cNvSpPr/>
          <p:nvPr/>
        </p:nvSpPr>
        <p:spPr>
          <a:xfrm>
            <a:off x="2222587" y="5701697"/>
            <a:ext cx="94231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инвестиционные, оборотные, </a:t>
            </a:r>
            <a:r>
              <a:rPr lang="ru-RU" sz="1400" b="1" dirty="0" smtClean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развитие </a:t>
            </a:r>
            <a:r>
              <a:rPr lang="ru-RU" sz="1400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предпринимательской деятельности и рефинансирование </a:t>
            </a:r>
          </a:p>
        </p:txBody>
      </p:sp>
      <p:sp>
        <p:nvSpPr>
          <p:cNvPr id="39" name="Прямоугольник 39">
            <a:extLst>
              <a:ext uri="{FF2B5EF4-FFF2-40B4-BE49-F238E27FC236}">
                <a16:creationId xmlns:a16="http://schemas.microsoft.com/office/drawing/2014/main" xmlns="" id="{E971229F-1607-A402-1B85-F5DDA21CF710}"/>
              </a:ext>
            </a:extLst>
          </p:cNvPr>
          <p:cNvSpPr/>
          <p:nvPr/>
        </p:nvSpPr>
        <p:spPr>
          <a:xfrm>
            <a:off x="585038" y="5717085"/>
            <a:ext cx="13892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Цели</a:t>
            </a:r>
          </a:p>
        </p:txBody>
      </p:sp>
      <p:sp>
        <p:nvSpPr>
          <p:cNvPr id="40" name="Прямоугольник 42">
            <a:extLst>
              <a:ext uri="{FF2B5EF4-FFF2-40B4-BE49-F238E27FC236}">
                <a16:creationId xmlns:a16="http://schemas.microsoft.com/office/drawing/2014/main" xmlns="" id="{3AE205CE-E8E1-1242-5E10-E1334A5D2BEC}"/>
              </a:ext>
            </a:extLst>
          </p:cNvPr>
          <p:cNvSpPr/>
          <p:nvPr/>
        </p:nvSpPr>
        <p:spPr>
          <a:xfrm>
            <a:off x="7096853" y="3012829"/>
            <a:ext cx="4253280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0,5 млн </a:t>
            </a:r>
            <a:r>
              <a:rPr lang="ru-RU" sz="3600" b="1" dirty="0" smtClean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– </a:t>
            </a:r>
            <a:r>
              <a:rPr lang="en-US" sz="3600" b="1" dirty="0" smtClean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2</a:t>
            </a:r>
            <a:r>
              <a:rPr lang="ru-RU" sz="3600" b="1" dirty="0" smtClean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 млрд </a:t>
            </a:r>
            <a:endParaRPr lang="ru-RU" sz="3600" b="1" dirty="0">
              <a:latin typeface="PT Root UI Bold" panose="020B0303020202020204" pitchFamily="34" charset="77"/>
              <a:ea typeface="PT Root UI Bold" panose="020B0303020202020204" pitchFamily="34" charset="77"/>
              <a:cs typeface="Segoe UI Semibold" panose="020B0702040204020203" pitchFamily="34" charset="0"/>
            </a:endParaRPr>
          </a:p>
        </p:txBody>
      </p:sp>
      <p:sp>
        <p:nvSpPr>
          <p:cNvPr id="42" name="Прямоугольник 46">
            <a:extLst>
              <a:ext uri="{FF2B5EF4-FFF2-40B4-BE49-F238E27FC236}">
                <a16:creationId xmlns:a16="http://schemas.microsoft.com/office/drawing/2014/main" xmlns="" id="{DCDF0420-4594-314A-8FAD-A1F70D7EDD13}"/>
              </a:ext>
            </a:extLst>
          </p:cNvPr>
          <p:cNvSpPr/>
          <p:nvPr/>
        </p:nvSpPr>
        <p:spPr>
          <a:xfrm>
            <a:off x="7096853" y="4444083"/>
            <a:ext cx="2957860" cy="540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3600" b="1" dirty="0" smtClean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11,25%</a:t>
            </a:r>
            <a:endParaRPr lang="ru-RU" sz="3600" b="1" dirty="0">
              <a:latin typeface="PT Root UI Bold" panose="020B0303020202020204" pitchFamily="34" charset="77"/>
              <a:ea typeface="PT Root UI Bold" panose="020B0303020202020204" pitchFamily="34" charset="77"/>
              <a:cs typeface="Segoe UI Semibold" panose="020B0702040204020203" pitchFamily="34" charset="0"/>
            </a:endParaRPr>
          </a:p>
        </p:txBody>
      </p:sp>
      <p:sp>
        <p:nvSpPr>
          <p:cNvPr id="45" name="Прямоугольник 43">
            <a:extLst>
              <a:ext uri="{FF2B5EF4-FFF2-40B4-BE49-F238E27FC236}">
                <a16:creationId xmlns:a16="http://schemas.microsoft.com/office/drawing/2014/main" xmlns="" id="{74A2617E-CA5F-5B3D-85E9-76786FEE3E9A}"/>
              </a:ext>
            </a:extLst>
          </p:cNvPr>
          <p:cNvSpPr/>
          <p:nvPr/>
        </p:nvSpPr>
        <p:spPr>
          <a:xfrm>
            <a:off x="2222587" y="4430782"/>
            <a:ext cx="2076209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3600" b="1" dirty="0" smtClean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12,5</a:t>
            </a:r>
            <a:r>
              <a:rPr lang="ru-RU" sz="3600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% </a:t>
            </a:r>
            <a:r>
              <a:rPr lang="ru-RU" sz="1400" b="1" dirty="0" smtClean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малый</a:t>
            </a:r>
            <a:endParaRPr lang="ru-RU" sz="1400" b="1" dirty="0">
              <a:latin typeface="PT Root UI Bold" panose="020B0303020202020204" pitchFamily="34" charset="77"/>
              <a:ea typeface="PT Root UI Bold" panose="020B0303020202020204" pitchFamily="34" charset="77"/>
              <a:cs typeface="Segoe UI Semibold" panose="020B0702040204020203" pitchFamily="34" charset="0"/>
            </a:endParaRPr>
          </a:p>
        </p:txBody>
      </p:sp>
      <p:sp>
        <p:nvSpPr>
          <p:cNvPr id="46" name="Прямоугольник 51">
            <a:extLst>
              <a:ext uri="{FF2B5EF4-FFF2-40B4-BE49-F238E27FC236}">
                <a16:creationId xmlns:a16="http://schemas.microsoft.com/office/drawing/2014/main" xmlns="" id="{492B753B-4088-0FD0-0DEA-1A9C5FE2FA6E}"/>
              </a:ext>
            </a:extLst>
          </p:cNvPr>
          <p:cNvSpPr/>
          <p:nvPr/>
        </p:nvSpPr>
        <p:spPr>
          <a:xfrm>
            <a:off x="2222587" y="3823037"/>
            <a:ext cx="1649811" cy="5401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3600" b="1" dirty="0" smtClean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13% </a:t>
            </a:r>
            <a:r>
              <a:rPr lang="ru-RU" sz="1400" b="1" dirty="0" smtClean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микро</a:t>
            </a:r>
            <a:endParaRPr lang="ru-RU" sz="1400" b="1" dirty="0">
              <a:latin typeface="PT Root UI Bold" panose="020B0303020202020204" pitchFamily="34" charset="77"/>
              <a:ea typeface="PT Root UI Bold" panose="020B0303020202020204" pitchFamily="34" charset="77"/>
              <a:cs typeface="Segoe UI Semibold" panose="020B0702040204020203" pitchFamily="34" charset="0"/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AECDB25E-B301-4D52-E4EB-28FD2713DD09}"/>
              </a:ext>
            </a:extLst>
          </p:cNvPr>
          <p:cNvCxnSpPr>
            <a:cxnSpLocks/>
          </p:cNvCxnSpPr>
          <p:nvPr/>
        </p:nvCxnSpPr>
        <p:spPr>
          <a:xfrm flipH="1">
            <a:off x="2301735" y="4360143"/>
            <a:ext cx="3194504" cy="0"/>
          </a:xfrm>
          <a:prstGeom prst="line">
            <a:avLst/>
          </a:prstGeom>
          <a:ln w="12700">
            <a:solidFill>
              <a:schemeClr val="bg1">
                <a:lumMod val="50000"/>
                <a:alpha val="19639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517EDA1D-3602-B1A1-6C16-33AC1717D3FF}"/>
              </a:ext>
            </a:extLst>
          </p:cNvPr>
          <p:cNvCxnSpPr>
            <a:cxnSpLocks/>
          </p:cNvCxnSpPr>
          <p:nvPr/>
        </p:nvCxnSpPr>
        <p:spPr>
          <a:xfrm flipH="1">
            <a:off x="2301735" y="4973921"/>
            <a:ext cx="3194504" cy="0"/>
          </a:xfrm>
          <a:prstGeom prst="line">
            <a:avLst/>
          </a:prstGeom>
          <a:ln w="12700">
            <a:solidFill>
              <a:schemeClr val="bg1">
                <a:lumMod val="50000"/>
                <a:alpha val="19639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Рисунок 61">
            <a:extLst>
              <a:ext uri="{FF2B5EF4-FFF2-40B4-BE49-F238E27FC236}">
                <a16:creationId xmlns:a16="http://schemas.microsoft.com/office/drawing/2014/main" xmlns="" id="{ED2A8417-2BC5-887B-EC92-40F89A41BEF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479" y="476250"/>
            <a:ext cx="572813" cy="299463"/>
          </a:xfrm>
          <a:prstGeom prst="rect">
            <a:avLst/>
          </a:prstGeom>
        </p:spPr>
      </p:pic>
      <p:sp>
        <p:nvSpPr>
          <p:cNvPr id="50" name="Прямоугольник 39">
            <a:extLst>
              <a:ext uri="{FF2B5EF4-FFF2-40B4-BE49-F238E27FC236}">
                <a16:creationId xmlns:a16="http://schemas.microsoft.com/office/drawing/2014/main" xmlns="" id="{3762184E-8CBD-E958-A988-A428DC0226BB}"/>
              </a:ext>
            </a:extLst>
          </p:cNvPr>
          <p:cNvSpPr/>
          <p:nvPr/>
        </p:nvSpPr>
        <p:spPr>
          <a:xfrm>
            <a:off x="585038" y="3239858"/>
            <a:ext cx="14601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 smtClean="0">
                <a:solidFill>
                  <a:srgbClr val="7F7F7F"/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Сумма кредита</a:t>
            </a:r>
            <a:endParaRPr lang="ru-RU" sz="1200" b="1" dirty="0">
              <a:solidFill>
                <a:srgbClr val="7F7F7F"/>
              </a:solidFill>
              <a:latin typeface="PT Root UI Bold" panose="020B0303020202020204" pitchFamily="34" charset="77"/>
              <a:ea typeface="PT Root UI Bold" panose="020B0303020202020204" pitchFamily="34" charset="77"/>
              <a:cs typeface="Segoe UI Semibold" panose="020B0702040204020203" pitchFamily="34" charset="0"/>
            </a:endParaRPr>
          </a:p>
        </p:txBody>
      </p:sp>
      <p:cxnSp>
        <p:nvCxnSpPr>
          <p:cNvPr id="51" name="Straight Connector 65">
            <a:extLst>
              <a:ext uri="{FF2B5EF4-FFF2-40B4-BE49-F238E27FC236}">
                <a16:creationId xmlns:a16="http://schemas.microsoft.com/office/drawing/2014/main" xmlns="" id="{749F5404-4E0D-36F6-3563-98CB0CC78CC5}"/>
              </a:ext>
            </a:extLst>
          </p:cNvPr>
          <p:cNvCxnSpPr>
            <a:cxnSpLocks/>
          </p:cNvCxnSpPr>
          <p:nvPr/>
        </p:nvCxnSpPr>
        <p:spPr>
          <a:xfrm flipH="1">
            <a:off x="479425" y="3624499"/>
            <a:ext cx="11166267" cy="0"/>
          </a:xfrm>
          <a:prstGeom prst="line">
            <a:avLst/>
          </a:prstGeom>
          <a:ln w="12700">
            <a:solidFill>
              <a:schemeClr val="bg1">
                <a:lumMod val="50000"/>
                <a:alpha val="19639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65">
            <a:extLst>
              <a:ext uri="{FF2B5EF4-FFF2-40B4-BE49-F238E27FC236}">
                <a16:creationId xmlns:a16="http://schemas.microsoft.com/office/drawing/2014/main" xmlns="" id="{749F5404-4E0D-36F6-3563-98CB0CC78CC5}"/>
              </a:ext>
            </a:extLst>
          </p:cNvPr>
          <p:cNvCxnSpPr>
            <a:cxnSpLocks/>
          </p:cNvCxnSpPr>
          <p:nvPr/>
        </p:nvCxnSpPr>
        <p:spPr>
          <a:xfrm flipH="1">
            <a:off x="479425" y="5574059"/>
            <a:ext cx="11166267" cy="0"/>
          </a:xfrm>
          <a:prstGeom prst="line">
            <a:avLst/>
          </a:prstGeom>
          <a:ln w="12700">
            <a:solidFill>
              <a:schemeClr val="bg1">
                <a:lumMod val="50000"/>
                <a:alpha val="19639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8713156" y="4275130"/>
            <a:ext cx="151336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1400" b="1" dirty="0" smtClean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микро</a:t>
            </a:r>
          </a:p>
          <a:p>
            <a:pPr lvl="0">
              <a:defRPr/>
            </a:pPr>
            <a:r>
              <a:rPr lang="ru-RU" sz="1400" b="1" dirty="0" smtClean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малый</a:t>
            </a:r>
          </a:p>
          <a:p>
            <a:pPr lvl="0">
              <a:defRPr/>
            </a:pPr>
            <a:r>
              <a:rPr lang="ru-RU" sz="1400" b="1" dirty="0" smtClean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средний бизнес</a:t>
            </a:r>
            <a:endParaRPr lang="ru-RU" sz="1400" b="1" dirty="0">
              <a:latin typeface="PT Root UI Bold" panose="020B0303020202020204" pitchFamily="34" charset="77"/>
              <a:ea typeface="PT Root UI Bold" panose="020B0303020202020204" pitchFamily="34" charset="77"/>
              <a:cs typeface="Segoe UI Semibold" panose="020B0702040204020203" pitchFamily="34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169" y="400028"/>
            <a:ext cx="1210327" cy="42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1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3">
            <a:extLst>
              <a:ext uri="{FF2B5EF4-FFF2-40B4-BE49-F238E27FC236}">
                <a16:creationId xmlns:a16="http://schemas.microsoft.com/office/drawing/2014/main" xmlns="" id="{91466F09-82BB-6B6B-8FCB-D5967C2E94A1}"/>
              </a:ext>
            </a:extLst>
          </p:cNvPr>
          <p:cNvSpPr/>
          <p:nvPr/>
        </p:nvSpPr>
        <p:spPr>
          <a:xfrm>
            <a:off x="3125937" y="3863093"/>
            <a:ext cx="14148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786" defTabSz="457200">
              <a:buSzPct val="150000"/>
              <a:defRPr/>
            </a:pPr>
            <a:r>
              <a:rPr lang="ru-RU" sz="3600" b="1" dirty="0" smtClean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90</a:t>
            </a:r>
            <a:r>
              <a:rPr lang="ru-RU" sz="3600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%</a:t>
            </a:r>
            <a:r>
              <a:rPr lang="en-GB" sz="3600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 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16EF1956-6A2B-C71F-C239-97AB0FAD5F7F}"/>
              </a:ext>
            </a:extLst>
          </p:cNvPr>
          <p:cNvSpPr/>
          <p:nvPr/>
        </p:nvSpPr>
        <p:spPr>
          <a:xfrm>
            <a:off x="481014" y="1258029"/>
            <a:ext cx="5359624" cy="1325768"/>
          </a:xfrm>
          <a:prstGeom prst="roundRect">
            <a:avLst>
              <a:gd name="adj" fmla="val 1132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11AE86F1-69CC-5A01-652A-8D2511B2C982}"/>
              </a:ext>
            </a:extLst>
          </p:cNvPr>
          <p:cNvSpPr/>
          <p:nvPr/>
        </p:nvSpPr>
        <p:spPr>
          <a:xfrm>
            <a:off x="6351364" y="1258029"/>
            <a:ext cx="5294328" cy="1325768"/>
          </a:xfrm>
          <a:prstGeom prst="roundRect">
            <a:avLst>
              <a:gd name="adj" fmla="val 1132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0" name="Слайд think-cell" r:id="rId5" imgW="347" imgH="348" progId="TCLayout.ActiveDocument.1">
                  <p:embed/>
                </p:oleObj>
              </mc:Choice>
              <mc:Fallback>
                <p:oleObj name="Слайд think-cell" r:id="rId5" imgW="347" imgH="348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355907" y="809298"/>
            <a:ext cx="1070235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 lang="ru-RU" sz="2200" spc="7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55907" y="319141"/>
            <a:ext cx="934881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defTabSz="457200">
              <a:lnSpc>
                <a:spcPts val="3600"/>
              </a:lnSpc>
              <a:defRPr/>
            </a:pPr>
            <a:endParaRPr lang="ru-RU" sz="3600" dirty="0"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9CFAFD6-D9D2-87C9-499D-2BF8234A716A}"/>
              </a:ext>
            </a:extLst>
          </p:cNvPr>
          <p:cNvSpPr txBox="1"/>
          <p:nvPr/>
        </p:nvSpPr>
        <p:spPr>
          <a:xfrm>
            <a:off x="382478" y="333536"/>
            <a:ext cx="8231436" cy="549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ru-RU" sz="2800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  <a:sym typeface="Helvetica Neue" panose="02000503000000020004" pitchFamily="2" charset="0"/>
              </a:rPr>
              <a:t>Обеспечение по кредитам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9222AA0-91F1-6535-6DC9-2E950AD586C3}"/>
              </a:ext>
            </a:extLst>
          </p:cNvPr>
          <p:cNvSpPr txBox="1"/>
          <p:nvPr/>
        </p:nvSpPr>
        <p:spPr>
          <a:xfrm>
            <a:off x="746816" y="1525175"/>
            <a:ext cx="4103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216" lvl="0" indent="0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ru-RU" b="1" dirty="0">
                <a:solidFill>
                  <a:schemeClr val="bg1"/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«Зонтичные»</a:t>
            </a:r>
            <a:r>
              <a:rPr lang="en-GB" b="1" dirty="0">
                <a:solidFill>
                  <a:schemeClr val="bg1"/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поручительства</a:t>
            </a:r>
            <a:endParaRPr lang="en-GB" b="1" dirty="0">
              <a:solidFill>
                <a:schemeClr val="bg1"/>
              </a:solidFill>
              <a:latin typeface="PT Root UI Bold" panose="020B0303020202020204" pitchFamily="34" charset="77"/>
              <a:ea typeface="PT Root UI Bold" panose="020B0303020202020204" pitchFamily="34" charset="77"/>
              <a:cs typeface="Segoe UI Semibold" panose="020B0702040204020203" pitchFamily="34" charset="0"/>
            </a:endParaRPr>
          </a:p>
          <a:p>
            <a:pPr marR="2216">
              <a:buClr>
                <a:schemeClr val="tx2"/>
              </a:buClr>
              <a:defRPr/>
            </a:pPr>
            <a:r>
              <a:rPr lang="ru-RU" b="1" dirty="0">
                <a:solidFill>
                  <a:srgbClr val="4FCEFF"/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для всех</a:t>
            </a:r>
            <a:endParaRPr lang="ru-RU" dirty="0">
              <a:solidFill>
                <a:srgbClr val="4FCEFF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D9868FC-E216-73E0-D346-74D6F5B2B3C3}"/>
              </a:ext>
            </a:extLst>
          </p:cNvPr>
          <p:cNvSpPr txBox="1"/>
          <p:nvPr/>
        </p:nvSpPr>
        <p:spPr>
          <a:xfrm>
            <a:off x="6685846" y="1525175"/>
            <a:ext cx="3968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216">
              <a:buClr>
                <a:schemeClr val="tx2"/>
              </a:buClr>
              <a:defRPr/>
            </a:pPr>
            <a:r>
              <a:rPr lang="ru-RU" b="1" dirty="0">
                <a:solidFill>
                  <a:schemeClr val="bg1"/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Независимые гарантии</a:t>
            </a:r>
            <a:endParaRPr lang="en-GB" b="1" dirty="0">
              <a:solidFill>
                <a:schemeClr val="bg1"/>
              </a:solidFill>
              <a:latin typeface="PT Root UI Bold" panose="020B0303020202020204" pitchFamily="34" charset="77"/>
              <a:ea typeface="PT Root UI Bold" panose="020B0303020202020204" pitchFamily="34" charset="77"/>
              <a:cs typeface="Segoe UI Semibold" panose="020B0702040204020203" pitchFamily="34" charset="0"/>
            </a:endParaRPr>
          </a:p>
          <a:p>
            <a:pPr marR="2216">
              <a:buClr>
                <a:schemeClr val="tx2"/>
              </a:buClr>
              <a:defRPr/>
            </a:pPr>
            <a:r>
              <a:rPr lang="ru-RU" b="1" dirty="0">
                <a:solidFill>
                  <a:srgbClr val="4FCEFF"/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для инвестиционных проектов </a:t>
            </a:r>
          </a:p>
        </p:txBody>
      </p:sp>
      <p:sp>
        <p:nvSpPr>
          <p:cNvPr id="11" name="Прямоугольник 3">
            <a:extLst>
              <a:ext uri="{FF2B5EF4-FFF2-40B4-BE49-F238E27FC236}">
                <a16:creationId xmlns:a16="http://schemas.microsoft.com/office/drawing/2014/main" xmlns="" id="{CF459221-D490-BE8C-0EE4-EDBCB80B80AB}"/>
              </a:ext>
            </a:extLst>
          </p:cNvPr>
          <p:cNvSpPr/>
          <p:nvPr/>
        </p:nvSpPr>
        <p:spPr>
          <a:xfrm>
            <a:off x="479425" y="3281605"/>
            <a:ext cx="28350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Базовое покрытие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Корпорации, до</a:t>
            </a:r>
            <a:endParaRPr lang="ru-RU" sz="1200" b="1" dirty="0">
              <a:solidFill>
                <a:schemeClr val="bg1">
                  <a:lumMod val="50000"/>
                </a:schemeClr>
              </a:solidFill>
              <a:latin typeface="PT Root UI Bold" panose="020B0303020202020204" pitchFamily="34" charset="77"/>
              <a:ea typeface="PT Root UI Bold" panose="020B0303020202020204" pitchFamily="34" charset="77"/>
              <a:cs typeface="Segoe UI Semibold" panose="020B0702040204020203" pitchFamily="34" charset="0"/>
            </a:endParaRPr>
          </a:p>
        </p:txBody>
      </p:sp>
      <p:sp>
        <p:nvSpPr>
          <p:cNvPr id="13" name="Прямоугольник 3">
            <a:extLst>
              <a:ext uri="{FF2B5EF4-FFF2-40B4-BE49-F238E27FC236}">
                <a16:creationId xmlns:a16="http://schemas.microsoft.com/office/drawing/2014/main" xmlns="" id="{8DFF7CE3-D3DA-F03A-FD48-1AD32970B798}"/>
              </a:ext>
            </a:extLst>
          </p:cNvPr>
          <p:cNvSpPr/>
          <p:nvPr/>
        </p:nvSpPr>
        <p:spPr>
          <a:xfrm>
            <a:off x="3125937" y="2979668"/>
            <a:ext cx="1213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50</a:t>
            </a:r>
            <a:r>
              <a:rPr lang="ru-RU" sz="3600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%</a:t>
            </a:r>
          </a:p>
        </p:txBody>
      </p:sp>
      <p:sp>
        <p:nvSpPr>
          <p:cNvPr id="22" name="Прямоугольник 36">
            <a:extLst>
              <a:ext uri="{FF2B5EF4-FFF2-40B4-BE49-F238E27FC236}">
                <a16:creationId xmlns:a16="http://schemas.microsoft.com/office/drawing/2014/main" xmlns="" id="{F5C7D09B-758A-7410-F105-556722F0EF36}"/>
              </a:ext>
            </a:extLst>
          </p:cNvPr>
          <p:cNvSpPr/>
          <p:nvPr/>
        </p:nvSpPr>
        <p:spPr>
          <a:xfrm>
            <a:off x="462400" y="5005245"/>
            <a:ext cx="18825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Сумма кредита</a:t>
            </a:r>
            <a:endParaRPr lang="ru-RU" sz="1200" b="1" dirty="0">
              <a:solidFill>
                <a:schemeClr val="bg1">
                  <a:lumMod val="50000"/>
                </a:schemeClr>
              </a:solidFill>
              <a:latin typeface="PT Root UI Bold" panose="020B0303020202020204" pitchFamily="34" charset="77"/>
              <a:ea typeface="PT Root UI Bold" panose="020B0303020202020204" pitchFamily="34" charset="77"/>
              <a:cs typeface="Segoe UI Semibold" panose="020B0702040204020203" pitchFamily="34" charset="0"/>
            </a:endParaRPr>
          </a:p>
        </p:txBody>
      </p:sp>
      <p:sp>
        <p:nvSpPr>
          <p:cNvPr id="24" name="Прямоугольник 38">
            <a:extLst>
              <a:ext uri="{FF2B5EF4-FFF2-40B4-BE49-F238E27FC236}">
                <a16:creationId xmlns:a16="http://schemas.microsoft.com/office/drawing/2014/main" xmlns="" id="{840B3C36-1EFA-2FD3-A53D-226B11B8144C}"/>
              </a:ext>
            </a:extLst>
          </p:cNvPr>
          <p:cNvSpPr/>
          <p:nvPr/>
        </p:nvSpPr>
        <p:spPr>
          <a:xfrm>
            <a:off x="3125937" y="5672403"/>
            <a:ext cx="14635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  <a:buSzPct val="150000"/>
              <a:defRPr/>
            </a:pPr>
            <a:r>
              <a:rPr lang="ru-RU" b="1" dirty="0" smtClean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Нет</a:t>
            </a:r>
            <a:endParaRPr lang="ru-RU" b="1" dirty="0">
              <a:latin typeface="PT Root UI Bold" panose="020B0303020202020204" pitchFamily="34" charset="77"/>
              <a:ea typeface="PT Root UI Bold" panose="020B0303020202020204" pitchFamily="34" charset="77"/>
              <a:cs typeface="Segoe UI Semibold" panose="020B0702040204020203" pitchFamily="34" charset="0"/>
            </a:endParaRPr>
          </a:p>
        </p:txBody>
      </p:sp>
      <p:sp>
        <p:nvSpPr>
          <p:cNvPr id="28" name="Прямоугольник 39">
            <a:extLst>
              <a:ext uri="{FF2B5EF4-FFF2-40B4-BE49-F238E27FC236}">
                <a16:creationId xmlns:a16="http://schemas.microsoft.com/office/drawing/2014/main" xmlns="" id="{F53A4FEB-4A8F-CEC4-07C0-535E03AB215A}"/>
              </a:ext>
            </a:extLst>
          </p:cNvPr>
          <p:cNvSpPr/>
          <p:nvPr/>
        </p:nvSpPr>
        <p:spPr>
          <a:xfrm>
            <a:off x="462400" y="5764736"/>
            <a:ext cx="12393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Комиссия</a:t>
            </a:r>
          </a:p>
        </p:txBody>
      </p:sp>
      <p:sp>
        <p:nvSpPr>
          <p:cNvPr id="50" name="Прямоугольник 51">
            <a:extLst>
              <a:ext uri="{FF2B5EF4-FFF2-40B4-BE49-F238E27FC236}">
                <a16:creationId xmlns:a16="http://schemas.microsoft.com/office/drawing/2014/main" xmlns="" id="{1C22CB8B-2294-0A7E-A6A4-0A183B46BB59}"/>
              </a:ext>
            </a:extLst>
          </p:cNvPr>
          <p:cNvSpPr/>
          <p:nvPr/>
        </p:nvSpPr>
        <p:spPr>
          <a:xfrm>
            <a:off x="3125937" y="4730180"/>
            <a:ext cx="29077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786" defTabSz="457200">
              <a:buSzPct val="150000"/>
            </a:pPr>
            <a:r>
              <a:rPr lang="ru-RU" sz="3600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0 – 2 млрд </a:t>
            </a:r>
          </a:p>
        </p:txBody>
      </p:sp>
      <p:sp>
        <p:nvSpPr>
          <p:cNvPr id="35" name="Прямоугольник 3">
            <a:extLst>
              <a:ext uri="{FF2B5EF4-FFF2-40B4-BE49-F238E27FC236}">
                <a16:creationId xmlns:a16="http://schemas.microsoft.com/office/drawing/2014/main" xmlns="" id="{4E60A993-B320-BB64-B7F5-3795BC90FC0D}"/>
              </a:ext>
            </a:extLst>
          </p:cNvPr>
          <p:cNvSpPr/>
          <p:nvPr/>
        </p:nvSpPr>
        <p:spPr>
          <a:xfrm>
            <a:off x="7236037" y="3845471"/>
            <a:ext cx="12875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786" defTabSz="457200">
              <a:buSzPct val="150000"/>
              <a:defRPr/>
            </a:pPr>
            <a:r>
              <a:rPr lang="ru-RU" sz="3600" b="1" dirty="0" smtClean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90</a:t>
            </a:r>
            <a:r>
              <a:rPr lang="ru-RU" sz="3600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%</a:t>
            </a:r>
            <a:r>
              <a:rPr lang="en-GB" sz="3600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 </a:t>
            </a:r>
          </a:p>
        </p:txBody>
      </p:sp>
      <p:sp>
        <p:nvSpPr>
          <p:cNvPr id="38" name="Прямоугольник 3">
            <a:extLst>
              <a:ext uri="{FF2B5EF4-FFF2-40B4-BE49-F238E27FC236}">
                <a16:creationId xmlns:a16="http://schemas.microsoft.com/office/drawing/2014/main" xmlns="" id="{1EDDB45F-C48F-378E-988B-3FFEE9B9A8FA}"/>
              </a:ext>
            </a:extLst>
          </p:cNvPr>
          <p:cNvSpPr/>
          <p:nvPr/>
        </p:nvSpPr>
        <p:spPr>
          <a:xfrm>
            <a:off x="7236037" y="2979668"/>
            <a:ext cx="13954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50</a:t>
            </a:r>
            <a:r>
              <a:rPr lang="ru-RU" sz="3600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%</a:t>
            </a:r>
          </a:p>
        </p:txBody>
      </p:sp>
      <p:sp>
        <p:nvSpPr>
          <p:cNvPr id="40" name="Прямоугольник 38">
            <a:extLst>
              <a:ext uri="{FF2B5EF4-FFF2-40B4-BE49-F238E27FC236}">
                <a16:creationId xmlns:a16="http://schemas.microsoft.com/office/drawing/2014/main" xmlns="" id="{8CA7EBF6-7473-FA4F-F725-959AE0992E44}"/>
              </a:ext>
            </a:extLst>
          </p:cNvPr>
          <p:cNvSpPr/>
          <p:nvPr/>
        </p:nvSpPr>
        <p:spPr>
          <a:xfrm>
            <a:off x="7236037" y="5395404"/>
            <a:ext cx="44279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786">
              <a:buSzPct val="150000"/>
              <a:defRPr/>
            </a:pPr>
            <a:r>
              <a:rPr lang="ru-RU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1% от суммы </a:t>
            </a:r>
            <a:r>
              <a:rPr lang="ru-RU" b="1" dirty="0" smtClean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гарантии</a:t>
            </a:r>
          </a:p>
          <a:p>
            <a:pPr marR="2786">
              <a:buSzPct val="150000"/>
              <a:defRPr/>
            </a:pPr>
            <a:r>
              <a:rPr lang="ru-RU" b="1" dirty="0" smtClean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за </a:t>
            </a:r>
            <a:r>
              <a:rPr lang="ru-RU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каждый год её действия </a:t>
            </a:r>
          </a:p>
        </p:txBody>
      </p:sp>
      <p:sp>
        <p:nvSpPr>
          <p:cNvPr id="42" name="Прямоугольник 51">
            <a:extLst>
              <a:ext uri="{FF2B5EF4-FFF2-40B4-BE49-F238E27FC236}">
                <a16:creationId xmlns:a16="http://schemas.microsoft.com/office/drawing/2014/main" xmlns="" id="{4FF32237-97FB-8126-546C-77ADB4C05B16}"/>
              </a:ext>
            </a:extLst>
          </p:cNvPr>
          <p:cNvSpPr/>
          <p:nvPr/>
        </p:nvSpPr>
        <p:spPr>
          <a:xfrm>
            <a:off x="7236037" y="4801162"/>
            <a:ext cx="4117987" cy="5401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2786" lvl="0" defTabSz="457200">
              <a:lnSpc>
                <a:spcPct val="80000"/>
              </a:lnSpc>
              <a:buSzPct val="150000"/>
              <a:defRPr/>
            </a:pPr>
            <a:r>
              <a:rPr lang="en-GB" sz="3600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5</a:t>
            </a:r>
            <a:r>
              <a:rPr lang="ru-RU" sz="3600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0 млн – 2 млрд </a:t>
            </a:r>
          </a:p>
        </p:txBody>
      </p:sp>
      <p:sp>
        <p:nvSpPr>
          <p:cNvPr id="37" name="Прямоугольник 3">
            <a:extLst>
              <a:ext uri="{FF2B5EF4-FFF2-40B4-BE49-F238E27FC236}">
                <a16:creationId xmlns:a16="http://schemas.microsoft.com/office/drawing/2014/main" xmlns="" id="{CF459221-D490-BE8C-0EE4-EDBCB80B80AB}"/>
              </a:ext>
            </a:extLst>
          </p:cNvPr>
          <p:cNvSpPr/>
          <p:nvPr/>
        </p:nvSpPr>
        <p:spPr>
          <a:xfrm>
            <a:off x="475002" y="3967107"/>
            <a:ext cx="37399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786" defTabSz="457200">
              <a:buSzPct val="150000"/>
              <a:defRPr/>
            </a:pP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С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региональной</a:t>
            </a:r>
            <a:b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</a:b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гарантийной организацией, до </a:t>
            </a:r>
            <a:endParaRPr lang="ru-RU" sz="1200" b="1" dirty="0">
              <a:solidFill>
                <a:schemeClr val="bg1">
                  <a:lumMod val="50000"/>
                </a:schemeClr>
              </a:solidFill>
              <a:latin typeface="PT Root UI Bold" panose="020B0303020202020204" pitchFamily="34" charset="77"/>
              <a:ea typeface="PT Root UI Bold" panose="020B0303020202020204" pitchFamily="34" charset="77"/>
              <a:cs typeface="Segoe UI Semibold" panose="020B0702040204020203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E1D1E97A-975B-746B-A775-F4B9879481DC}"/>
              </a:ext>
            </a:extLst>
          </p:cNvPr>
          <p:cNvCxnSpPr>
            <a:cxnSpLocks/>
          </p:cNvCxnSpPr>
          <p:nvPr/>
        </p:nvCxnSpPr>
        <p:spPr>
          <a:xfrm flipH="1" flipV="1">
            <a:off x="8174140" y="4509424"/>
            <a:ext cx="3499007" cy="0"/>
          </a:xfrm>
          <a:prstGeom prst="line">
            <a:avLst/>
          </a:prstGeom>
          <a:ln w="12700">
            <a:solidFill>
              <a:schemeClr val="bg1">
                <a:lumMod val="50000"/>
                <a:alpha val="19639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Рисунок 61">
            <a:extLst>
              <a:ext uri="{FF2B5EF4-FFF2-40B4-BE49-F238E27FC236}">
                <a16:creationId xmlns:a16="http://schemas.microsoft.com/office/drawing/2014/main" xmlns="" id="{ED2A8417-2BC5-887B-EC92-40F89A41BEF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479" y="476250"/>
            <a:ext cx="572813" cy="299463"/>
          </a:xfrm>
          <a:prstGeom prst="rect">
            <a:avLst/>
          </a:prstGeom>
        </p:spPr>
      </p:pic>
      <p:cxnSp>
        <p:nvCxnSpPr>
          <p:cNvPr id="49" name="Straight Connector 65">
            <a:extLst>
              <a:ext uri="{FF2B5EF4-FFF2-40B4-BE49-F238E27FC236}">
                <a16:creationId xmlns:a16="http://schemas.microsoft.com/office/drawing/2014/main" xmlns="" id="{749F5404-4E0D-36F6-3563-98CB0CC78CC5}"/>
              </a:ext>
            </a:extLst>
          </p:cNvPr>
          <p:cNvCxnSpPr>
            <a:cxnSpLocks/>
          </p:cNvCxnSpPr>
          <p:nvPr/>
        </p:nvCxnSpPr>
        <p:spPr>
          <a:xfrm flipH="1">
            <a:off x="479425" y="3650605"/>
            <a:ext cx="11196638" cy="0"/>
          </a:xfrm>
          <a:prstGeom prst="line">
            <a:avLst/>
          </a:prstGeom>
          <a:ln w="12700">
            <a:solidFill>
              <a:schemeClr val="bg1">
                <a:lumMod val="50000"/>
                <a:alpha val="19639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65">
            <a:extLst>
              <a:ext uri="{FF2B5EF4-FFF2-40B4-BE49-F238E27FC236}">
                <a16:creationId xmlns:a16="http://schemas.microsoft.com/office/drawing/2014/main" xmlns="" id="{749F5404-4E0D-36F6-3563-98CB0CC78CC5}"/>
              </a:ext>
            </a:extLst>
          </p:cNvPr>
          <p:cNvCxnSpPr>
            <a:cxnSpLocks/>
          </p:cNvCxnSpPr>
          <p:nvPr/>
        </p:nvCxnSpPr>
        <p:spPr>
          <a:xfrm flipH="1">
            <a:off x="479425" y="4502429"/>
            <a:ext cx="11196638" cy="0"/>
          </a:xfrm>
          <a:prstGeom prst="line">
            <a:avLst/>
          </a:prstGeom>
          <a:ln w="12700">
            <a:solidFill>
              <a:schemeClr val="bg1">
                <a:lumMod val="50000"/>
                <a:alpha val="19639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65">
            <a:extLst>
              <a:ext uri="{FF2B5EF4-FFF2-40B4-BE49-F238E27FC236}">
                <a16:creationId xmlns:a16="http://schemas.microsoft.com/office/drawing/2014/main" xmlns="" id="{749F5404-4E0D-36F6-3563-98CB0CC78CC5}"/>
              </a:ext>
            </a:extLst>
          </p:cNvPr>
          <p:cNvCxnSpPr>
            <a:cxnSpLocks/>
          </p:cNvCxnSpPr>
          <p:nvPr/>
        </p:nvCxnSpPr>
        <p:spPr>
          <a:xfrm flipH="1">
            <a:off x="479425" y="5378543"/>
            <a:ext cx="11196638" cy="0"/>
          </a:xfrm>
          <a:prstGeom prst="line">
            <a:avLst/>
          </a:prstGeom>
          <a:ln w="12700">
            <a:solidFill>
              <a:schemeClr val="bg1">
                <a:lumMod val="50000"/>
                <a:alpha val="19639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3">
            <a:extLst>
              <a:ext uri="{FF2B5EF4-FFF2-40B4-BE49-F238E27FC236}">
                <a16:creationId xmlns:a16="http://schemas.microsoft.com/office/drawing/2014/main" xmlns="" id="{CF459221-D490-BE8C-0EE4-EDBCB80B80AB}"/>
              </a:ext>
            </a:extLst>
          </p:cNvPr>
          <p:cNvSpPr/>
          <p:nvPr/>
        </p:nvSpPr>
        <p:spPr>
          <a:xfrm>
            <a:off x="4747843" y="1393549"/>
            <a:ext cx="12251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>
                <a:ln w="15875">
                  <a:solidFill>
                    <a:schemeClr val="bg1">
                      <a:alpha val="65000"/>
                    </a:schemeClr>
                  </a:solidFill>
                </a:ln>
                <a:noFill/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  <a:sym typeface="Wingdings" panose="05000000000000000000" pitchFamily="2" charset="2"/>
              </a:rPr>
              <a:t></a:t>
            </a:r>
            <a:endParaRPr lang="ru-RU" sz="9600" b="1" dirty="0">
              <a:ln w="15875">
                <a:solidFill>
                  <a:schemeClr val="bg1">
                    <a:alpha val="65000"/>
                  </a:schemeClr>
                </a:solidFill>
              </a:ln>
              <a:noFill/>
              <a:latin typeface="PT Root UI Bold" panose="020B0303020202020204" pitchFamily="34" charset="77"/>
              <a:ea typeface="PT Root UI Bold" panose="020B0303020202020204" pitchFamily="34" charset="77"/>
              <a:cs typeface="Segoe UI Semibold" panose="020B0702040204020203" pitchFamily="34" charset="0"/>
            </a:endParaRPr>
          </a:p>
        </p:txBody>
      </p:sp>
      <p:sp>
        <p:nvSpPr>
          <p:cNvPr id="57" name="Rounded Rectangle 45">
            <a:extLst>
              <a:ext uri="{FF2B5EF4-FFF2-40B4-BE49-F238E27FC236}">
                <a16:creationId xmlns:a16="http://schemas.microsoft.com/office/drawing/2014/main" xmlns="" id="{93C885DB-EEFB-DFF4-9786-A957A253E93B}"/>
              </a:ext>
            </a:extLst>
          </p:cNvPr>
          <p:cNvSpPr/>
          <p:nvPr/>
        </p:nvSpPr>
        <p:spPr>
          <a:xfrm>
            <a:off x="2779776" y="2353435"/>
            <a:ext cx="2743200" cy="338554"/>
          </a:xfrm>
          <a:prstGeom prst="roundRect">
            <a:avLst>
              <a:gd name="adj" fmla="val 50000"/>
            </a:avLst>
          </a:prstGeom>
          <a:solidFill>
            <a:srgbClr val="4FCEF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8" name="Прямоугольник 39">
            <a:extLst>
              <a:ext uri="{FF2B5EF4-FFF2-40B4-BE49-F238E27FC236}">
                <a16:creationId xmlns:a16="http://schemas.microsoft.com/office/drawing/2014/main" xmlns="" id="{78F6DA11-370A-AB06-F38E-EA06F34086D6}"/>
              </a:ext>
            </a:extLst>
          </p:cNvPr>
          <p:cNvSpPr/>
          <p:nvPr/>
        </p:nvSpPr>
        <p:spPr>
          <a:xfrm>
            <a:off x="2883288" y="2361910"/>
            <a:ext cx="26031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Быстро</a:t>
            </a:r>
            <a:r>
              <a:rPr lang="en-GB" sz="1400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 </a:t>
            </a:r>
            <a:r>
              <a:rPr lang="en-GB" sz="1400" b="1" dirty="0" smtClean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–</a:t>
            </a:r>
            <a:r>
              <a:rPr lang="ru-RU" sz="1400" b="1" dirty="0" smtClean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 вместе </a:t>
            </a:r>
            <a:r>
              <a:rPr lang="ru-RU" sz="1400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с кредитом</a:t>
            </a:r>
            <a:r>
              <a:rPr lang="en-GB" sz="1400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 </a:t>
            </a:r>
            <a:endParaRPr lang="ru-RU" sz="1400" b="1" dirty="0">
              <a:latin typeface="PT Root UI Bold" panose="020B0303020202020204" pitchFamily="34" charset="77"/>
              <a:ea typeface="PT Root UI Bold" panose="020B0303020202020204" pitchFamily="34" charset="77"/>
              <a:cs typeface="Segoe UI Semibold" panose="020B0702040204020203" pitchFamily="34" charset="0"/>
            </a:endParaRPr>
          </a:p>
        </p:txBody>
      </p:sp>
      <p:sp>
        <p:nvSpPr>
          <p:cNvPr id="59" name="Прямоугольник 3">
            <a:extLst>
              <a:ext uri="{FF2B5EF4-FFF2-40B4-BE49-F238E27FC236}">
                <a16:creationId xmlns:a16="http://schemas.microsoft.com/office/drawing/2014/main" xmlns="" id="{CF459221-D490-BE8C-0EE4-EDBCB80B80AB}"/>
              </a:ext>
            </a:extLst>
          </p:cNvPr>
          <p:cNvSpPr/>
          <p:nvPr/>
        </p:nvSpPr>
        <p:spPr>
          <a:xfrm>
            <a:off x="10526900" y="1393549"/>
            <a:ext cx="12251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>
                <a:ln w="15875">
                  <a:solidFill>
                    <a:schemeClr val="bg1">
                      <a:alpha val="65000"/>
                    </a:schemeClr>
                  </a:solidFill>
                </a:ln>
                <a:noFill/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  <a:sym typeface="Wingdings" panose="05000000000000000000" pitchFamily="2" charset="2"/>
              </a:rPr>
              <a:t></a:t>
            </a:r>
            <a:endParaRPr lang="ru-RU" sz="9600" b="1" dirty="0">
              <a:ln w="15875">
                <a:solidFill>
                  <a:schemeClr val="bg1">
                    <a:alpha val="65000"/>
                  </a:schemeClr>
                </a:solidFill>
              </a:ln>
              <a:noFill/>
              <a:latin typeface="PT Root UI Bold" panose="020B0303020202020204" pitchFamily="34" charset="77"/>
              <a:ea typeface="PT Root UI Bold" panose="020B0303020202020204" pitchFamily="34" charset="77"/>
              <a:cs typeface="Segoe UI Semibold" panose="020B0702040204020203" pitchFamily="34" charset="0"/>
            </a:endParaRPr>
          </a:p>
        </p:txBody>
      </p:sp>
      <p:sp>
        <p:nvSpPr>
          <p:cNvPr id="60" name="Rounded Rectangle 46">
            <a:extLst>
              <a:ext uri="{FF2B5EF4-FFF2-40B4-BE49-F238E27FC236}">
                <a16:creationId xmlns:a16="http://schemas.microsoft.com/office/drawing/2014/main" xmlns="" id="{A2F733E6-5514-A4F3-36C3-F2265822AD41}"/>
              </a:ext>
            </a:extLst>
          </p:cNvPr>
          <p:cNvSpPr/>
          <p:nvPr/>
        </p:nvSpPr>
        <p:spPr>
          <a:xfrm>
            <a:off x="7236426" y="2343986"/>
            <a:ext cx="4095652" cy="338554"/>
          </a:xfrm>
          <a:prstGeom prst="roundRect">
            <a:avLst>
              <a:gd name="adj" fmla="val 50000"/>
            </a:avLst>
          </a:prstGeom>
          <a:solidFill>
            <a:srgbClr val="4FCEF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1" name="Прямоугольник 39">
            <a:extLst>
              <a:ext uri="{FF2B5EF4-FFF2-40B4-BE49-F238E27FC236}">
                <a16:creationId xmlns:a16="http://schemas.microsoft.com/office/drawing/2014/main" xmlns="" id="{15FBFE42-BBB1-65D6-DE85-BAF899A66638}"/>
              </a:ext>
            </a:extLst>
          </p:cNvPr>
          <p:cNvSpPr/>
          <p:nvPr/>
        </p:nvSpPr>
        <p:spPr>
          <a:xfrm>
            <a:off x="7371614" y="2361910"/>
            <a:ext cx="39604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Быстро – приоритетное рассмотрение банка</a:t>
            </a:r>
          </a:p>
        </p:txBody>
      </p:sp>
    </p:spTree>
    <p:extLst>
      <p:ext uri="{BB962C8B-B14F-4D97-AF65-F5344CB8AC3E}">
        <p14:creationId xmlns:p14="http://schemas.microsoft.com/office/powerpoint/2010/main" val="922673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54" name="Слайд think-cell" r:id="rId5" imgW="347" imgH="348" progId="TCLayout.ActiveDocument.1">
                  <p:embed/>
                </p:oleObj>
              </mc:Choice>
              <mc:Fallback>
                <p:oleObj name="Слайд think-cell" r:id="rId5" imgW="347" imgH="348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355907" y="319141"/>
            <a:ext cx="934881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defTabSz="457200">
              <a:lnSpc>
                <a:spcPts val="3600"/>
              </a:lnSpc>
              <a:defRPr/>
            </a:pPr>
            <a:endParaRPr lang="ru-RU" sz="3600" dirty="0"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9CFAFD6-D9D2-87C9-499D-2BF8234A716A}"/>
              </a:ext>
            </a:extLst>
          </p:cNvPr>
          <p:cNvSpPr txBox="1"/>
          <p:nvPr/>
        </p:nvSpPr>
        <p:spPr>
          <a:xfrm>
            <a:off x="382478" y="354556"/>
            <a:ext cx="8155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786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МСП Лизинг</a:t>
            </a:r>
            <a:endParaRPr lang="ru-RU" sz="2800" b="1" dirty="0">
              <a:latin typeface="PT Root UI Bold" panose="020B0303020202020204" pitchFamily="34" charset="77"/>
              <a:ea typeface="PT Root UI Bold" panose="020B0303020202020204" pitchFamily="34" charset="77"/>
              <a:cs typeface="Segoe UI Semibold" panose="020B0702040204020203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FAE1D957-4018-0616-73E3-E4AE3720D318}"/>
              </a:ext>
            </a:extLst>
          </p:cNvPr>
          <p:cNvSpPr/>
          <p:nvPr/>
        </p:nvSpPr>
        <p:spPr>
          <a:xfrm>
            <a:off x="481014" y="1354132"/>
            <a:ext cx="5213887" cy="1325768"/>
          </a:xfrm>
          <a:prstGeom prst="roundRect">
            <a:avLst>
              <a:gd name="adj" fmla="val 1132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E584B184-355C-E777-67A3-20F289FE5E90}"/>
              </a:ext>
            </a:extLst>
          </p:cNvPr>
          <p:cNvSpPr/>
          <p:nvPr/>
        </p:nvSpPr>
        <p:spPr>
          <a:xfrm>
            <a:off x="6351364" y="1354132"/>
            <a:ext cx="5294328" cy="1325768"/>
          </a:xfrm>
          <a:prstGeom prst="roundRect">
            <a:avLst>
              <a:gd name="adj" fmla="val 1132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B795998-8A7C-092A-5CC2-85D64A9BF7C6}"/>
              </a:ext>
            </a:extLst>
          </p:cNvPr>
          <p:cNvSpPr txBox="1"/>
          <p:nvPr/>
        </p:nvSpPr>
        <p:spPr>
          <a:xfrm>
            <a:off x="746816" y="1551705"/>
            <a:ext cx="4103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786"/>
            <a:r>
              <a:rPr lang="ru-RU" b="1" dirty="0">
                <a:solidFill>
                  <a:schemeClr val="bg1"/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«Приоритет+»</a:t>
            </a:r>
            <a:br>
              <a:rPr lang="ru-RU" b="1" dirty="0">
                <a:solidFill>
                  <a:schemeClr val="bg1"/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</a:br>
            <a:r>
              <a:rPr lang="ru-RU" sz="1400" b="1" dirty="0">
                <a:solidFill>
                  <a:srgbClr val="4FCEFF"/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обрабатывающие </a:t>
            </a:r>
            <a:r>
              <a:rPr lang="ru-RU" sz="1400" b="1" dirty="0" smtClean="0">
                <a:solidFill>
                  <a:srgbClr val="4FCEFF"/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производства</a:t>
            </a:r>
            <a:endParaRPr lang="ru-RU" sz="1400" b="1" dirty="0">
              <a:solidFill>
                <a:srgbClr val="4FCEFF"/>
              </a:solidFill>
              <a:latin typeface="PT Root UI Bold" panose="020B0303020202020204" pitchFamily="34" charset="77"/>
              <a:ea typeface="PT Root UI Bold" panose="020B0303020202020204" pitchFamily="34" charset="77"/>
              <a:cs typeface="Segoe UI Semibold" panose="020B07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BCB256-376C-4241-AEA5-CA07E4228ABC}"/>
              </a:ext>
            </a:extLst>
          </p:cNvPr>
          <p:cNvSpPr txBox="1"/>
          <p:nvPr/>
        </p:nvSpPr>
        <p:spPr>
          <a:xfrm>
            <a:off x="6685846" y="1551705"/>
            <a:ext cx="484354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216">
              <a:buClr>
                <a:schemeClr val="tx2"/>
              </a:buClr>
              <a:defRPr/>
            </a:pPr>
            <a:r>
              <a:rPr lang="ru-RU" b="1" dirty="0">
                <a:solidFill>
                  <a:schemeClr val="bg1"/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«Приоритет»</a:t>
            </a:r>
          </a:p>
          <a:p>
            <a:pPr marR="2216">
              <a:buClr>
                <a:schemeClr val="tx2"/>
              </a:buClr>
              <a:defRPr/>
            </a:pPr>
            <a:r>
              <a:rPr lang="ru-RU" sz="1400" b="1" dirty="0" smtClean="0">
                <a:solidFill>
                  <a:srgbClr val="4FCEFF"/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обрабатывающие </a:t>
            </a:r>
            <a:r>
              <a:rPr lang="ru-RU" sz="1400" b="1" dirty="0">
                <a:solidFill>
                  <a:srgbClr val="4FCEFF"/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производства + медицина + туризм + </a:t>
            </a:r>
            <a:r>
              <a:rPr lang="ru-RU" sz="1400" b="1" dirty="0" smtClean="0">
                <a:solidFill>
                  <a:srgbClr val="4FCEFF"/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спорт + </a:t>
            </a:r>
            <a:r>
              <a:rPr lang="ru-RU" sz="1400" b="1" dirty="0">
                <a:solidFill>
                  <a:srgbClr val="4FCEFF"/>
                </a:solidFill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информационные технологии + наука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092832C-73D5-DE6F-F88A-D5872BF26A93}"/>
              </a:ext>
            </a:extLst>
          </p:cNvPr>
          <p:cNvSpPr txBox="1"/>
          <p:nvPr/>
        </p:nvSpPr>
        <p:spPr>
          <a:xfrm>
            <a:off x="4621056" y="1730192"/>
            <a:ext cx="11185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800" b="1" dirty="0">
                <a:ln w="15875">
                  <a:solidFill>
                    <a:schemeClr val="bg1">
                      <a:alpha val="65000"/>
                    </a:schemeClr>
                  </a:solidFill>
                </a:ln>
                <a:noFill/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%</a:t>
            </a:r>
            <a:endParaRPr lang="ru-RU" sz="7800" b="1" dirty="0">
              <a:ln w="15875">
                <a:solidFill>
                  <a:schemeClr val="bg1">
                    <a:alpha val="65000"/>
                  </a:schemeClr>
                </a:solidFill>
              </a:ln>
              <a:noFill/>
              <a:latin typeface="PT Root UI Bold" panose="020B0303020202020204" pitchFamily="34" charset="77"/>
              <a:ea typeface="PT Root UI Bold" panose="020B0303020202020204" pitchFamily="34" charset="77"/>
              <a:cs typeface="Segoe UI Semibold" panose="020B070204020402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379858A-2FD3-DE0E-CB52-71761FCBD7B8}"/>
              </a:ext>
            </a:extLst>
          </p:cNvPr>
          <p:cNvSpPr txBox="1"/>
          <p:nvPr/>
        </p:nvSpPr>
        <p:spPr>
          <a:xfrm>
            <a:off x="10557496" y="1730192"/>
            <a:ext cx="11185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800" b="1" dirty="0">
                <a:ln w="15875">
                  <a:solidFill>
                    <a:schemeClr val="bg1">
                      <a:alpha val="65000"/>
                    </a:schemeClr>
                  </a:solidFill>
                </a:ln>
                <a:noFill/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%</a:t>
            </a:r>
            <a:endParaRPr lang="ru-RU" sz="7800" b="1" dirty="0">
              <a:ln w="15875">
                <a:solidFill>
                  <a:schemeClr val="bg1">
                    <a:alpha val="65000"/>
                  </a:schemeClr>
                </a:solidFill>
              </a:ln>
              <a:noFill/>
              <a:latin typeface="PT Root UI Bold" panose="020B0303020202020204" pitchFamily="34" charset="77"/>
              <a:ea typeface="PT Root UI Bold" panose="020B0303020202020204" pitchFamily="34" charset="77"/>
              <a:cs typeface="Segoe UI Semibold" panose="020B0702040204020203" pitchFamily="34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16EC947F-4D7B-C141-91CF-D8BBF860C0EE}"/>
              </a:ext>
            </a:extLst>
          </p:cNvPr>
          <p:cNvSpPr/>
          <p:nvPr/>
        </p:nvSpPr>
        <p:spPr>
          <a:xfrm>
            <a:off x="481013" y="4722047"/>
            <a:ext cx="11195049" cy="1325768"/>
          </a:xfrm>
          <a:prstGeom prst="roundRect">
            <a:avLst>
              <a:gd name="adj" fmla="val 11323"/>
            </a:avLst>
          </a:prstGeom>
          <a:solidFill>
            <a:srgbClr val="4FC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7" name="Прямоугольник 52">
            <a:extLst>
              <a:ext uri="{FF2B5EF4-FFF2-40B4-BE49-F238E27FC236}">
                <a16:creationId xmlns:a16="http://schemas.microsoft.com/office/drawing/2014/main" xmlns="" id="{811F4F99-F49E-B9F5-1C01-4122E2B8F544}"/>
              </a:ext>
            </a:extLst>
          </p:cNvPr>
          <p:cNvSpPr/>
          <p:nvPr/>
        </p:nvSpPr>
        <p:spPr>
          <a:xfrm>
            <a:off x="1246038" y="2868133"/>
            <a:ext cx="20802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для российского оборудования</a:t>
            </a:r>
          </a:p>
        </p:txBody>
      </p:sp>
      <p:sp>
        <p:nvSpPr>
          <p:cNvPr id="5" name="Прямоугольник 3">
            <a:extLst>
              <a:ext uri="{FF2B5EF4-FFF2-40B4-BE49-F238E27FC236}">
                <a16:creationId xmlns:a16="http://schemas.microsoft.com/office/drawing/2014/main" xmlns="" id="{D201C89A-EC78-9BEC-2642-25CD8E1F9750}"/>
              </a:ext>
            </a:extLst>
          </p:cNvPr>
          <p:cNvSpPr/>
          <p:nvPr/>
        </p:nvSpPr>
        <p:spPr>
          <a:xfrm>
            <a:off x="481013" y="2826441"/>
            <a:ext cx="1884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6%</a:t>
            </a:r>
          </a:p>
        </p:txBody>
      </p:sp>
      <p:sp>
        <p:nvSpPr>
          <p:cNvPr id="7" name="Прямоугольник 52">
            <a:extLst>
              <a:ext uri="{FF2B5EF4-FFF2-40B4-BE49-F238E27FC236}">
                <a16:creationId xmlns:a16="http://schemas.microsoft.com/office/drawing/2014/main" xmlns="" id="{0561BF3F-DD41-04A1-8F0A-26B6ED3E8AE0}"/>
              </a:ext>
            </a:extLst>
          </p:cNvPr>
          <p:cNvSpPr/>
          <p:nvPr/>
        </p:nvSpPr>
        <p:spPr>
          <a:xfrm>
            <a:off x="4051210" y="2868133"/>
            <a:ext cx="20802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для иностранного оборудования</a:t>
            </a:r>
          </a:p>
        </p:txBody>
      </p:sp>
      <p:sp>
        <p:nvSpPr>
          <p:cNvPr id="9" name="Прямоугольник 3">
            <a:extLst>
              <a:ext uri="{FF2B5EF4-FFF2-40B4-BE49-F238E27FC236}">
                <a16:creationId xmlns:a16="http://schemas.microsoft.com/office/drawing/2014/main" xmlns="" id="{18DE47D8-A31A-2166-F66C-04BA3CFA6119}"/>
              </a:ext>
            </a:extLst>
          </p:cNvPr>
          <p:cNvSpPr/>
          <p:nvPr/>
        </p:nvSpPr>
        <p:spPr>
          <a:xfrm>
            <a:off x="3285393" y="2826441"/>
            <a:ext cx="1884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8%</a:t>
            </a:r>
          </a:p>
        </p:txBody>
      </p:sp>
      <p:sp>
        <p:nvSpPr>
          <p:cNvPr id="16" name="Прямоугольник 3">
            <a:extLst>
              <a:ext uri="{FF2B5EF4-FFF2-40B4-BE49-F238E27FC236}">
                <a16:creationId xmlns:a16="http://schemas.microsoft.com/office/drawing/2014/main" xmlns="" id="{DBEC6F39-4818-47F0-BE77-F9D4C6DB1D29}"/>
              </a:ext>
            </a:extLst>
          </p:cNvPr>
          <p:cNvSpPr/>
          <p:nvPr/>
        </p:nvSpPr>
        <p:spPr>
          <a:xfrm>
            <a:off x="6346725" y="2806578"/>
            <a:ext cx="1884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13%</a:t>
            </a:r>
            <a:endParaRPr lang="ru-RU" sz="3600" b="1" dirty="0">
              <a:latin typeface="PT Root UI Bold" panose="020B0303020202020204" pitchFamily="34" charset="77"/>
              <a:ea typeface="PT Root UI Bold" panose="020B0303020202020204" pitchFamily="34" charset="77"/>
              <a:cs typeface="Segoe UI Semibold" panose="020B0702040204020203" pitchFamily="34" charset="0"/>
            </a:endParaRPr>
          </a:p>
        </p:txBody>
      </p:sp>
      <p:pic>
        <p:nvPicPr>
          <p:cNvPr id="48" name="Рисунок 49">
            <a:extLst>
              <a:ext uri="{FF2B5EF4-FFF2-40B4-BE49-F238E27FC236}">
                <a16:creationId xmlns:a16="http://schemas.microsoft.com/office/drawing/2014/main" xmlns="" id="{500E6B85-FB9D-8168-6F41-DF74B76D01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111" y="456445"/>
            <a:ext cx="729581" cy="308731"/>
          </a:xfrm>
          <a:prstGeom prst="rect">
            <a:avLst/>
          </a:prstGeom>
        </p:spPr>
      </p:pic>
      <p:sp>
        <p:nvSpPr>
          <p:cNvPr id="35" name="Прямоугольник 52">
            <a:extLst>
              <a:ext uri="{FF2B5EF4-FFF2-40B4-BE49-F238E27FC236}">
                <a16:creationId xmlns:a16="http://schemas.microsoft.com/office/drawing/2014/main" xmlns="" id="{0561BF3F-DD41-04A1-8F0A-26B6ED3E8AE0}"/>
              </a:ext>
            </a:extLst>
          </p:cNvPr>
          <p:cNvSpPr/>
          <p:nvPr/>
        </p:nvSpPr>
        <p:spPr>
          <a:xfrm>
            <a:off x="7360007" y="2870041"/>
            <a:ext cx="30081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независимо от страны происхождения оборудования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B7AB776-629D-FA0C-C6C2-00125FD75143}"/>
              </a:ext>
            </a:extLst>
          </p:cNvPr>
          <p:cNvSpPr txBox="1"/>
          <p:nvPr/>
        </p:nvSpPr>
        <p:spPr>
          <a:xfrm>
            <a:off x="638175" y="5524810"/>
            <a:ext cx="10868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запланированные ежеквартальные заявочные кампании в 2023 году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B795998-8A7C-092A-5CC2-85D64A9BF7C6}"/>
              </a:ext>
            </a:extLst>
          </p:cNvPr>
          <p:cNvSpPr txBox="1"/>
          <p:nvPr/>
        </p:nvSpPr>
        <p:spPr>
          <a:xfrm>
            <a:off x="4026831" y="4854368"/>
            <a:ext cx="4103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786" algn="ctr"/>
            <a:r>
              <a:rPr lang="ru-RU" sz="4000" b="1" dirty="0" smtClean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4,4</a:t>
            </a:r>
            <a:r>
              <a:rPr lang="ru-RU" sz="4000" kern="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ru-RU" sz="4000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млрд </a:t>
            </a:r>
            <a:r>
              <a:rPr lang="ru-RU" sz="4000" b="1" dirty="0" smtClean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</a:t>
            </a:r>
            <a:endParaRPr lang="ru-RU" sz="4000" b="1" dirty="0">
              <a:latin typeface="PT Root UI Bold" panose="020B0303020202020204" pitchFamily="34" charset="77"/>
              <a:ea typeface="PT Root UI Bold" panose="020B0303020202020204" pitchFamily="34" charset="77"/>
              <a:cs typeface="Segoe UI Semibold" panose="020B0702040204020203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45540" y="3643302"/>
            <a:ext cx="27807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м</a:t>
            </a:r>
            <a:r>
              <a:rPr lang="ru-RU" b="1" dirty="0" smtClean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икро / малый бизнес</a:t>
            </a:r>
            <a:endParaRPr lang="ru-RU" b="1" dirty="0">
              <a:latin typeface="PT Root UI Bold" panose="020B0303020202020204" pitchFamily="34" charset="77"/>
              <a:ea typeface="PT Root UI Bold" panose="020B0303020202020204" pitchFamily="34" charset="77"/>
              <a:cs typeface="Segoe UI Semibold" panose="020B0702040204020203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089773" y="3643302"/>
            <a:ext cx="4282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м</a:t>
            </a:r>
            <a:r>
              <a:rPr lang="ru-RU" b="1" dirty="0" smtClean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икро / малый / средний бизнес</a:t>
            </a:r>
            <a:endParaRPr lang="ru-RU" b="1" dirty="0">
              <a:latin typeface="PT Root UI Bold" panose="020B0303020202020204" pitchFamily="34" charset="77"/>
              <a:ea typeface="PT Root UI Bold" panose="020B0303020202020204" pitchFamily="34" charset="77"/>
              <a:cs typeface="Segoe UI Semibold" panose="020B0702040204020203" pitchFamily="34" charset="0"/>
            </a:endParaRPr>
          </a:p>
        </p:txBody>
      </p:sp>
      <p:cxnSp>
        <p:nvCxnSpPr>
          <p:cNvPr id="34" name="Straight Connector 65">
            <a:extLst>
              <a:ext uri="{FF2B5EF4-FFF2-40B4-BE49-F238E27FC236}">
                <a16:creationId xmlns:a16="http://schemas.microsoft.com/office/drawing/2014/main" xmlns="" id="{749F5404-4E0D-36F6-3563-98CB0CC78CC5}"/>
              </a:ext>
            </a:extLst>
          </p:cNvPr>
          <p:cNvCxnSpPr>
            <a:cxnSpLocks/>
          </p:cNvCxnSpPr>
          <p:nvPr/>
        </p:nvCxnSpPr>
        <p:spPr>
          <a:xfrm flipH="1">
            <a:off x="479425" y="3643302"/>
            <a:ext cx="11196638" cy="0"/>
          </a:xfrm>
          <a:prstGeom prst="line">
            <a:avLst/>
          </a:prstGeom>
          <a:ln w="12700">
            <a:solidFill>
              <a:schemeClr val="bg1">
                <a:lumMod val="50000"/>
                <a:alpha val="19639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30">
            <a:extLst>
              <a:ext uri="{FF2B5EF4-FFF2-40B4-BE49-F238E27FC236}">
                <a16:creationId xmlns:a16="http://schemas.microsoft.com/office/drawing/2014/main" xmlns="" id="{06AB0C2C-7C1D-C7B8-E494-51C356141AC1}"/>
              </a:ext>
            </a:extLst>
          </p:cNvPr>
          <p:cNvSpPr txBox="1"/>
          <p:nvPr/>
        </p:nvSpPr>
        <p:spPr>
          <a:xfrm>
            <a:off x="545540" y="4082942"/>
            <a:ext cx="2422651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3600" b="1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defRPr>
            </a:lvl1pPr>
          </a:lstStyle>
          <a:p>
            <a:r>
              <a:rPr lang="ru-RU" dirty="0">
                <a:solidFill>
                  <a:srgbClr val="4FCEFF"/>
                </a:solidFill>
              </a:rPr>
              <a:t>2,4 млрд </a:t>
            </a:r>
          </a:p>
        </p:txBody>
      </p:sp>
      <p:sp>
        <p:nvSpPr>
          <p:cNvPr id="31" name="TextBox 32">
            <a:extLst>
              <a:ext uri="{FF2B5EF4-FFF2-40B4-BE49-F238E27FC236}">
                <a16:creationId xmlns:a16="http://schemas.microsoft.com/office/drawing/2014/main" xmlns="" id="{06AB0C2C-7C1D-C7B8-E494-51C356141AC1}"/>
              </a:ext>
            </a:extLst>
          </p:cNvPr>
          <p:cNvSpPr txBox="1"/>
          <p:nvPr/>
        </p:nvSpPr>
        <p:spPr>
          <a:xfrm>
            <a:off x="6323565" y="4036776"/>
            <a:ext cx="2023503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3600" b="1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defRPr>
            </a:lvl1pPr>
          </a:lstStyle>
          <a:p>
            <a:r>
              <a:rPr lang="ru-RU" dirty="0">
                <a:solidFill>
                  <a:srgbClr val="4FCEFF"/>
                </a:solidFill>
              </a:rPr>
              <a:t>2 млрд </a:t>
            </a:r>
          </a:p>
        </p:txBody>
      </p:sp>
    </p:spTree>
    <p:extLst>
      <p:ext uri="{BB962C8B-B14F-4D97-AF65-F5344CB8AC3E}">
        <p14:creationId xmlns:p14="http://schemas.microsoft.com/office/powerpoint/2010/main" val="2838511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31622" y="241"/>
            <a:ext cx="5092489" cy="68575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97" dirty="0">
              <a:solidFill>
                <a:schemeClr val="bg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036561" y="427321"/>
            <a:ext cx="2898708" cy="431788"/>
          </a:xfrm>
          <a:prstGeom prst="rect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97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DB21C0C5-6AD4-AF49-90A5-958F9466F586}"/>
              </a:ext>
            </a:extLst>
          </p:cNvPr>
          <p:cNvSpPr/>
          <p:nvPr/>
        </p:nvSpPr>
        <p:spPr>
          <a:xfrm>
            <a:off x="188142" y="346202"/>
            <a:ext cx="5208599" cy="9746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lnSpc>
                <a:spcPts val="3800"/>
              </a:lnSpc>
              <a:defRPr/>
            </a:pPr>
            <a:r>
              <a:rPr lang="ru-RU" sz="33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Закупки </a:t>
            </a:r>
            <a:r>
              <a:rPr lang="ru-RU" sz="33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крупнейших</a:t>
            </a:r>
            <a:r>
              <a:rPr lang="ru-RU" sz="33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заказчиков </a:t>
            </a:r>
            <a:r>
              <a:rPr lang="ru-RU" sz="20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у субъектов МСП </a:t>
            </a:r>
            <a:endParaRPr lang="ru-RU" sz="33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0BA9FE82-E298-0D4A-814E-FB9D55BC6E63}"/>
              </a:ext>
            </a:extLst>
          </p:cNvPr>
          <p:cNvSpPr/>
          <p:nvPr/>
        </p:nvSpPr>
        <p:spPr>
          <a:xfrm>
            <a:off x="1338197" y="2708993"/>
            <a:ext cx="791245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1746"/>
            <a:r>
              <a:rPr lang="ru-RU" sz="1100" kern="0" spc="-3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закупки по «прямым» 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72774238-123F-2B4A-A796-E6857FE5C2E2}"/>
              </a:ext>
            </a:extLst>
          </p:cNvPr>
          <p:cNvSpPr/>
          <p:nvPr/>
        </p:nvSpPr>
        <p:spPr>
          <a:xfrm>
            <a:off x="265627" y="2579954"/>
            <a:ext cx="1358232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1746">
              <a:spcBef>
                <a:spcPts val="226"/>
              </a:spcBef>
              <a:spcAft>
                <a:spcPts val="412"/>
              </a:spcAft>
            </a:pPr>
            <a:r>
              <a:rPr lang="ru-RU" sz="3600" kern="0" spc="-5" dirty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20%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0BA9FE82-E298-0D4A-814E-FB9D55BC6E63}"/>
              </a:ext>
            </a:extLst>
          </p:cNvPr>
          <p:cNvSpPr/>
          <p:nvPr/>
        </p:nvSpPr>
        <p:spPr>
          <a:xfrm>
            <a:off x="3361188" y="2734911"/>
            <a:ext cx="188765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1746"/>
            <a:r>
              <a:rPr lang="ru-RU" sz="1100" kern="0" spc="-3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годовой объем закупок </a:t>
            </a:r>
            <a:br>
              <a:rPr lang="ru-RU" sz="1100" kern="0" spc="-3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</a:br>
            <a:r>
              <a:rPr lang="ru-RU" sz="1100" kern="0" spc="-3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у субъектов МСП 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72774238-123F-2B4A-A796-E6857FE5C2E2}"/>
              </a:ext>
            </a:extLst>
          </p:cNvPr>
          <p:cNvSpPr/>
          <p:nvPr/>
        </p:nvSpPr>
        <p:spPr>
          <a:xfrm>
            <a:off x="2319746" y="2596485"/>
            <a:ext cx="1358232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1746">
              <a:spcBef>
                <a:spcPts val="226"/>
              </a:spcBef>
              <a:spcAft>
                <a:spcPts val="412"/>
              </a:spcAft>
            </a:pPr>
            <a:r>
              <a:rPr lang="ru-RU" sz="3600" kern="0" spc="-5" dirty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25%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0BA9FE82-E298-0D4A-814E-FB9D55BC6E63}"/>
              </a:ext>
            </a:extLst>
          </p:cNvPr>
          <p:cNvSpPr/>
          <p:nvPr/>
        </p:nvSpPr>
        <p:spPr>
          <a:xfrm>
            <a:off x="5326387" y="1422423"/>
            <a:ext cx="6907189" cy="11686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1746"/>
            <a:r>
              <a:rPr lang="ru-RU" sz="3097" kern="0" spc="-5" dirty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3 017 </a:t>
            </a:r>
            <a:r>
              <a:rPr lang="ru-RU" sz="1400" b="1" kern="0" spc="-3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федеральных заказчиков </a:t>
            </a:r>
            <a:r>
              <a:rPr lang="ru-RU" sz="1400" kern="0" spc="-3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контролируются Корпорацией МСП</a:t>
            </a:r>
          </a:p>
          <a:p>
            <a:pPr marR="1746"/>
            <a:r>
              <a:rPr lang="ru-RU" sz="3097" kern="0" spc="-5" dirty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9 008 </a:t>
            </a:r>
            <a:r>
              <a:rPr lang="ru-RU" sz="1400" b="1" kern="0" spc="-3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региональных заказчиков </a:t>
            </a:r>
            <a:r>
              <a:rPr lang="ru-RU" sz="1400" kern="0" spc="-3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контролируются регионами (уполномоченными органами, организациями)</a:t>
            </a:r>
            <a:endParaRPr lang="ru-RU" sz="1600" kern="0" spc="-3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xmlns="" id="{DB21C0C5-6AD4-AF49-90A5-958F9466F586}"/>
              </a:ext>
            </a:extLst>
          </p:cNvPr>
          <p:cNvSpPr/>
          <p:nvPr/>
        </p:nvSpPr>
        <p:spPr>
          <a:xfrm>
            <a:off x="260779" y="3020416"/>
            <a:ext cx="3990696" cy="9532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/>
            <a:r>
              <a:rPr lang="ru-RU" sz="3097" spc="-7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Льготные условия участия  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0BA9FE82-E298-0D4A-814E-FB9D55BC6E63}"/>
              </a:ext>
            </a:extLst>
          </p:cNvPr>
          <p:cNvSpPr/>
          <p:nvPr/>
        </p:nvSpPr>
        <p:spPr>
          <a:xfrm>
            <a:off x="316684" y="4391709"/>
            <a:ext cx="1603305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1746"/>
            <a:r>
              <a:rPr lang="ru-RU" sz="1400" kern="0" spc="-3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дней </a:t>
            </a:r>
            <a:r>
              <a:rPr lang="en-US" sz="1400" kern="0" spc="-3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</a:t>
            </a:r>
            <a:r>
              <a:rPr lang="ru-RU" sz="1400" kern="0" spc="-3" dirty="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предельный срок заключения договора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xmlns="" id="{72774238-123F-2B4A-A796-E6857FE5C2E2}"/>
              </a:ext>
            </a:extLst>
          </p:cNvPr>
          <p:cNvSpPr/>
          <p:nvPr/>
        </p:nvSpPr>
        <p:spPr>
          <a:xfrm>
            <a:off x="316683" y="3837750"/>
            <a:ext cx="25440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1746">
              <a:spcBef>
                <a:spcPts val="226"/>
              </a:spcBef>
              <a:spcAft>
                <a:spcPts val="412"/>
              </a:spcAft>
            </a:pPr>
            <a:r>
              <a:rPr lang="ru-RU" sz="1600" kern="0" spc="-5" dirty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не более </a:t>
            </a:r>
            <a:r>
              <a:rPr lang="ru-RU" sz="3600" kern="0" spc="-5" dirty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20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xmlns="" id="{0BA9FE82-E298-0D4A-814E-FB9D55BC6E63}"/>
              </a:ext>
            </a:extLst>
          </p:cNvPr>
          <p:cNvSpPr/>
          <p:nvPr/>
        </p:nvSpPr>
        <p:spPr>
          <a:xfrm>
            <a:off x="2541702" y="4351135"/>
            <a:ext cx="2619235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1746"/>
            <a:r>
              <a:rPr lang="ru-RU" sz="1400" kern="0" spc="-3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рабочих дней – </a:t>
            </a:r>
          </a:p>
          <a:p>
            <a:pPr marR="1746"/>
            <a:r>
              <a:rPr lang="ru-RU" sz="1400" kern="0" spc="-3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максимальный </a:t>
            </a:r>
            <a:r>
              <a:rPr lang="en-US" sz="1400" kern="0" spc="-3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1400" kern="0" spc="-3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400" kern="0" spc="-3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срок оплаты </a:t>
            </a:r>
            <a:endParaRPr lang="ru-RU" sz="1400" kern="0" spc="-3" dirty="0">
              <a:solidFill>
                <a:schemeClr val="bg1"/>
              </a:solidFill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xmlns="" id="{72774238-123F-2B4A-A796-E6857FE5C2E2}"/>
              </a:ext>
            </a:extLst>
          </p:cNvPr>
          <p:cNvSpPr/>
          <p:nvPr/>
        </p:nvSpPr>
        <p:spPr>
          <a:xfrm>
            <a:off x="2541702" y="3797175"/>
            <a:ext cx="188842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1746">
              <a:spcBef>
                <a:spcPts val="226"/>
              </a:spcBef>
              <a:spcAft>
                <a:spcPts val="412"/>
              </a:spcAft>
            </a:pPr>
            <a:r>
              <a:rPr lang="ru-RU" sz="1600" kern="0" spc="-5" dirty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не более </a:t>
            </a:r>
            <a:r>
              <a:rPr lang="en-US" sz="3600" kern="0" spc="-5" dirty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7</a:t>
            </a:r>
            <a:endParaRPr lang="ru-RU" sz="3600" kern="0" spc="-5" dirty="0">
              <a:solidFill>
                <a:srgbClr val="84E0F7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xmlns="" id="{0BA9FE82-E298-0D4A-814E-FB9D55BC6E63}"/>
              </a:ext>
            </a:extLst>
          </p:cNvPr>
          <p:cNvSpPr/>
          <p:nvPr/>
        </p:nvSpPr>
        <p:spPr>
          <a:xfrm>
            <a:off x="279739" y="5736407"/>
            <a:ext cx="2246113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1746"/>
            <a:r>
              <a:rPr lang="ru-RU" sz="1400" kern="0" spc="-3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 начальной цены договора</a:t>
            </a:r>
            <a:r>
              <a:rPr lang="en-US" sz="1400" kern="0" spc="-3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ru-RU" sz="1400" kern="0" spc="-3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предельный размер обеспечения заявки</a:t>
            </a: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xmlns="" id="{72774238-123F-2B4A-A796-E6857FE5C2E2}"/>
              </a:ext>
            </a:extLst>
          </p:cNvPr>
          <p:cNvSpPr/>
          <p:nvPr/>
        </p:nvSpPr>
        <p:spPr>
          <a:xfrm>
            <a:off x="279739" y="5223022"/>
            <a:ext cx="1614934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1746">
              <a:spcBef>
                <a:spcPts val="226"/>
              </a:spcBef>
              <a:spcAft>
                <a:spcPts val="412"/>
              </a:spcAft>
            </a:pPr>
            <a:r>
              <a:rPr lang="ru-RU" sz="3600" kern="0" spc="-5" dirty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2</a:t>
            </a:r>
            <a:r>
              <a:rPr lang="en-US" sz="3600" kern="0" spc="-5" dirty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%</a:t>
            </a:r>
            <a:endParaRPr lang="ru-RU" sz="3600" kern="0" spc="-5" dirty="0">
              <a:solidFill>
                <a:srgbClr val="84E0F7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xmlns="" id="{0BA9FE82-E298-0D4A-814E-FB9D55BC6E63}"/>
              </a:ext>
            </a:extLst>
          </p:cNvPr>
          <p:cNvSpPr/>
          <p:nvPr/>
        </p:nvSpPr>
        <p:spPr>
          <a:xfrm>
            <a:off x="2504756" y="5695832"/>
            <a:ext cx="1984438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1746"/>
            <a:r>
              <a:rPr lang="ru-RU" sz="1400" kern="0" spc="-3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 начальной цены договора</a:t>
            </a:r>
            <a:r>
              <a:rPr lang="en-US" sz="1400" kern="0" spc="-3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ru-RU" sz="1400" kern="0" spc="-3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предельный размер обеспечения исполнения договора</a:t>
            </a: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xmlns="" id="{72774238-123F-2B4A-A796-E6857FE5C2E2}"/>
              </a:ext>
            </a:extLst>
          </p:cNvPr>
          <p:cNvSpPr/>
          <p:nvPr/>
        </p:nvSpPr>
        <p:spPr>
          <a:xfrm>
            <a:off x="2493129" y="5182448"/>
            <a:ext cx="1614934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1746">
              <a:spcBef>
                <a:spcPts val="226"/>
              </a:spcBef>
              <a:spcAft>
                <a:spcPts val="412"/>
              </a:spcAft>
            </a:pPr>
            <a:r>
              <a:rPr lang="en-US" sz="3600" kern="0" spc="-5" dirty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5%</a:t>
            </a:r>
            <a:endParaRPr lang="ru-RU" sz="3600" kern="0" spc="-5" dirty="0">
              <a:solidFill>
                <a:srgbClr val="84E0F7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49" b="-5586"/>
          <a:stretch/>
        </p:blipFill>
        <p:spPr>
          <a:xfrm>
            <a:off x="10802883" y="248591"/>
            <a:ext cx="1013128" cy="540305"/>
          </a:xfrm>
          <a:prstGeom prst="rect">
            <a:avLst/>
          </a:prstGeom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6DD9D4F9-F420-4F40-8928-F5A705DF9D71}"/>
              </a:ext>
            </a:extLst>
          </p:cNvPr>
          <p:cNvSpPr/>
          <p:nvPr/>
        </p:nvSpPr>
        <p:spPr>
          <a:xfrm>
            <a:off x="233898" y="2205829"/>
            <a:ext cx="453080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1746"/>
            <a:r>
              <a:rPr lang="ru-RU" sz="1200" kern="0" spc="-3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распространена </a:t>
            </a:r>
            <a:r>
              <a:rPr lang="ru-RU" sz="1600" kern="0" spc="-5" dirty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на всех </a:t>
            </a:r>
            <a:r>
              <a:rPr lang="ru-RU" sz="1200" kern="0" spc="-3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заказчиков по Закону № 223-ФЗ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225758" y="5210277"/>
            <a:ext cx="67411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4173" indent="-164173" defTabSz="829505" fontAlgn="base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400" kern="0" spc="-3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Поиск закупок </a:t>
            </a:r>
          </a:p>
          <a:p>
            <a:pPr marL="164173" indent="-164173" defTabSz="829505" fontAlgn="base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400" kern="0" spc="-3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Презентация продукции субъектов МСП заказчикам</a:t>
            </a:r>
          </a:p>
          <a:p>
            <a:pPr marL="164173" indent="-164173" defTabSz="829505" fontAlgn="base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400" kern="0" spc="-3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Проведение обучающих семинаров по участию в закупках</a:t>
            </a:r>
          </a:p>
          <a:p>
            <a:pPr marL="164173" indent="-164173" defTabSz="829505" fontAlgn="base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400" kern="0" spc="-3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Урегулирование вопросов неоплаты</a:t>
            </a:r>
          </a:p>
          <a:p>
            <a:pPr marL="164173" indent="-164173" defTabSz="829505" fontAlgn="base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400" kern="0" spc="-3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на Цифровой платформе МСП собраны все федеральные и региональные закупки , включая закупки малого объема</a:t>
            </a:r>
            <a:endParaRPr lang="ru-RU" sz="1200" kern="0" spc="-3" dirty="0"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272604" y="4743188"/>
            <a:ext cx="6694349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Содействие Корпорации МСП</a:t>
            </a:r>
          </a:p>
        </p:txBody>
      </p:sp>
      <p:sp>
        <p:nvSpPr>
          <p:cNvPr id="6" name="AutoShape 4" descr="рост icon"/>
          <p:cNvSpPr>
            <a:spLocks noChangeAspect="1" noChangeArrowheads="1"/>
          </p:cNvSpPr>
          <p:nvPr/>
        </p:nvSpPr>
        <p:spPr bwMode="auto">
          <a:xfrm>
            <a:off x="155992" y="-144212"/>
            <a:ext cx="304779" cy="30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endParaRPr lang="ru-RU" sz="3097"/>
          </a:p>
        </p:txBody>
      </p:sp>
      <p:sp>
        <p:nvSpPr>
          <p:cNvPr id="8" name="Прямоугольник 7"/>
          <p:cNvSpPr/>
          <p:nvPr/>
        </p:nvSpPr>
        <p:spPr>
          <a:xfrm>
            <a:off x="5149360" y="2800640"/>
            <a:ext cx="69413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Увеличение объема закупок у МСП  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72774238-123F-2B4A-A796-E6857FE5C2E2}"/>
              </a:ext>
            </a:extLst>
          </p:cNvPr>
          <p:cNvSpPr/>
          <p:nvPr/>
        </p:nvSpPr>
        <p:spPr>
          <a:xfrm>
            <a:off x="5225758" y="3618421"/>
            <a:ext cx="257725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1746">
              <a:spcBef>
                <a:spcPts val="226"/>
              </a:spcBef>
              <a:spcAft>
                <a:spcPts val="412"/>
              </a:spcAft>
            </a:pPr>
            <a:r>
              <a:rPr lang="ru-RU" sz="3600" kern="0" spc="-5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64,8 </a:t>
            </a:r>
            <a:r>
              <a:rPr lang="ru-RU" sz="1400" dirty="0"/>
              <a:t>млрд руб.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94097" y="3353132"/>
            <a:ext cx="8856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1746"/>
            <a:r>
              <a:rPr lang="ru-RU" sz="1400" kern="0" spc="-3" dirty="0"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2015 год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72774238-123F-2B4A-A796-E6857FE5C2E2}"/>
              </a:ext>
            </a:extLst>
          </p:cNvPr>
          <p:cNvSpPr/>
          <p:nvPr/>
        </p:nvSpPr>
        <p:spPr>
          <a:xfrm>
            <a:off x="7511003" y="3634805"/>
            <a:ext cx="257725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1746">
              <a:spcBef>
                <a:spcPts val="226"/>
              </a:spcBef>
              <a:spcAft>
                <a:spcPts val="412"/>
              </a:spcAft>
            </a:pPr>
            <a:r>
              <a:rPr lang="ru-RU" sz="3600" kern="0" spc="-5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7,017 </a:t>
            </a:r>
            <a:r>
              <a:rPr lang="ru-RU" sz="1400" dirty="0"/>
              <a:t>трлн руб.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7706964" y="3318267"/>
            <a:ext cx="9128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1746"/>
            <a:r>
              <a:rPr lang="ru-RU" sz="1400" kern="0" spc="-3" dirty="0"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2022 год</a:t>
            </a:r>
          </a:p>
        </p:txBody>
      </p:sp>
      <p:sp>
        <p:nvSpPr>
          <p:cNvPr id="12" name="Шеврон 11"/>
          <p:cNvSpPr/>
          <p:nvPr/>
        </p:nvSpPr>
        <p:spPr>
          <a:xfrm>
            <a:off x="7166854" y="3611152"/>
            <a:ext cx="182275" cy="496211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97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948367" y="3175896"/>
            <a:ext cx="33561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kern="0" spc="-5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&gt;</a:t>
            </a:r>
            <a:r>
              <a:rPr lang="ru-RU" sz="3600" kern="0" spc="-5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193</a:t>
            </a:r>
            <a:r>
              <a:rPr lang="ru-RU" sz="3097" b="1" dirty="0">
                <a:solidFill>
                  <a:srgbClr val="76717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1400" dirty="0"/>
              <a:t>тыс. </a:t>
            </a:r>
          </a:p>
          <a:p>
            <a:r>
              <a:rPr lang="ru-RU" sz="1400" dirty="0"/>
              <a:t>субъектов МСП стали </a:t>
            </a:r>
          </a:p>
          <a:p>
            <a:r>
              <a:rPr lang="ru-RU" sz="1400" dirty="0"/>
              <a:t>поставщиками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233899" y="1872557"/>
            <a:ext cx="4848209" cy="3590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800"/>
              </a:lnSpc>
            </a:pPr>
            <a:r>
              <a:rPr lang="ru-RU" sz="20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Квота по закупкам у субъектов МСП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124112" y="147616"/>
            <a:ext cx="57583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Контроль соблюдения квоты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225757" y="572423"/>
            <a:ext cx="42927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kern="0" spc="-3" dirty="0"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&gt;</a:t>
            </a:r>
            <a:r>
              <a:rPr lang="ru-RU" sz="3097" kern="0" spc="-3" dirty="0"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z="3600" kern="0" spc="-5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10 </a:t>
            </a:r>
            <a:r>
              <a:rPr lang="ru-RU" sz="3097" kern="0" spc="-3" dirty="0"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тыс. заказчиков</a:t>
            </a:r>
            <a:endParaRPr lang="ru-RU" sz="3097" dirty="0"/>
          </a:p>
        </p:txBody>
      </p:sp>
    </p:spTree>
    <p:extLst>
      <p:ext uri="{BB962C8B-B14F-4D97-AF65-F5344CB8AC3E}">
        <p14:creationId xmlns:p14="http://schemas.microsoft.com/office/powerpoint/2010/main" val="147556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Другая 2">
      <a:dk1>
        <a:srgbClr val="191919"/>
      </a:dk1>
      <a:lt1>
        <a:sysClr val="window" lastClr="FFFFFF"/>
      </a:lt1>
      <a:dk2>
        <a:srgbClr val="006EF0"/>
      </a:dk2>
      <a:lt2>
        <a:srgbClr val="E6D6C7"/>
      </a:lt2>
      <a:accent1>
        <a:srgbClr val="006EF0"/>
      </a:accent1>
      <a:accent2>
        <a:srgbClr val="FF6464"/>
      </a:accent2>
      <a:accent3>
        <a:srgbClr val="FFFFFF"/>
      </a:accent3>
      <a:accent4>
        <a:srgbClr val="191919"/>
      </a:accent4>
      <a:accent5>
        <a:srgbClr val="FFB464"/>
      </a:accent5>
      <a:accent6>
        <a:srgbClr val="7DCDA0"/>
      </a:accent6>
      <a:hlink>
        <a:srgbClr val="006EF0"/>
      </a:hlink>
      <a:folHlink>
        <a:srgbClr val="7F7F7F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92746</TotalTime>
  <Words>862</Words>
  <Application>Microsoft Office PowerPoint</Application>
  <PresentationFormat>Широкоэкранный</PresentationFormat>
  <Paragraphs>243</Paragraphs>
  <Slides>13</Slides>
  <Notes>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7" baseType="lpstr">
      <vt:lpstr>Arial</vt:lpstr>
      <vt:lpstr>Calibri</vt:lpstr>
      <vt:lpstr>Calibri Light</vt:lpstr>
      <vt:lpstr>Helvetica Neue</vt:lpstr>
      <vt:lpstr>Montserrat Medium</vt:lpstr>
      <vt:lpstr>PT Root UI Bold</vt:lpstr>
      <vt:lpstr>PT Root UI Light</vt:lpstr>
      <vt:lpstr>Segoe UI</vt:lpstr>
      <vt:lpstr>Segoe UI Black</vt:lpstr>
      <vt:lpstr>Segoe UI Semibold</vt:lpstr>
      <vt:lpstr>Segoe UI Symbol</vt:lpstr>
      <vt:lpstr>Wingdings</vt:lpstr>
      <vt:lpstr>Тема Office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Перепелкина Екатерина Сергеевна</dc:creator>
  <cp:lastModifiedBy>Быков Андрей Сергеевич</cp:lastModifiedBy>
  <cp:revision>1428</cp:revision>
  <cp:lastPrinted>2023-06-23T10:15:43Z</cp:lastPrinted>
  <dcterms:created xsi:type="dcterms:W3CDTF">2022-02-09T17:47:39Z</dcterms:created>
  <dcterms:modified xsi:type="dcterms:W3CDTF">2023-08-03T02:08:55Z</dcterms:modified>
</cp:coreProperties>
</file>