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4"/>
  </p:notesMasterIdLst>
  <p:handoutMasterIdLst>
    <p:handoutMasterId r:id="rId15"/>
  </p:handoutMasterIdLst>
  <p:sldIdLst>
    <p:sldId id="433" r:id="rId2"/>
    <p:sldId id="417" r:id="rId3"/>
    <p:sldId id="423" r:id="rId4"/>
    <p:sldId id="438" r:id="rId5"/>
    <p:sldId id="428" r:id="rId6"/>
    <p:sldId id="426" r:id="rId7"/>
    <p:sldId id="424" r:id="rId8"/>
    <p:sldId id="425" r:id="rId9"/>
    <p:sldId id="429" r:id="rId10"/>
    <p:sldId id="436" r:id="rId11"/>
    <p:sldId id="437" r:id="rId12"/>
    <p:sldId id="43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64A9"/>
    <a:srgbClr val="8590BE"/>
    <a:srgbClr val="99A1C8"/>
    <a:srgbClr val="990000"/>
    <a:srgbClr val="F8F8F8"/>
    <a:srgbClr val="D9E7F0"/>
    <a:srgbClr val="5090C9"/>
    <a:srgbClr val="E9ECF3"/>
    <a:srgbClr val="5A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306" y="84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F592-5947-4401-A8DD-36543C00AD0A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2333-F48E-4D36-870F-38FBE42D2404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5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B906-6D5E-46FD-AEB9-BCB852A16BA7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9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86E-80A5-45BB-8837-04A64A8ED472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4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BE96-6572-4FFB-BE28-A97023D2FA41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502-3AB4-45E6-8C55-86E463354B6F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8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FEF-C22A-469C-AE1A-134FCDABD4F8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BF9-C0E4-45A0-8292-59FB6FC859A5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F862-5C4A-40E3-BC35-77D37C2B9626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4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C04-1D1E-4EC4-B63B-4AF6376A3DBC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C30-7BDF-4DDA-8CA8-E41398574C96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63-FBE5-4457-81D1-C455753E0BF5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>
            <a:extLst>
              <a:ext uri="{FF2B5EF4-FFF2-40B4-BE49-F238E27FC236}">
                <a16:creationId xmlns:a16="http://schemas.microsoft.com/office/drawing/2014/main" id="{2616B31E-23CD-4E16-8D29-BE0C4FAD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62" y="3502494"/>
            <a:ext cx="7904953" cy="2585323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ОСНОВНЫЕ ОШИБКИ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ОФОРМЛЕНИЯ ДОКУМЕНТОВ ПРИ ПРЕДОСТАВЛЕНИИ ФИНАНСОВОЙ ПОДДЕРЖКИ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2" descr="Нацпроект &quot;Малое и среднее предпринимательство&quot; в Хабаровском крае показал  за год хорошие результаты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" y="100784"/>
            <a:ext cx="1821770" cy="14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" y="100784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5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007408" y="87546"/>
            <a:ext cx="11064071" cy="6770454"/>
            <a:chOff x="8717" y="-30407"/>
            <a:chExt cx="10397121" cy="6770454"/>
          </a:xfrm>
        </p:grpSpPr>
        <p:sp>
          <p:nvSpPr>
            <p:cNvPr id="20" name="Номер слайда 1"/>
            <p:cNvSpPr txBox="1">
              <a:spLocks/>
            </p:cNvSpPr>
            <p:nvPr/>
          </p:nvSpPr>
          <p:spPr>
            <a:xfrm>
              <a:off x="198406" y="6374922"/>
              <a:ext cx="31198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C173F88-3387-453B-9303-AC0210B95CB8}" type="slidenum">
                <a:rPr lang="ru-RU" sz="2000" smtClean="0">
                  <a:latin typeface="Bahnschrift Light Condensed" panose="020B0502040204020203" pitchFamily="34" charset="0"/>
                </a:rPr>
                <a:pPr/>
                <a:t>10</a:t>
              </a:fld>
              <a:endParaRPr lang="ru-RU" sz="2000" dirty="0">
                <a:latin typeface="Bahnschrift Ligh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8406" y="-30407"/>
              <a:ext cx="84892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2200" dirty="0">
                  <a:latin typeface="Bahnschrift Condensed" panose="020B0502040204020203" pitchFamily="34" charset="0"/>
                </a:rPr>
                <a:t>Товарная накладная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1689" t="13492" r="31605" b="21410"/>
            <a:stretch/>
          </p:blipFill>
          <p:spPr>
            <a:xfrm>
              <a:off x="2638424" y="537714"/>
              <a:ext cx="7767414" cy="541972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257425" y="771525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75" y="87439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8750" y="809623"/>
              <a:ext cx="1428750" cy="647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23975" y="1781175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72125" y="1655444"/>
              <a:ext cx="76200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11854" y="2098123"/>
              <a:ext cx="2609850" cy="10286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71575" y="1258411"/>
              <a:ext cx="2609850" cy="12001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1854" y="1938056"/>
              <a:ext cx="7391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latin typeface="Bahnschrift Condensed" panose="020B0502040204020203" pitchFamily="34" charset="0"/>
                </a:rPr>
                <a:t>Иванов И.И</a:t>
              </a:r>
              <a:endParaRPr lang="ru-RU" sz="11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186" y="1958396"/>
              <a:ext cx="1741517" cy="241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7187" y="2220716"/>
              <a:ext cx="7408674" cy="3186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186" y="4867704"/>
              <a:ext cx="7451300" cy="9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614" y="875881"/>
              <a:ext cx="21135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Документ оформлен НЕ на участника отбора, правильно – ИП Иванов И.И.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665" y="1953700"/>
              <a:ext cx="257300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Отсутствует документ, указанный в основании товарной накладной. 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Этот документ должен быть приложен к заявке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обязательно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!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В пакете должен быть документ: заявка от 27.08.2014 № 1 (реквизиты документа указаны справа)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717" y="4965826"/>
              <a:ext cx="2113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Отсутствует подпись продавца и/или покупателя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65505" y="1398151"/>
              <a:ext cx="1075882" cy="4636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122238" y="2436964"/>
              <a:ext cx="621388" cy="3555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023140" y="5357561"/>
              <a:ext cx="72048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209265" y="50139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98406" y="97438"/>
            <a:ext cx="11756970" cy="6642609"/>
            <a:chOff x="198406" y="97438"/>
            <a:chExt cx="11756970" cy="664260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40971" y="97438"/>
              <a:ext cx="84198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2200" dirty="0" smtClean="0">
                  <a:latin typeface="Bahnschrift Condensed" panose="020B0502040204020203" pitchFamily="34" charset="0"/>
                </a:rPr>
                <a:t>Чек </a:t>
              </a:r>
              <a:r>
                <a:rPr lang="ru-RU" altLang="ru-RU" sz="2200" dirty="0">
                  <a:latin typeface="Bahnschrift Condensed" panose="020B0502040204020203" pitchFamily="34" charset="0"/>
                </a:rPr>
                <a:t>контрольно-кассовой техники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40970" y="674369"/>
              <a:ext cx="107144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В чеке ККТ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обязательно должны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быть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указаны наименование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покупателя (клиента)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(наименование организации, фамилия, имя, отчество (при наличии) индивидуального предпринимателя)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 и </a:t>
              </a:r>
              <a:r>
                <a:rPr lang="ru-RU" sz="16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ИНН покупателя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(п. 6.1 ст. 4.7 Федерального закона № 54-ФЗ)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406" y="1471990"/>
              <a:ext cx="4106894" cy="5268057"/>
              <a:chOff x="198406" y="1471990"/>
              <a:chExt cx="4106894" cy="5268057"/>
            </a:xfrm>
          </p:grpSpPr>
          <p:sp>
            <p:nvSpPr>
              <p:cNvPr id="20" name="Номер слайда 1"/>
              <p:cNvSpPr txBox="1">
                <a:spLocks/>
              </p:cNvSpPr>
              <p:nvPr/>
            </p:nvSpPr>
            <p:spPr>
              <a:xfrm>
                <a:off x="198406" y="6374922"/>
                <a:ext cx="41406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CC173F88-3387-453B-9303-AC0210B95CB8}" type="slidenum">
                  <a:rPr lang="ru-RU" sz="2000" smtClean="0">
                    <a:latin typeface="Bahnschrift Light Condensed" panose="020B0502040204020203" pitchFamily="34" charset="0"/>
                  </a:rPr>
                  <a:pPr/>
                  <a:t>11</a:t>
                </a:fld>
                <a:endParaRPr lang="ru-RU" sz="2000" dirty="0">
                  <a:latin typeface="Bahnschrift Light Condensed" panose="020B0502040204020203" pitchFamily="34" charset="0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2" t="1623" r="40830" b="52246"/>
              <a:stretch/>
            </p:blipFill>
            <p:spPr>
              <a:xfrm>
                <a:off x="1317958" y="1471990"/>
                <a:ext cx="2987342" cy="5268057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438526" y="2028825"/>
                <a:ext cx="781049" cy="152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428751" y="1933575"/>
                <a:ext cx="1619249" cy="952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465803" y="1826910"/>
              <a:ext cx="38508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Иванов Иван Иванович или ООО «Организация»</a:t>
              </a:r>
              <a:endParaRPr lang="ru-RU" sz="1100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83372" y="1964408"/>
              <a:ext cx="38508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100" dirty="0" smtClean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123456789123</a:t>
              </a:r>
              <a:endParaRPr lang="ru-RU" sz="1100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17958" y="1759131"/>
              <a:ext cx="2987342" cy="4220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Зеленая галочка без фона в пнг (png) формат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668" y="1478809"/>
              <a:ext cx="954661" cy="78187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28082" t="9338" r="47348" b="14003"/>
            <a:stretch/>
          </p:blipFill>
          <p:spPr>
            <a:xfrm>
              <a:off x="5278158" y="1957715"/>
              <a:ext cx="2178347" cy="382292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1" t="52454" b="13566"/>
            <a:stretch/>
          </p:blipFill>
          <p:spPr>
            <a:xfrm>
              <a:off x="7366335" y="3784360"/>
              <a:ext cx="4589041" cy="266736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14" t="10413" r="539" b="65841"/>
            <a:stretch/>
          </p:blipFill>
          <p:spPr>
            <a:xfrm rot="21278531">
              <a:off x="10023630" y="2243079"/>
              <a:ext cx="1544700" cy="1628503"/>
            </a:xfrm>
            <a:prstGeom prst="rect">
              <a:avLst/>
            </a:prstGeom>
          </p:spPr>
        </p:pic>
        <p:pic>
          <p:nvPicPr>
            <p:cNvPr id="17" name="Рисунок 16" descr="Download Red Cross Mark Png Image HQ PNG Image | FreePNGIm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65" y="1596249"/>
              <a:ext cx="666030" cy="761177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7834039" y="1466083"/>
              <a:ext cx="29619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Такие чеки не принимаются!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69605" y="2040040"/>
              <a:ext cx="14901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указаны наименование и ИНН покупателя 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568258" y="2891260"/>
              <a:ext cx="14901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Не являются чеками ККТ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7067318" y="2293415"/>
              <a:ext cx="480479" cy="746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9616468" y="3028671"/>
              <a:ext cx="441932" cy="85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8927280" y="3405711"/>
              <a:ext cx="7714" cy="378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209265" y="50139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1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557867" y="477873"/>
            <a:ext cx="10515600" cy="3625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7867" y="155223"/>
            <a:ext cx="10515600" cy="282575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Оборудование</a:t>
            </a:r>
            <a:endParaRPr 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050" name="Picture 2" descr="Инструкция по эксплуа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" t="14997" r="1147" b="18653"/>
          <a:stretch/>
        </p:blipFill>
        <p:spPr bwMode="auto">
          <a:xfrm>
            <a:off x="1356735" y="1436694"/>
            <a:ext cx="2948565" cy="50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клейки производителя оборудования 25*50 м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2274" r="1740" b="27346"/>
          <a:stretch/>
        </p:blipFill>
        <p:spPr bwMode="auto">
          <a:xfrm>
            <a:off x="8338625" y="2379388"/>
            <a:ext cx="3385496" cy="14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чиститель воздуха Supra SAWC-130 - купить с доставкой в интернет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95" y="2224114"/>
            <a:ext cx="1513707" cy="19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ownload Red Cross Mark Png Image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5" y="718567"/>
            <a:ext cx="472785" cy="5403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94465" y="718568"/>
            <a:ext cx="2531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Невозможно идентифицировать оборудование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Рисунок 13" descr="Зеленая галочка без фона в пнг (png) формат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03" y="593597"/>
            <a:ext cx="695311" cy="5694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83982" y="709054"/>
            <a:ext cx="3744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Оборудование идентифицировано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10395" y="1415441"/>
            <a:ext cx="6767227" cy="24319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3825" y="21247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6809" y="154934"/>
            <a:ext cx="4697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Документы </a:t>
            </a:r>
            <a:r>
              <a:rPr lang="ru-RU" altLang="ru-RU" sz="2200" dirty="0">
                <a:latin typeface="Bahnschrift Condensed" panose="020B0502040204020203" pitchFamily="34" charset="0"/>
              </a:rPr>
              <a:t>оформлены НЕ на участника отбора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8406" y="6374922"/>
            <a:ext cx="311989" cy="365125"/>
          </a:xfrm>
        </p:spPr>
        <p:txBody>
          <a:bodyPr/>
          <a:lstStyle/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65528" y="1440016"/>
            <a:ext cx="6628770" cy="2455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1376" y="1983535"/>
            <a:ext cx="717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6809" y="2343086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0932" y="2518831"/>
            <a:ext cx="2155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А.А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1416" y="2844449"/>
            <a:ext cx="258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ownload Red Cross Mark Png Image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4" y="2877788"/>
            <a:ext cx="779666" cy="89104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64311" y="3942835"/>
            <a:ext cx="6767227" cy="24319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97741" y="46521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7508" r="3454" b="60562"/>
          <a:stretch/>
        </p:blipFill>
        <p:spPr>
          <a:xfrm>
            <a:off x="4933539" y="3978409"/>
            <a:ext cx="6628770" cy="245510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089906" y="4566783"/>
            <a:ext cx="717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52493" y="4913568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«Общество»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70144" y="5120246"/>
            <a:ext cx="2155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А.А.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52493" y="5428537"/>
            <a:ext cx="2970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Иванов Иван Иванович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37" y="5005090"/>
            <a:ext cx="1584175" cy="12974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7854941" y="1743640"/>
            <a:ext cx="3773371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оформлен на физическое лицо (без статуса индивидуального предпринимателя).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Физическое лицо               участник отбора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82" y="2730963"/>
            <a:ext cx="722666" cy="616331"/>
          </a:xfrm>
          <a:prstGeom prst="rect">
            <a:avLst/>
          </a:prstGeom>
        </p:spPr>
      </p:pic>
      <p:pic>
        <p:nvPicPr>
          <p:cNvPr id="7" name="Рисунок 6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711" y="2381833"/>
            <a:ext cx="2400300" cy="453270"/>
          </a:xfrm>
          <a:prstGeom prst="rect">
            <a:avLst/>
          </a:prstGeom>
        </p:spPr>
      </p:pic>
      <p:pic>
        <p:nvPicPr>
          <p:cNvPr id="25" name="Рисунок 24" descr="tikz-pgf - tikzの短い中括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746" y="4969559"/>
            <a:ext cx="2474632" cy="4532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1852178" y="4065757"/>
            <a:ext cx="2698730" cy="23083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оформлен на индивидуального предпринимателя или юр. лицо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Так должны быть оформлены ВСЕ документы (платежные поручения, УПД, товарные накладные, счета и т.д.)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936171" y="614233"/>
            <a:ext cx="11024897" cy="38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1" r="41720" b="33860"/>
          <a:stretch/>
        </p:blipFill>
        <p:spPr>
          <a:xfrm>
            <a:off x="115663" y="3215087"/>
            <a:ext cx="4589212" cy="3385438"/>
          </a:xfrm>
          <a:prstGeom prst="rect">
            <a:avLst/>
          </a:prstGeom>
        </p:spPr>
      </p:pic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3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09499" y="549605"/>
            <a:ext cx="11066815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09498" y="81041"/>
            <a:ext cx="8539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Не </a:t>
            </a:r>
            <a:r>
              <a:rPr lang="ru-RU" altLang="ru-RU" sz="2200" dirty="0">
                <a:latin typeface="Bahnschrift Condensed" panose="020B0502040204020203" pitchFamily="34" charset="0"/>
              </a:rPr>
              <a:t>приложен документ, являющийся основанием </a:t>
            </a:r>
            <a:r>
              <a:rPr lang="ru-RU" altLang="ru-RU" sz="2200" dirty="0" smtClean="0">
                <a:latin typeface="Bahnschrift Condensed" panose="020B0502040204020203" pitchFamily="34" charset="0"/>
              </a:rPr>
              <a:t>для осуществления </a:t>
            </a:r>
            <a:r>
              <a:rPr lang="ru-RU" altLang="ru-RU" sz="2200" dirty="0">
                <a:latin typeface="Bahnschrift Condensed" panose="020B0502040204020203" pitchFamily="34" charset="0"/>
              </a:rPr>
              <a:t>оплаты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609" y="2600077"/>
            <a:ext cx="274305" cy="6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0160" y="2528516"/>
            <a:ext cx="326003" cy="71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5180888" y="3311138"/>
            <a:ext cx="1840533" cy="33855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Документ, указанный в основании платежного поручения, товарной накладной, УПД, должен быть приложен в пакет документов. Иначе затраты не будут приняты к возмещению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4096" r="28105" b="10452"/>
          <a:stretch/>
        </p:blipFill>
        <p:spPr>
          <a:xfrm>
            <a:off x="7461336" y="1229949"/>
            <a:ext cx="4263968" cy="4486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48599" y="21138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896349" y="21138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0561315" y="2462605"/>
            <a:ext cx="392435" cy="215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619419" y="3256815"/>
            <a:ext cx="276225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0771819" y="3409215"/>
            <a:ext cx="276225" cy="63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7296150" y="5922229"/>
            <a:ext cx="2052796" cy="17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49495" y="5217381"/>
            <a:ext cx="2028825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5764634" y="288756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9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5764634" y="316187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0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5889684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1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5615379" y="3036820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7865" r="39395" b="52831"/>
          <a:stretch/>
        </p:blipFill>
        <p:spPr>
          <a:xfrm>
            <a:off x="914333" y="944428"/>
            <a:ext cx="5719234" cy="2032659"/>
          </a:xfrm>
          <a:prstGeom prst="rect">
            <a:avLst/>
          </a:prstGeom>
        </p:spPr>
      </p:pic>
      <p:sp>
        <p:nvSpPr>
          <p:cNvPr id="103" name="Прямоугольник 102"/>
          <p:cNvSpPr/>
          <p:nvPr/>
        </p:nvSpPr>
        <p:spPr>
          <a:xfrm>
            <a:off x="6725170" y="4181993"/>
            <a:ext cx="274305" cy="6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 rot="10800000" flipV="1">
            <a:off x="1623866" y="1670771"/>
            <a:ext cx="250688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100" dirty="0" smtClean="0">
                <a:latin typeface="Arial Black" panose="020B0A04020102020204" pitchFamily="34" charset="0"/>
              </a:rPr>
              <a:t> Счет от 01.01.2023 № 111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985660" y="1673801"/>
            <a:ext cx="3153452" cy="2020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8269" y="881105"/>
            <a:ext cx="5934861" cy="21883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81444" y="6198710"/>
            <a:ext cx="2752281" cy="3524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3797567" y="2025538"/>
            <a:ext cx="1230921" cy="1579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316763" y="5402054"/>
            <a:ext cx="1738911" cy="905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796494" y="5378242"/>
            <a:ext cx="664842" cy="15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7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7354" y="135051"/>
            <a:ext cx="10515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Договор</a:t>
            </a:r>
            <a:endParaRPr lang="ru-RU" alt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4430" y="2843778"/>
            <a:ext cx="4214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были заключены дополнительные соглашения, то они также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все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должны быть приложены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39232" y="1249544"/>
            <a:ext cx="5817781" cy="4560133"/>
            <a:chOff x="838200" y="1617383"/>
            <a:chExt cx="5817781" cy="456013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838200" y="1617383"/>
              <a:ext cx="5188689" cy="1765004"/>
              <a:chOff x="838200" y="1617383"/>
              <a:chExt cx="5188689" cy="176500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62" r="440" b="79225"/>
              <a:stretch/>
            </p:blipFill>
            <p:spPr>
              <a:xfrm>
                <a:off x="838200" y="1617383"/>
                <a:ext cx="5071095" cy="1765004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838200" y="1617383"/>
                <a:ext cx="5188689" cy="1765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838200" y="3676397"/>
              <a:ext cx="5817781" cy="2501119"/>
              <a:chOff x="838200" y="3676397"/>
              <a:chExt cx="5817781" cy="250111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8" t="8711" r="3380" b="67512"/>
              <a:stretch/>
            </p:blipFill>
            <p:spPr>
              <a:xfrm>
                <a:off x="838200" y="3676398"/>
                <a:ext cx="5805377" cy="2466753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38200" y="3676397"/>
                <a:ext cx="5817781" cy="25011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602583" y="1863364"/>
            <a:ext cx="2115879" cy="829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7345" y="5237832"/>
            <a:ext cx="1718931" cy="170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4726" y="4908922"/>
            <a:ext cx="1718931" cy="172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157370" y="1998951"/>
            <a:ext cx="3372897" cy="319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272565" y="2318850"/>
            <a:ext cx="2285179" cy="2633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564431" y="1615486"/>
            <a:ext cx="3872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по тексту договора имеются ссылки на приложения или иные документы (заказы, спецификации и т.д.), то эти документы должны быть приложены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64430" y="3719002"/>
            <a:ext cx="4090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Важно!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у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приложений к договору тоже имеются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приложения, они должны быть в пакете документов!</a:t>
            </a:r>
          </a:p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105786" y="515047"/>
            <a:ext cx="10775906" cy="34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0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14732" y="112143"/>
            <a:ext cx="9939068" cy="474307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ahnschrift Condensed" panose="020B0502040204020203" pitchFamily="34" charset="0"/>
              </a:rPr>
              <a:t>Договор аренды</a:t>
            </a:r>
            <a:endParaRPr lang="ru-RU" sz="22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414732" y="586450"/>
            <a:ext cx="10336521" cy="60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80282" y="2692422"/>
            <a:ext cx="34709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 согласованная сторонами форма акта приема-передачи. Такой документ акт не заменяет. Форма акта является приложением к договору и не заполняется.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приема-передачи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должен быть представлен в составе пакета документов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его подписание предусмотрено договором аренды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656" r="421" b="80984"/>
          <a:stretch/>
        </p:blipFill>
        <p:spPr>
          <a:xfrm>
            <a:off x="1229179" y="1030639"/>
            <a:ext cx="6534800" cy="17388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31120" y="1742537"/>
            <a:ext cx="4626879" cy="172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409426" y="3588589"/>
            <a:ext cx="1719984" cy="46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4934" r="4333" b="38437"/>
          <a:stretch/>
        </p:blipFill>
        <p:spPr>
          <a:xfrm>
            <a:off x="2426223" y="2769523"/>
            <a:ext cx="3907767" cy="36852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84985" y="2775603"/>
            <a:ext cx="1271438" cy="487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6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57" y="222251"/>
            <a:ext cx="9664699" cy="18511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Bahnschrift Condensed" panose="020B0502040204020203" pitchFamily="34" charset="0"/>
              </a:rPr>
              <a:t>Договор аренды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337094" y="497281"/>
            <a:ext cx="10223659" cy="11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Расторжение договора аренды нежилого помещения: соглашение, уведомление,  поряд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879" r="4603" b="74970"/>
          <a:stretch/>
        </p:blipFill>
        <p:spPr bwMode="auto">
          <a:xfrm>
            <a:off x="1111440" y="3973950"/>
            <a:ext cx="6508559" cy="16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50313" y="4247868"/>
            <a:ext cx="3342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Срок действия договора и срок аренды это разные сроки. Необходимость государственной регистрации определяется исходя из срока действия договора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902572" y="4692273"/>
            <a:ext cx="476249" cy="85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Заключение контракта после оказания услуг в 2023 го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 b="77652"/>
          <a:stretch/>
        </p:blipFill>
        <p:spPr bwMode="auto">
          <a:xfrm>
            <a:off x="983560" y="1404258"/>
            <a:ext cx="6847519" cy="18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50313" y="1770145"/>
            <a:ext cx="3309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договор заключен на 12 месяцев и подлежит обязательной государственной регистрации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783567" y="2185644"/>
            <a:ext cx="476249" cy="85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31079" y="325522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1079" y="4150578"/>
            <a:ext cx="3928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7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40198" y="488272"/>
            <a:ext cx="11120913" cy="211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Заголовок 155"/>
          <p:cNvSpPr>
            <a:spLocks noGrp="1"/>
          </p:cNvSpPr>
          <p:nvPr>
            <p:ph type="title"/>
          </p:nvPr>
        </p:nvSpPr>
        <p:spPr>
          <a:xfrm>
            <a:off x="831650" y="103647"/>
            <a:ext cx="1097756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  <a:ea typeface="+mn-ea"/>
                <a:cs typeface="+mn-cs"/>
              </a:rPr>
              <a:t>Платежное поручение</a:t>
            </a:r>
            <a:endParaRPr lang="ru-RU" altLang="ru-RU" sz="2200" dirty="0"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2682" y="5425443"/>
            <a:ext cx="1351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Отсутствие отметки банка об исполнении платежа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74724" y="1204656"/>
            <a:ext cx="4771409" cy="5332535"/>
            <a:chOff x="674724" y="938786"/>
            <a:chExt cx="4972271" cy="5598406"/>
          </a:xfrm>
        </p:grpSpPr>
        <p:sp>
          <p:nvSpPr>
            <p:cNvPr id="55" name="Полилиния 60">
              <a:extLst>
                <a:ext uri="{FF2B5EF4-FFF2-40B4-BE49-F238E27FC236}">
                  <a16:creationId xmlns:a16="http://schemas.microsoft.com/office/drawing/2014/main" id="{EFD6FC68-17C2-4DAB-B759-7940D9BC3343}"/>
                </a:ext>
              </a:extLst>
            </p:cNvPr>
            <p:cNvSpPr/>
            <p:nvPr/>
          </p:nvSpPr>
          <p:spPr>
            <a:xfrm>
              <a:off x="824304" y="1955147"/>
              <a:ext cx="45719" cy="4571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24250" y="100284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600450" y="996362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524251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 rot="16200000">
              <a:off x="1900921" y="3615304"/>
              <a:ext cx="3317592" cy="70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87652" y="938786"/>
              <a:ext cx="4859343" cy="5598406"/>
            </a:xfrm>
            <a:prstGeom prst="rect">
              <a:avLst/>
            </a:prstGeom>
          </p:spPr>
        </p:pic>
        <p:sp>
          <p:nvSpPr>
            <p:cNvPr id="190" name="Прямоугольник 189"/>
            <p:cNvSpPr/>
            <p:nvPr/>
          </p:nvSpPr>
          <p:spPr>
            <a:xfrm>
              <a:off x="802314" y="108894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231053" y="1060093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884503" y="1125855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2353059" y="1112567"/>
              <a:ext cx="815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рямоугольник 193"/>
            <p:cNvSpPr/>
            <p:nvPr/>
          </p:nvSpPr>
          <p:spPr>
            <a:xfrm>
              <a:off x="2408709" y="947307"/>
              <a:ext cx="7439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1000355" y="965833"/>
              <a:ext cx="77380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674724" y="4109813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6409" y="4340401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50923" y="4777723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 rot="16200000">
              <a:off x="-850455" y="3627871"/>
              <a:ext cx="3317592" cy="70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481576" y="5623326"/>
              <a:ext cx="1120141" cy="8251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841586" y="4843297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1387256" y="4793429"/>
              <a:ext cx="318416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435084" y="1259498"/>
            <a:ext cx="4714207" cy="5297985"/>
            <a:chOff x="7263482" y="943372"/>
            <a:chExt cx="4885810" cy="561411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19854" t="10300" r="43742" b="14358"/>
            <a:stretch/>
          </p:blipFill>
          <p:spPr>
            <a:xfrm>
              <a:off x="7276317" y="943372"/>
              <a:ext cx="4872975" cy="5614111"/>
            </a:xfrm>
            <a:prstGeom prst="rect">
              <a:avLst/>
            </a:prstGeom>
          </p:spPr>
        </p:pic>
        <p:sp>
          <p:nvSpPr>
            <p:cNvPr id="157" name="Прямоугольник 156"/>
            <p:cNvSpPr/>
            <p:nvPr/>
          </p:nvSpPr>
          <p:spPr>
            <a:xfrm>
              <a:off x="8694314" y="1100186"/>
              <a:ext cx="12096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Списано со </a:t>
              </a: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сч.плат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8763717" y="1135477"/>
              <a:ext cx="876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8911916" y="965833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328888" y="4120297"/>
              <a:ext cx="1542816" cy="2236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рямоугольник 185"/>
            <p:cNvSpPr/>
            <p:nvPr/>
          </p:nvSpPr>
          <p:spPr>
            <a:xfrm rot="5400000">
              <a:off x="5588848" y="3563649"/>
              <a:ext cx="3420552" cy="71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45994" y="5543550"/>
              <a:ext cx="1203298" cy="993642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326024" y="4805506"/>
              <a:ext cx="3420552" cy="230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7459435" y="1109116"/>
              <a:ext cx="1126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altLang="ru-RU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</a:t>
              </a:r>
              <a:r>
                <a:rPr lang="ru-RU" alt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банк плат</a:t>
              </a:r>
              <a:r>
                <a:rPr lang="ru-RU" alt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7605310" y="984770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23.10.2020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459435" y="1132306"/>
              <a:ext cx="948156" cy="10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1039474" y="5623326"/>
              <a:ext cx="1038225" cy="7515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8241039" y="4326940"/>
              <a:ext cx="1542816" cy="298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7" name="Рисунок 206" descr="Download Red Cross Mark Png Image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878" y="734064"/>
            <a:ext cx="711473" cy="813112"/>
          </a:xfrm>
          <a:prstGeom prst="rect">
            <a:avLst/>
          </a:prstGeom>
        </p:spPr>
      </p:pic>
      <p:pic>
        <p:nvPicPr>
          <p:cNvPr id="208" name="Рисунок 207" descr="Зеленая галочка без фона в пнг (png) формат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04" y="603284"/>
            <a:ext cx="1152478" cy="943892"/>
          </a:xfrm>
          <a:prstGeom prst="rect">
            <a:avLst/>
          </a:prstGeom>
        </p:spPr>
      </p:pic>
      <p:sp>
        <p:nvSpPr>
          <p:cNvPr id="210" name="Прямоугольник 209"/>
          <p:cNvSpPr/>
          <p:nvPr/>
        </p:nvSpPr>
        <p:spPr>
          <a:xfrm>
            <a:off x="5708850" y="1340354"/>
            <a:ext cx="150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дата списания средств со счета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72947" y="1157885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55932" y="1289359"/>
            <a:ext cx="888207" cy="14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8823536" y="1211806"/>
            <a:ext cx="1159314" cy="461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1267423" y="633511"/>
            <a:ext cx="389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Все оформлено верно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37209" y="669122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Такой документ не будет принят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35" name="Прямая со стрелкой 34"/>
          <p:cNvCxnSpPr>
            <a:stCxn id="210" idx="1"/>
          </p:cNvCxnSpPr>
          <p:nvPr/>
        </p:nvCxnSpPr>
        <p:spPr>
          <a:xfrm flipH="1" flipV="1">
            <a:off x="3477210" y="1509139"/>
            <a:ext cx="2231640" cy="246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>
            <a:stCxn id="210" idx="3"/>
          </p:cNvCxnSpPr>
          <p:nvPr/>
        </p:nvCxnSpPr>
        <p:spPr>
          <a:xfrm flipV="1">
            <a:off x="7213525" y="1547179"/>
            <a:ext cx="1453292" cy="20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5489451" y="5855465"/>
            <a:ext cx="303231" cy="15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 flipV="1">
            <a:off x="6908503" y="5855465"/>
            <a:ext cx="3887339" cy="18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Прямоугольник 215"/>
          <p:cNvSpPr/>
          <p:nvPr/>
        </p:nvSpPr>
        <p:spPr>
          <a:xfrm>
            <a:off x="831650" y="4847281"/>
            <a:ext cx="3547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 аренды за декабрь по договору от 01.01.2020 № 1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5762392" y="2264353"/>
            <a:ext cx="1351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не указано назначение платежа, то рекомендуется приложить пояснительную записку с указанием документов, на основании которых была произведена оплата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4044214" y="3941426"/>
            <a:ext cx="1584535" cy="1026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7004813" y="3852499"/>
            <a:ext cx="1015614" cy="1160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1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2008" y="157501"/>
            <a:ext cx="110099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Акт выполненных работ (оказанных услуг)</a:t>
            </a:r>
            <a:endParaRPr lang="ru-RU" altLang="ru-RU" sz="2200" dirty="0">
              <a:latin typeface="Bahnschrift Condensed" panose="020B0502040204020203" pitchFamily="34" charset="0"/>
            </a:endParaRPr>
          </a:p>
        </p:txBody>
      </p:sp>
      <p:pic>
        <p:nvPicPr>
          <p:cNvPr id="61" name="Рисунок 60" descr="Download Red Cross Mark Png Image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1840398"/>
            <a:ext cx="328555" cy="375491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5591175" y="1276291"/>
            <a:ext cx="6349581" cy="4791134"/>
            <a:chOff x="198406" y="1087429"/>
            <a:chExt cx="5693975" cy="4411745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3"/>
            <a:srcRect l="20345" t="16075" r="37352" b="25655"/>
            <a:stretch/>
          </p:blipFill>
          <p:spPr>
            <a:xfrm>
              <a:off x="198406" y="1087429"/>
              <a:ext cx="5693975" cy="4411745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2291970" y="1571625"/>
              <a:ext cx="1403730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291970" y="1688968"/>
              <a:ext cx="2614217" cy="13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081483" y="1819275"/>
              <a:ext cx="1033067" cy="133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654731" y="2141546"/>
              <a:ext cx="1250519" cy="279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1378364" y="1679902"/>
            <a:ext cx="38508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акта.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документ должен быть представлен в составе пакета документов </a:t>
            </a:r>
            <a:r>
              <a:rPr lang="ru-RU" sz="2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5450" y="2724341"/>
            <a:ext cx="2124075" cy="29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1439008" y="4769595"/>
            <a:ext cx="38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518483" y="5105401"/>
            <a:ext cx="6422273" cy="96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 descr="Download Red Cross Mark Png Image HQ PNG Image | FreePNGIm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1" y="4898152"/>
            <a:ext cx="347213" cy="396815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182008" y="538621"/>
            <a:ext cx="10758748" cy="82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9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7057" y="97438"/>
            <a:ext cx="8713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200" dirty="0" smtClean="0">
                <a:latin typeface="Bahnschrift Condensed" panose="020B0502040204020203" pitchFamily="34" charset="0"/>
              </a:rPr>
              <a:t>Универсальный передаточный документ</a:t>
            </a:r>
            <a:endParaRPr lang="ru-RU" altLang="ru-RU" sz="2200" dirty="0">
              <a:latin typeface="Bahnschrift Condensed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8406" y="617710"/>
            <a:ext cx="8825278" cy="5896953"/>
            <a:chOff x="198406" y="617710"/>
            <a:chExt cx="8825278" cy="58969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9894" t="13749" r="28679" b="13284"/>
            <a:stretch/>
          </p:blipFill>
          <p:spPr>
            <a:xfrm>
              <a:off x="198406" y="617710"/>
              <a:ext cx="8825278" cy="589695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448050" y="1905000"/>
              <a:ext cx="2162175" cy="85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8050" y="1751111"/>
              <a:ext cx="38508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ru-RU" sz="1400" dirty="0" smtClean="0">
                  <a:latin typeface="Bahnschrift Condensed" panose="020B0502040204020203" pitchFamily="34" charset="0"/>
                </a:rPr>
                <a:t>Иванов И.И.</a:t>
              </a:r>
              <a:endParaRPr lang="ru-RU" sz="1400" dirty="0">
                <a:latin typeface="Bahnschrift Condensed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48050" y="1751111"/>
              <a:ext cx="904875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8406" y="4446686"/>
              <a:ext cx="4240244" cy="3920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17456" y="5214796"/>
              <a:ext cx="8806228" cy="7478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660856" y="5271946"/>
            <a:ext cx="2113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подпись исполнителя (продавца) и/или подпись заказчика (покупателя)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202679" y="528884"/>
            <a:ext cx="211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 оформлен НЕ на участника отбора, правильно – ИП Иванов И.И.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210175" y="1919287"/>
            <a:ext cx="25730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Отсутствует документ, указанный в основании УПД.</a:t>
            </a:r>
          </a:p>
          <a:p>
            <a:pPr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Этот документ должен быть приложен к заявке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!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438650" y="1152525"/>
            <a:ext cx="4764029" cy="752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529137" y="2601009"/>
            <a:ext cx="4681039" cy="2041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9210176" y="5667375"/>
            <a:ext cx="45068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829104" y="535470"/>
            <a:ext cx="11156067" cy="52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0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8235</TotalTime>
  <Words>575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Bahnschrift Condensed</vt:lpstr>
      <vt:lpstr>Bahnschrift Light Condensed</vt:lpstr>
      <vt:lpstr>Calibri</vt:lpstr>
      <vt:lpstr>Calibri Light</vt:lpstr>
      <vt:lpstr>Gotham Pro Bold</vt:lpstr>
      <vt:lpstr>Times New Roman</vt:lpstr>
      <vt:lpstr>Office Theme</vt:lpstr>
      <vt:lpstr>ОСНОВНЫЕ ОШИБКИ ОФОРМЛЕНИЯ ДОКУМЕНТОВ ПРИ ПРЕДОСТАВЛЕНИИ ФИНАНСОВОЙ ПОДДЕРЖКИ  </vt:lpstr>
      <vt:lpstr>Презентация PowerPoint</vt:lpstr>
      <vt:lpstr>Презентация PowerPoint</vt:lpstr>
      <vt:lpstr>Договор</vt:lpstr>
      <vt:lpstr>Договор аренды</vt:lpstr>
      <vt:lpstr>Договор аренды</vt:lpstr>
      <vt:lpstr>Платежное поручение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Бедарева Елена Юрьевна</cp:lastModifiedBy>
  <cp:revision>744</cp:revision>
  <cp:lastPrinted>2023-02-09T06:22:34Z</cp:lastPrinted>
  <dcterms:created xsi:type="dcterms:W3CDTF">2014-11-21T11:00:06Z</dcterms:created>
  <dcterms:modified xsi:type="dcterms:W3CDTF">2024-02-19T04:34:56Z</dcterms:modified>
</cp:coreProperties>
</file>