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68" r:id="rId1"/>
  </p:sldMasterIdLst>
  <p:notesMasterIdLst>
    <p:notesMasterId r:id="rId14"/>
  </p:notesMasterIdLst>
  <p:handoutMasterIdLst>
    <p:handoutMasterId r:id="rId15"/>
  </p:handoutMasterIdLst>
  <p:sldIdLst>
    <p:sldId id="433" r:id="rId2"/>
    <p:sldId id="417" r:id="rId3"/>
    <p:sldId id="423" r:id="rId4"/>
    <p:sldId id="438" r:id="rId5"/>
    <p:sldId id="428" r:id="rId6"/>
    <p:sldId id="426" r:id="rId7"/>
    <p:sldId id="424" r:id="rId8"/>
    <p:sldId id="425" r:id="rId9"/>
    <p:sldId id="429" r:id="rId10"/>
    <p:sldId id="436" r:id="rId11"/>
    <p:sldId id="437" r:id="rId12"/>
    <p:sldId id="434" r:id="rId13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C64A9"/>
    <a:srgbClr val="8590BE"/>
    <a:srgbClr val="99A1C8"/>
    <a:srgbClr val="990000"/>
    <a:srgbClr val="F8F8F8"/>
    <a:srgbClr val="D9E7F0"/>
    <a:srgbClr val="5090C9"/>
    <a:srgbClr val="E9ECF3"/>
    <a:srgbClr val="5A67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 autoAdjust="0"/>
  </p:normalViewPr>
  <p:slideViewPr>
    <p:cSldViewPr snapToGrid="0">
      <p:cViewPr varScale="1">
        <p:scale>
          <a:sx n="111" d="100"/>
          <a:sy n="111" d="100"/>
        </p:scale>
        <p:origin x="510" y="114"/>
      </p:cViewPr>
      <p:guideLst>
        <p:guide orient="horz" pos="2160"/>
        <p:guide pos="37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E57CD-418D-49C3-B9E5-2DF2675FBC14}" type="datetimeFigureOut">
              <a:rPr lang="ru-RU" smtClean="0"/>
              <a:pPr/>
              <a:t>17.07.2024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502C0-249C-49F1-8903-A131D3E3F28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1693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8E2736-0F9C-4452-AC3B-DF5D036A4474}" type="datetimeFigureOut">
              <a:rPr lang="ru-RU" smtClean="0"/>
              <a:pPr/>
              <a:t>17.07.2024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09128-CC9F-46C5-9641-793C7CBC85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9628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6F592-5947-4401-A8DD-36543C00AD0A}" type="datetime1">
              <a:rPr lang="ru-RU" smtClean="0"/>
              <a:t>17.07.2024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6325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2333-F48E-4D36-870F-38FBE42D2404}" type="datetime1">
              <a:rPr lang="ru-RU" smtClean="0"/>
              <a:t>17.07.2024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0535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FB906-6D5E-46FD-AEB9-BCB852A16BA7}" type="datetime1">
              <a:rPr lang="ru-RU" smtClean="0"/>
              <a:t>17.07.2024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3960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итул светлы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360F7E1-4C48-475C-8FD7-8907801E4294}"/>
              </a:ext>
            </a:extLst>
          </p:cNvPr>
          <p:cNvGrpSpPr/>
          <p:nvPr userDrawn="1"/>
        </p:nvGrpSpPr>
        <p:grpSpPr>
          <a:xfrm>
            <a:off x="6493680" y="-170530"/>
            <a:ext cx="5884891" cy="5314018"/>
            <a:chOff x="6493680" y="-170530"/>
            <a:chExt cx="5884891" cy="5314018"/>
          </a:xfrm>
        </p:grpSpPr>
        <p:sp>
          <p:nvSpPr>
            <p:cNvPr id="15" name="Полилиния 10">
              <a:extLst>
                <a:ext uri="{FF2B5EF4-FFF2-40B4-BE49-F238E27FC236}">
                  <a16:creationId xmlns:a16="http://schemas.microsoft.com/office/drawing/2014/main" id="{B4C21A7E-52C7-4F65-BFEA-8AF07F44F7B9}"/>
                </a:ext>
              </a:extLst>
            </p:cNvPr>
            <p:cNvSpPr/>
            <p:nvPr/>
          </p:nvSpPr>
          <p:spPr>
            <a:xfrm>
              <a:off x="6493680" y="242578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6" name="Полилиния 11">
              <a:extLst>
                <a:ext uri="{FF2B5EF4-FFF2-40B4-BE49-F238E27FC236}">
                  <a16:creationId xmlns:a16="http://schemas.microsoft.com/office/drawing/2014/main" id="{5A7878D2-DF01-4098-B913-3F0668216BFF}"/>
                </a:ext>
              </a:extLst>
            </p:cNvPr>
            <p:cNvSpPr/>
            <p:nvPr/>
          </p:nvSpPr>
          <p:spPr>
            <a:xfrm>
              <a:off x="6818316" y="2670343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7" name="Полилиния 12">
              <a:extLst>
                <a:ext uri="{FF2B5EF4-FFF2-40B4-BE49-F238E27FC236}">
                  <a16:creationId xmlns:a16="http://schemas.microsoft.com/office/drawing/2014/main" id="{7176BE4A-AD11-498E-B93B-FBCB7AB4352E}"/>
                </a:ext>
              </a:extLst>
            </p:cNvPr>
            <p:cNvSpPr/>
            <p:nvPr/>
          </p:nvSpPr>
          <p:spPr>
            <a:xfrm>
              <a:off x="7142954" y="2914901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 13">
              <a:extLst>
                <a:ext uri="{FF2B5EF4-FFF2-40B4-BE49-F238E27FC236}">
                  <a16:creationId xmlns:a16="http://schemas.microsoft.com/office/drawing/2014/main" id="{BC544501-18A3-40F1-8FEB-3EC04DBEDEC0}"/>
                </a:ext>
              </a:extLst>
            </p:cNvPr>
            <p:cNvSpPr/>
            <p:nvPr/>
          </p:nvSpPr>
          <p:spPr>
            <a:xfrm>
              <a:off x="7467592" y="315945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 14">
              <a:extLst>
                <a:ext uri="{FF2B5EF4-FFF2-40B4-BE49-F238E27FC236}">
                  <a16:creationId xmlns:a16="http://schemas.microsoft.com/office/drawing/2014/main" id="{131F6C61-7D47-45A4-A80C-0DB0757AE8B9}"/>
                </a:ext>
              </a:extLst>
            </p:cNvPr>
            <p:cNvSpPr/>
            <p:nvPr/>
          </p:nvSpPr>
          <p:spPr>
            <a:xfrm>
              <a:off x="7798377" y="341016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568E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0" name="Полилиния 15">
              <a:extLst>
                <a:ext uri="{FF2B5EF4-FFF2-40B4-BE49-F238E27FC236}">
                  <a16:creationId xmlns:a16="http://schemas.microsoft.com/office/drawing/2014/main" id="{CB5F24FC-6E13-4750-8790-083336E4B406}"/>
                </a:ext>
              </a:extLst>
            </p:cNvPr>
            <p:cNvSpPr/>
            <p:nvPr/>
          </p:nvSpPr>
          <p:spPr>
            <a:xfrm>
              <a:off x="8116866" y="364857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1" name="Полилиния 16">
              <a:extLst>
                <a:ext uri="{FF2B5EF4-FFF2-40B4-BE49-F238E27FC236}">
                  <a16:creationId xmlns:a16="http://schemas.microsoft.com/office/drawing/2014/main" id="{EB47CFF2-3A11-42AB-9B82-F57329B82D0B}"/>
                </a:ext>
              </a:extLst>
            </p:cNvPr>
            <p:cNvSpPr/>
            <p:nvPr/>
          </p:nvSpPr>
          <p:spPr>
            <a:xfrm>
              <a:off x="8441503" y="3893133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2" name="Полилиния 17">
              <a:extLst>
                <a:ext uri="{FF2B5EF4-FFF2-40B4-BE49-F238E27FC236}">
                  <a16:creationId xmlns:a16="http://schemas.microsoft.com/office/drawing/2014/main" id="{C6A98CB0-78F1-4F32-B158-E3B0D75948D4}"/>
                </a:ext>
              </a:extLst>
            </p:cNvPr>
            <p:cNvSpPr/>
            <p:nvPr/>
          </p:nvSpPr>
          <p:spPr>
            <a:xfrm>
              <a:off x="8766141" y="4137690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3" name="Полилиния 18">
              <a:extLst>
                <a:ext uri="{FF2B5EF4-FFF2-40B4-BE49-F238E27FC236}">
                  <a16:creationId xmlns:a16="http://schemas.microsoft.com/office/drawing/2014/main" id="{C96BFAFB-22E2-4E11-9B48-53850292C7F7}"/>
                </a:ext>
              </a:extLst>
            </p:cNvPr>
            <p:cNvSpPr/>
            <p:nvPr/>
          </p:nvSpPr>
          <p:spPr>
            <a:xfrm>
              <a:off x="9090779" y="438224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4" name="Полилиния 19">
              <a:extLst>
                <a:ext uri="{FF2B5EF4-FFF2-40B4-BE49-F238E27FC236}">
                  <a16:creationId xmlns:a16="http://schemas.microsoft.com/office/drawing/2014/main" id="{C74A90DB-0557-4F05-8E7C-CC3066AAFDB6}"/>
                </a:ext>
              </a:extLst>
            </p:cNvPr>
            <p:cNvSpPr/>
            <p:nvPr/>
          </p:nvSpPr>
          <p:spPr>
            <a:xfrm>
              <a:off x="9415415" y="462680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5" name="Полилиния 20">
              <a:extLst>
                <a:ext uri="{FF2B5EF4-FFF2-40B4-BE49-F238E27FC236}">
                  <a16:creationId xmlns:a16="http://schemas.microsoft.com/office/drawing/2014/main" id="{54F9D64B-6898-4338-90A9-F6376585CCF0}"/>
                </a:ext>
              </a:extLst>
            </p:cNvPr>
            <p:cNvSpPr/>
            <p:nvPr/>
          </p:nvSpPr>
          <p:spPr>
            <a:xfrm>
              <a:off x="9740053" y="487136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6" name="Полилиния 21">
              <a:extLst>
                <a:ext uri="{FF2B5EF4-FFF2-40B4-BE49-F238E27FC236}">
                  <a16:creationId xmlns:a16="http://schemas.microsoft.com/office/drawing/2014/main" id="{69D6618F-ABA9-4656-85F7-D24352826613}"/>
                </a:ext>
              </a:extLst>
            </p:cNvPr>
            <p:cNvSpPr/>
            <p:nvPr/>
          </p:nvSpPr>
          <p:spPr>
            <a:xfrm>
              <a:off x="6738312" y="210124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7" name="Полилиния 22">
              <a:extLst>
                <a:ext uri="{FF2B5EF4-FFF2-40B4-BE49-F238E27FC236}">
                  <a16:creationId xmlns:a16="http://schemas.microsoft.com/office/drawing/2014/main" id="{66AA1FB2-705C-44E0-B8D6-C5ECE99DE423}"/>
                </a:ext>
              </a:extLst>
            </p:cNvPr>
            <p:cNvSpPr/>
            <p:nvPr/>
          </p:nvSpPr>
          <p:spPr>
            <a:xfrm>
              <a:off x="7062948" y="234580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8" name="Полилиния 23">
              <a:extLst>
                <a:ext uri="{FF2B5EF4-FFF2-40B4-BE49-F238E27FC236}">
                  <a16:creationId xmlns:a16="http://schemas.microsoft.com/office/drawing/2014/main" id="{ED9AC542-5908-4768-822D-9E8327676FF6}"/>
                </a:ext>
              </a:extLst>
            </p:cNvPr>
            <p:cNvSpPr/>
            <p:nvPr/>
          </p:nvSpPr>
          <p:spPr>
            <a:xfrm>
              <a:off x="7387586" y="259036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9" name="Полилиния 24">
              <a:extLst>
                <a:ext uri="{FF2B5EF4-FFF2-40B4-BE49-F238E27FC236}">
                  <a16:creationId xmlns:a16="http://schemas.microsoft.com/office/drawing/2014/main" id="{5341C435-C565-4131-A14A-AA656CA54377}"/>
                </a:ext>
              </a:extLst>
            </p:cNvPr>
            <p:cNvSpPr/>
            <p:nvPr/>
          </p:nvSpPr>
          <p:spPr>
            <a:xfrm>
              <a:off x="7712224" y="283491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0" name="Полилиния 25">
              <a:extLst>
                <a:ext uri="{FF2B5EF4-FFF2-40B4-BE49-F238E27FC236}">
                  <a16:creationId xmlns:a16="http://schemas.microsoft.com/office/drawing/2014/main" id="{5BB55851-EE02-415A-ABF0-F2628FCF792F}"/>
                </a:ext>
              </a:extLst>
            </p:cNvPr>
            <p:cNvSpPr/>
            <p:nvPr/>
          </p:nvSpPr>
          <p:spPr>
            <a:xfrm>
              <a:off x="8036861" y="307947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1" name="Полилиния 26">
              <a:extLst>
                <a:ext uri="{FF2B5EF4-FFF2-40B4-BE49-F238E27FC236}">
                  <a16:creationId xmlns:a16="http://schemas.microsoft.com/office/drawing/2014/main" id="{736C9EE4-45AD-4306-A97E-BB8BEFA9B19D}"/>
                </a:ext>
              </a:extLst>
            </p:cNvPr>
            <p:cNvSpPr/>
            <p:nvPr/>
          </p:nvSpPr>
          <p:spPr>
            <a:xfrm>
              <a:off x="8361499" y="332403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2" name="Полилиния 27">
              <a:extLst>
                <a:ext uri="{FF2B5EF4-FFF2-40B4-BE49-F238E27FC236}">
                  <a16:creationId xmlns:a16="http://schemas.microsoft.com/office/drawing/2014/main" id="{8DC84185-D295-44CB-A724-86486D1F704C}"/>
                </a:ext>
              </a:extLst>
            </p:cNvPr>
            <p:cNvSpPr/>
            <p:nvPr/>
          </p:nvSpPr>
          <p:spPr>
            <a:xfrm>
              <a:off x="8686135" y="356859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3" name="Полилиния 28">
              <a:extLst>
                <a:ext uri="{FF2B5EF4-FFF2-40B4-BE49-F238E27FC236}">
                  <a16:creationId xmlns:a16="http://schemas.microsoft.com/office/drawing/2014/main" id="{3FEB89A7-7F8D-4100-AD81-3C4EE827E67A}"/>
                </a:ext>
              </a:extLst>
            </p:cNvPr>
            <p:cNvSpPr/>
            <p:nvPr/>
          </p:nvSpPr>
          <p:spPr>
            <a:xfrm>
              <a:off x="9010773" y="381315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4" name="Полилиния 29">
              <a:extLst>
                <a:ext uri="{FF2B5EF4-FFF2-40B4-BE49-F238E27FC236}">
                  <a16:creationId xmlns:a16="http://schemas.microsoft.com/office/drawing/2014/main" id="{F467C1CD-360F-49F5-8F70-B4944909D809}"/>
                </a:ext>
              </a:extLst>
            </p:cNvPr>
            <p:cNvSpPr/>
            <p:nvPr/>
          </p:nvSpPr>
          <p:spPr>
            <a:xfrm>
              <a:off x="9335411" y="40577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5" name="Полилиния 30">
              <a:extLst>
                <a:ext uri="{FF2B5EF4-FFF2-40B4-BE49-F238E27FC236}">
                  <a16:creationId xmlns:a16="http://schemas.microsoft.com/office/drawing/2014/main" id="{09FC6F47-362D-412E-ADA4-D38AF43BB619}"/>
                </a:ext>
              </a:extLst>
            </p:cNvPr>
            <p:cNvSpPr/>
            <p:nvPr/>
          </p:nvSpPr>
          <p:spPr>
            <a:xfrm>
              <a:off x="9660048" y="430226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6" name="Полилиния 31">
              <a:extLst>
                <a:ext uri="{FF2B5EF4-FFF2-40B4-BE49-F238E27FC236}">
                  <a16:creationId xmlns:a16="http://schemas.microsoft.com/office/drawing/2014/main" id="{59AA44BE-368B-4F0A-B697-27E0183563AD}"/>
                </a:ext>
              </a:extLst>
            </p:cNvPr>
            <p:cNvSpPr/>
            <p:nvPr/>
          </p:nvSpPr>
          <p:spPr>
            <a:xfrm>
              <a:off x="9984685" y="454682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7" name="Полилиния 32">
              <a:extLst>
                <a:ext uri="{FF2B5EF4-FFF2-40B4-BE49-F238E27FC236}">
                  <a16:creationId xmlns:a16="http://schemas.microsoft.com/office/drawing/2014/main" id="{EF71F73D-5DEF-4728-A093-8723DABEBEA6}"/>
                </a:ext>
              </a:extLst>
            </p:cNvPr>
            <p:cNvSpPr/>
            <p:nvPr/>
          </p:nvSpPr>
          <p:spPr>
            <a:xfrm>
              <a:off x="6989091" y="1782852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8" name="Полилиния 33">
              <a:extLst>
                <a:ext uri="{FF2B5EF4-FFF2-40B4-BE49-F238E27FC236}">
                  <a16:creationId xmlns:a16="http://schemas.microsoft.com/office/drawing/2014/main" id="{07B7E907-F2BB-46F6-A75D-F2251D59B9DE}"/>
                </a:ext>
              </a:extLst>
            </p:cNvPr>
            <p:cNvSpPr/>
            <p:nvPr/>
          </p:nvSpPr>
          <p:spPr>
            <a:xfrm>
              <a:off x="7307581" y="2021264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9" name="Полилиния 34">
              <a:extLst>
                <a:ext uri="{FF2B5EF4-FFF2-40B4-BE49-F238E27FC236}">
                  <a16:creationId xmlns:a16="http://schemas.microsoft.com/office/drawing/2014/main" id="{FB67A0E2-03E4-4FF8-A222-18DBD8E74931}"/>
                </a:ext>
              </a:extLst>
            </p:cNvPr>
            <p:cNvSpPr/>
            <p:nvPr/>
          </p:nvSpPr>
          <p:spPr>
            <a:xfrm>
              <a:off x="7632217" y="2265822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0" name="Полилиния 35">
              <a:extLst>
                <a:ext uri="{FF2B5EF4-FFF2-40B4-BE49-F238E27FC236}">
                  <a16:creationId xmlns:a16="http://schemas.microsoft.com/office/drawing/2014/main" id="{F1B4C49E-D485-477D-8D28-01D1523AE9CF}"/>
                </a:ext>
              </a:extLst>
            </p:cNvPr>
            <p:cNvSpPr/>
            <p:nvPr/>
          </p:nvSpPr>
          <p:spPr>
            <a:xfrm>
              <a:off x="7956855" y="2510380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1" name="Полилиния 36">
              <a:extLst>
                <a:ext uri="{FF2B5EF4-FFF2-40B4-BE49-F238E27FC236}">
                  <a16:creationId xmlns:a16="http://schemas.microsoft.com/office/drawing/2014/main" id="{85B476C0-A962-4696-AA6C-8719460B6E7B}"/>
                </a:ext>
              </a:extLst>
            </p:cNvPr>
            <p:cNvSpPr/>
            <p:nvPr/>
          </p:nvSpPr>
          <p:spPr>
            <a:xfrm>
              <a:off x="8281493" y="2754937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2" name="Полилиния 37">
              <a:extLst>
                <a:ext uri="{FF2B5EF4-FFF2-40B4-BE49-F238E27FC236}">
                  <a16:creationId xmlns:a16="http://schemas.microsoft.com/office/drawing/2014/main" id="{7CE84C2D-8C59-4C06-80B5-A9C8EA925BA7}"/>
                </a:ext>
              </a:extLst>
            </p:cNvPr>
            <p:cNvSpPr/>
            <p:nvPr/>
          </p:nvSpPr>
          <p:spPr>
            <a:xfrm>
              <a:off x="8606130" y="299949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Полилиния 38">
              <a:extLst>
                <a:ext uri="{FF2B5EF4-FFF2-40B4-BE49-F238E27FC236}">
                  <a16:creationId xmlns:a16="http://schemas.microsoft.com/office/drawing/2014/main" id="{979EB758-0F3D-4D9C-A0B2-35D468C223DC}"/>
                </a:ext>
              </a:extLst>
            </p:cNvPr>
            <p:cNvSpPr/>
            <p:nvPr/>
          </p:nvSpPr>
          <p:spPr>
            <a:xfrm>
              <a:off x="8930767" y="3244054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Полилиния 39">
              <a:extLst>
                <a:ext uri="{FF2B5EF4-FFF2-40B4-BE49-F238E27FC236}">
                  <a16:creationId xmlns:a16="http://schemas.microsoft.com/office/drawing/2014/main" id="{0E8286FA-386F-4C90-9D41-859061F7CCD4}"/>
                </a:ext>
              </a:extLst>
            </p:cNvPr>
            <p:cNvSpPr/>
            <p:nvPr/>
          </p:nvSpPr>
          <p:spPr>
            <a:xfrm>
              <a:off x="9261554" y="349475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Полилиния 40">
              <a:extLst>
                <a:ext uri="{FF2B5EF4-FFF2-40B4-BE49-F238E27FC236}">
                  <a16:creationId xmlns:a16="http://schemas.microsoft.com/office/drawing/2014/main" id="{72A3A88D-7EAA-4C8D-9100-7C18FBEFD0E2}"/>
                </a:ext>
              </a:extLst>
            </p:cNvPr>
            <p:cNvSpPr/>
            <p:nvPr/>
          </p:nvSpPr>
          <p:spPr>
            <a:xfrm>
              <a:off x="9580042" y="3733169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Полилиния 41">
              <a:extLst>
                <a:ext uri="{FF2B5EF4-FFF2-40B4-BE49-F238E27FC236}">
                  <a16:creationId xmlns:a16="http://schemas.microsoft.com/office/drawing/2014/main" id="{03F0CD15-ABC2-4A43-9A8E-7A19F94F2566}"/>
                </a:ext>
              </a:extLst>
            </p:cNvPr>
            <p:cNvSpPr/>
            <p:nvPr/>
          </p:nvSpPr>
          <p:spPr>
            <a:xfrm>
              <a:off x="9904680" y="3977727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Полилиния 42">
              <a:extLst>
                <a:ext uri="{FF2B5EF4-FFF2-40B4-BE49-F238E27FC236}">
                  <a16:creationId xmlns:a16="http://schemas.microsoft.com/office/drawing/2014/main" id="{D3F818D7-1783-4DA0-87B9-7F59E5D83556}"/>
                </a:ext>
              </a:extLst>
            </p:cNvPr>
            <p:cNvSpPr/>
            <p:nvPr/>
          </p:nvSpPr>
          <p:spPr>
            <a:xfrm>
              <a:off x="10229316" y="422228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8" name="Полилиния 43">
              <a:extLst>
                <a:ext uri="{FF2B5EF4-FFF2-40B4-BE49-F238E27FC236}">
                  <a16:creationId xmlns:a16="http://schemas.microsoft.com/office/drawing/2014/main" id="{973B9DD1-8D5A-49E5-9E92-FA34875AC554}"/>
                </a:ext>
              </a:extLst>
            </p:cNvPr>
            <p:cNvSpPr/>
            <p:nvPr/>
          </p:nvSpPr>
          <p:spPr>
            <a:xfrm>
              <a:off x="7227575" y="145216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9" name="Полилиния 44">
              <a:extLst>
                <a:ext uri="{FF2B5EF4-FFF2-40B4-BE49-F238E27FC236}">
                  <a16:creationId xmlns:a16="http://schemas.microsoft.com/office/drawing/2014/main" id="{1D52C529-3878-4028-9948-7B83CABE847D}"/>
                </a:ext>
              </a:extLst>
            </p:cNvPr>
            <p:cNvSpPr/>
            <p:nvPr/>
          </p:nvSpPr>
          <p:spPr>
            <a:xfrm>
              <a:off x="7552213" y="169672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0" name="Полилиния 45">
              <a:extLst>
                <a:ext uri="{FF2B5EF4-FFF2-40B4-BE49-F238E27FC236}">
                  <a16:creationId xmlns:a16="http://schemas.microsoft.com/office/drawing/2014/main" id="{3AFF76E0-0118-47E6-BBB0-776812C66EA5}"/>
                </a:ext>
              </a:extLst>
            </p:cNvPr>
            <p:cNvSpPr/>
            <p:nvPr/>
          </p:nvSpPr>
          <p:spPr>
            <a:xfrm>
              <a:off x="7876849" y="194128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1" name="Полилиния 46">
              <a:extLst>
                <a:ext uri="{FF2B5EF4-FFF2-40B4-BE49-F238E27FC236}">
                  <a16:creationId xmlns:a16="http://schemas.microsoft.com/office/drawing/2014/main" id="{8D1A3F2B-C9ED-4758-9D42-8FE47D43E757}"/>
                </a:ext>
              </a:extLst>
            </p:cNvPr>
            <p:cNvSpPr/>
            <p:nvPr/>
          </p:nvSpPr>
          <p:spPr>
            <a:xfrm>
              <a:off x="8201487" y="218584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2" name="Полилиния 47">
              <a:extLst>
                <a:ext uri="{FF2B5EF4-FFF2-40B4-BE49-F238E27FC236}">
                  <a16:creationId xmlns:a16="http://schemas.microsoft.com/office/drawing/2014/main" id="{CE53F9CC-25E1-4A41-BBD1-EC100DADB669}"/>
                </a:ext>
              </a:extLst>
            </p:cNvPr>
            <p:cNvSpPr/>
            <p:nvPr/>
          </p:nvSpPr>
          <p:spPr>
            <a:xfrm>
              <a:off x="8526125" y="24303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3" name="Полилиния 48">
              <a:extLst>
                <a:ext uri="{FF2B5EF4-FFF2-40B4-BE49-F238E27FC236}">
                  <a16:creationId xmlns:a16="http://schemas.microsoft.com/office/drawing/2014/main" id="{85E54B5D-ADB6-4C79-B86A-A4094F7F82E3}"/>
                </a:ext>
              </a:extLst>
            </p:cNvPr>
            <p:cNvSpPr/>
            <p:nvPr/>
          </p:nvSpPr>
          <p:spPr>
            <a:xfrm>
              <a:off x="8850762" y="26749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4" name="Полилиния 49">
              <a:extLst>
                <a:ext uri="{FF2B5EF4-FFF2-40B4-BE49-F238E27FC236}">
                  <a16:creationId xmlns:a16="http://schemas.microsoft.com/office/drawing/2014/main" id="{095CCEC6-3E55-403B-901F-11FDC44594EA}"/>
                </a:ext>
              </a:extLst>
            </p:cNvPr>
            <p:cNvSpPr/>
            <p:nvPr/>
          </p:nvSpPr>
          <p:spPr>
            <a:xfrm>
              <a:off x="9175399" y="291951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5" name="Полилиния 50">
              <a:extLst>
                <a:ext uri="{FF2B5EF4-FFF2-40B4-BE49-F238E27FC236}">
                  <a16:creationId xmlns:a16="http://schemas.microsoft.com/office/drawing/2014/main" id="{E1928443-0D4B-4A92-90D7-0568CE180E74}"/>
                </a:ext>
              </a:extLst>
            </p:cNvPr>
            <p:cNvSpPr/>
            <p:nvPr/>
          </p:nvSpPr>
          <p:spPr>
            <a:xfrm>
              <a:off x="9500037" y="316407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6" name="Полилиния 51">
              <a:extLst>
                <a:ext uri="{FF2B5EF4-FFF2-40B4-BE49-F238E27FC236}">
                  <a16:creationId xmlns:a16="http://schemas.microsoft.com/office/drawing/2014/main" id="{75D3F36E-3EF2-453E-9CE4-0C1AD491B692}"/>
                </a:ext>
              </a:extLst>
            </p:cNvPr>
            <p:cNvSpPr/>
            <p:nvPr/>
          </p:nvSpPr>
          <p:spPr>
            <a:xfrm>
              <a:off x="9824674" y="340863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7" name="Полилиния 52">
              <a:extLst>
                <a:ext uri="{FF2B5EF4-FFF2-40B4-BE49-F238E27FC236}">
                  <a16:creationId xmlns:a16="http://schemas.microsoft.com/office/drawing/2014/main" id="{35193501-FE6B-459F-9BF4-02C05FB13B71}"/>
                </a:ext>
              </a:extLst>
            </p:cNvPr>
            <p:cNvSpPr/>
            <p:nvPr/>
          </p:nvSpPr>
          <p:spPr>
            <a:xfrm>
              <a:off x="10149312" y="365318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8" name="Полилиния 53">
              <a:extLst>
                <a:ext uri="{FF2B5EF4-FFF2-40B4-BE49-F238E27FC236}">
                  <a16:creationId xmlns:a16="http://schemas.microsoft.com/office/drawing/2014/main" id="{8907D87C-AD2C-4666-ADA4-6F01E41602BF}"/>
                </a:ext>
              </a:extLst>
            </p:cNvPr>
            <p:cNvSpPr/>
            <p:nvPr/>
          </p:nvSpPr>
          <p:spPr>
            <a:xfrm>
              <a:off x="10473950" y="389774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9" name="Полилиния 54">
              <a:extLst>
                <a:ext uri="{FF2B5EF4-FFF2-40B4-BE49-F238E27FC236}">
                  <a16:creationId xmlns:a16="http://schemas.microsoft.com/office/drawing/2014/main" id="{AAF52E81-CB9D-4B91-ABD1-7D3619A6E3E5}"/>
                </a:ext>
              </a:extLst>
            </p:cNvPr>
            <p:cNvSpPr/>
            <p:nvPr/>
          </p:nvSpPr>
          <p:spPr>
            <a:xfrm>
              <a:off x="7472207" y="11276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60" name="Полилиния 55">
              <a:extLst>
                <a:ext uri="{FF2B5EF4-FFF2-40B4-BE49-F238E27FC236}">
                  <a16:creationId xmlns:a16="http://schemas.microsoft.com/office/drawing/2014/main" id="{38457482-AAF7-4C22-8034-D09C787DEF13}"/>
                </a:ext>
              </a:extLst>
            </p:cNvPr>
            <p:cNvSpPr/>
            <p:nvPr/>
          </p:nvSpPr>
          <p:spPr>
            <a:xfrm>
              <a:off x="7796844" y="137218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61" name="Полилиния 56">
              <a:extLst>
                <a:ext uri="{FF2B5EF4-FFF2-40B4-BE49-F238E27FC236}">
                  <a16:creationId xmlns:a16="http://schemas.microsoft.com/office/drawing/2014/main" id="{7A8DB95D-716B-425A-AB26-36D61CC24976}"/>
                </a:ext>
              </a:extLst>
            </p:cNvPr>
            <p:cNvSpPr/>
            <p:nvPr/>
          </p:nvSpPr>
          <p:spPr>
            <a:xfrm>
              <a:off x="8121481" y="161674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62" name="Полилиния 57">
              <a:extLst>
                <a:ext uri="{FF2B5EF4-FFF2-40B4-BE49-F238E27FC236}">
                  <a16:creationId xmlns:a16="http://schemas.microsoft.com/office/drawing/2014/main" id="{86AE762E-3E4E-4CE1-BB9E-3452602993AE}"/>
                </a:ext>
              </a:extLst>
            </p:cNvPr>
            <p:cNvSpPr/>
            <p:nvPr/>
          </p:nvSpPr>
          <p:spPr>
            <a:xfrm>
              <a:off x="8446119" y="186130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63" name="Полилиния 58">
              <a:extLst>
                <a:ext uri="{FF2B5EF4-FFF2-40B4-BE49-F238E27FC236}">
                  <a16:creationId xmlns:a16="http://schemas.microsoft.com/office/drawing/2014/main" id="{55E18504-D1E1-49C7-AA04-5A9EBABAC754}"/>
                </a:ext>
              </a:extLst>
            </p:cNvPr>
            <p:cNvSpPr/>
            <p:nvPr/>
          </p:nvSpPr>
          <p:spPr>
            <a:xfrm>
              <a:off x="8770756" y="210586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64" name="Полилиния 59">
              <a:extLst>
                <a:ext uri="{FF2B5EF4-FFF2-40B4-BE49-F238E27FC236}">
                  <a16:creationId xmlns:a16="http://schemas.microsoft.com/office/drawing/2014/main" id="{F4F26367-C03C-45C4-8DA3-8C10752012B9}"/>
                </a:ext>
              </a:extLst>
            </p:cNvPr>
            <p:cNvSpPr/>
            <p:nvPr/>
          </p:nvSpPr>
          <p:spPr>
            <a:xfrm>
              <a:off x="9095394" y="235041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65" name="Полилиния 60">
              <a:extLst>
                <a:ext uri="{FF2B5EF4-FFF2-40B4-BE49-F238E27FC236}">
                  <a16:creationId xmlns:a16="http://schemas.microsoft.com/office/drawing/2014/main" id="{14423454-BAC3-465F-AC7C-C9FBF7B4F757}"/>
                </a:ext>
              </a:extLst>
            </p:cNvPr>
            <p:cNvSpPr/>
            <p:nvPr/>
          </p:nvSpPr>
          <p:spPr>
            <a:xfrm>
              <a:off x="9420030" y="25949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66" name="Полилиния 61">
              <a:extLst>
                <a:ext uri="{FF2B5EF4-FFF2-40B4-BE49-F238E27FC236}">
                  <a16:creationId xmlns:a16="http://schemas.microsoft.com/office/drawing/2014/main" id="{3D920027-79A3-4E0A-99E1-0ED0D7093875}"/>
                </a:ext>
              </a:extLst>
            </p:cNvPr>
            <p:cNvSpPr/>
            <p:nvPr/>
          </p:nvSpPr>
          <p:spPr>
            <a:xfrm>
              <a:off x="9744668" y="28395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67" name="Полилиния 62">
              <a:extLst>
                <a:ext uri="{FF2B5EF4-FFF2-40B4-BE49-F238E27FC236}">
                  <a16:creationId xmlns:a16="http://schemas.microsoft.com/office/drawing/2014/main" id="{4249E75A-2CD2-4752-98D5-299D8818143A}"/>
                </a:ext>
              </a:extLst>
            </p:cNvPr>
            <p:cNvSpPr/>
            <p:nvPr/>
          </p:nvSpPr>
          <p:spPr>
            <a:xfrm>
              <a:off x="10069306" y="308409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68" name="Полилиния 63">
              <a:extLst>
                <a:ext uri="{FF2B5EF4-FFF2-40B4-BE49-F238E27FC236}">
                  <a16:creationId xmlns:a16="http://schemas.microsoft.com/office/drawing/2014/main" id="{BE1A74C0-75E1-4246-B872-E2F726E4877E}"/>
                </a:ext>
              </a:extLst>
            </p:cNvPr>
            <p:cNvSpPr/>
            <p:nvPr/>
          </p:nvSpPr>
          <p:spPr>
            <a:xfrm>
              <a:off x="10400091" y="3334795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771BCD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69" name="Полилиния 64">
              <a:extLst>
                <a:ext uri="{FF2B5EF4-FFF2-40B4-BE49-F238E27FC236}">
                  <a16:creationId xmlns:a16="http://schemas.microsoft.com/office/drawing/2014/main" id="{AD500CBE-1D6A-43C7-8C4E-47CBFF5335EF}"/>
                </a:ext>
              </a:extLst>
            </p:cNvPr>
            <p:cNvSpPr/>
            <p:nvPr/>
          </p:nvSpPr>
          <p:spPr>
            <a:xfrm>
              <a:off x="10718581" y="357320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70" name="Полилиния 65">
              <a:extLst>
                <a:ext uri="{FF2B5EF4-FFF2-40B4-BE49-F238E27FC236}">
                  <a16:creationId xmlns:a16="http://schemas.microsoft.com/office/drawing/2014/main" id="{B19CA718-4EA9-4E81-AEC1-59628D55EF1D}"/>
                </a:ext>
              </a:extLst>
            </p:cNvPr>
            <p:cNvSpPr/>
            <p:nvPr/>
          </p:nvSpPr>
          <p:spPr>
            <a:xfrm>
              <a:off x="7716838" y="80308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71" name="Полилиния 66">
              <a:extLst>
                <a:ext uri="{FF2B5EF4-FFF2-40B4-BE49-F238E27FC236}">
                  <a16:creationId xmlns:a16="http://schemas.microsoft.com/office/drawing/2014/main" id="{E6BA0C16-31DA-4F6A-8256-20B10009FA1B}"/>
                </a:ext>
              </a:extLst>
            </p:cNvPr>
            <p:cNvSpPr/>
            <p:nvPr/>
          </p:nvSpPr>
          <p:spPr>
            <a:xfrm>
              <a:off x="8041476" y="104764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72" name="Полилиния 67">
              <a:extLst>
                <a:ext uri="{FF2B5EF4-FFF2-40B4-BE49-F238E27FC236}">
                  <a16:creationId xmlns:a16="http://schemas.microsoft.com/office/drawing/2014/main" id="{D395C95A-15C1-48C4-ABE5-083C4EC527DD}"/>
                </a:ext>
              </a:extLst>
            </p:cNvPr>
            <p:cNvSpPr/>
            <p:nvPr/>
          </p:nvSpPr>
          <p:spPr>
            <a:xfrm>
              <a:off x="8366114" y="129220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73" name="Полилиния 68">
              <a:extLst>
                <a:ext uri="{FF2B5EF4-FFF2-40B4-BE49-F238E27FC236}">
                  <a16:creationId xmlns:a16="http://schemas.microsoft.com/office/drawing/2014/main" id="{C54EF9B7-821D-410D-B400-1405CD6A9BC1}"/>
                </a:ext>
              </a:extLst>
            </p:cNvPr>
            <p:cNvSpPr/>
            <p:nvPr/>
          </p:nvSpPr>
          <p:spPr>
            <a:xfrm>
              <a:off x="8696899" y="154290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D61B76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74" name="Полилиния 69">
              <a:extLst>
                <a:ext uri="{FF2B5EF4-FFF2-40B4-BE49-F238E27FC236}">
                  <a16:creationId xmlns:a16="http://schemas.microsoft.com/office/drawing/2014/main" id="{ED3EE8ED-D476-4E4E-BD4C-07044EA382BE}"/>
                </a:ext>
              </a:extLst>
            </p:cNvPr>
            <p:cNvSpPr/>
            <p:nvPr/>
          </p:nvSpPr>
          <p:spPr>
            <a:xfrm>
              <a:off x="9015388" y="178132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75" name="Полилиния 70">
              <a:extLst>
                <a:ext uri="{FF2B5EF4-FFF2-40B4-BE49-F238E27FC236}">
                  <a16:creationId xmlns:a16="http://schemas.microsoft.com/office/drawing/2014/main" id="{9875CFCA-ECF9-4AC4-AA5C-628891F430ED}"/>
                </a:ext>
              </a:extLst>
            </p:cNvPr>
            <p:cNvSpPr/>
            <p:nvPr/>
          </p:nvSpPr>
          <p:spPr>
            <a:xfrm>
              <a:off x="9340026" y="202587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76" name="Полилиния 71">
              <a:extLst>
                <a:ext uri="{FF2B5EF4-FFF2-40B4-BE49-F238E27FC236}">
                  <a16:creationId xmlns:a16="http://schemas.microsoft.com/office/drawing/2014/main" id="{B7BEFCF6-7B99-4CE4-BD82-E292C426335A}"/>
                </a:ext>
              </a:extLst>
            </p:cNvPr>
            <p:cNvSpPr/>
            <p:nvPr/>
          </p:nvSpPr>
          <p:spPr>
            <a:xfrm>
              <a:off x="9664663" y="227043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77" name="Полилиния 72">
              <a:extLst>
                <a:ext uri="{FF2B5EF4-FFF2-40B4-BE49-F238E27FC236}">
                  <a16:creationId xmlns:a16="http://schemas.microsoft.com/office/drawing/2014/main" id="{B49467FE-0D2C-453C-8374-073691295FB9}"/>
                </a:ext>
              </a:extLst>
            </p:cNvPr>
            <p:cNvSpPr/>
            <p:nvPr/>
          </p:nvSpPr>
          <p:spPr>
            <a:xfrm>
              <a:off x="9989300" y="251499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78" name="Полилиния 73">
              <a:extLst>
                <a:ext uri="{FF2B5EF4-FFF2-40B4-BE49-F238E27FC236}">
                  <a16:creationId xmlns:a16="http://schemas.microsoft.com/office/drawing/2014/main" id="{9C3048C6-0335-4365-8214-A03C12CDC0B5}"/>
                </a:ext>
              </a:extLst>
            </p:cNvPr>
            <p:cNvSpPr/>
            <p:nvPr/>
          </p:nvSpPr>
          <p:spPr>
            <a:xfrm>
              <a:off x="10313937" y="275955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79" name="Полилиния 74">
              <a:extLst>
                <a:ext uri="{FF2B5EF4-FFF2-40B4-BE49-F238E27FC236}">
                  <a16:creationId xmlns:a16="http://schemas.microsoft.com/office/drawing/2014/main" id="{A23F140C-3458-4E23-9072-D6255A35B00D}"/>
                </a:ext>
              </a:extLst>
            </p:cNvPr>
            <p:cNvSpPr/>
            <p:nvPr/>
          </p:nvSpPr>
          <p:spPr>
            <a:xfrm>
              <a:off x="10638575" y="30041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80" name="Полилиния 75">
              <a:extLst>
                <a:ext uri="{FF2B5EF4-FFF2-40B4-BE49-F238E27FC236}">
                  <a16:creationId xmlns:a16="http://schemas.microsoft.com/office/drawing/2014/main" id="{C3F9FF9B-7154-48DB-B464-2986922F2351}"/>
                </a:ext>
              </a:extLst>
            </p:cNvPr>
            <p:cNvSpPr/>
            <p:nvPr/>
          </p:nvSpPr>
          <p:spPr>
            <a:xfrm>
              <a:off x="10963213" y="324866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81" name="Полилиния 76">
              <a:extLst>
                <a:ext uri="{FF2B5EF4-FFF2-40B4-BE49-F238E27FC236}">
                  <a16:creationId xmlns:a16="http://schemas.microsoft.com/office/drawing/2014/main" id="{067206D3-D6B4-4E61-B243-A612D02AA076}"/>
                </a:ext>
              </a:extLst>
            </p:cNvPr>
            <p:cNvSpPr/>
            <p:nvPr/>
          </p:nvSpPr>
          <p:spPr>
            <a:xfrm>
              <a:off x="7961470" y="47854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82" name="Полилиния 77">
              <a:extLst>
                <a:ext uri="{FF2B5EF4-FFF2-40B4-BE49-F238E27FC236}">
                  <a16:creationId xmlns:a16="http://schemas.microsoft.com/office/drawing/2014/main" id="{17B8CEB6-6F4F-4577-B3A9-183F6BDFCA33}"/>
                </a:ext>
              </a:extLst>
            </p:cNvPr>
            <p:cNvSpPr/>
            <p:nvPr/>
          </p:nvSpPr>
          <p:spPr>
            <a:xfrm>
              <a:off x="8286108" y="72310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83" name="Полилиния 78">
              <a:extLst>
                <a:ext uri="{FF2B5EF4-FFF2-40B4-BE49-F238E27FC236}">
                  <a16:creationId xmlns:a16="http://schemas.microsoft.com/office/drawing/2014/main" id="{4590F4FB-2884-438C-8EBD-A391C5DFBD7E}"/>
                </a:ext>
              </a:extLst>
            </p:cNvPr>
            <p:cNvSpPr/>
            <p:nvPr/>
          </p:nvSpPr>
          <p:spPr>
            <a:xfrm>
              <a:off x="8610745" y="96766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84" name="Полилиния 79">
              <a:extLst>
                <a:ext uri="{FF2B5EF4-FFF2-40B4-BE49-F238E27FC236}">
                  <a16:creationId xmlns:a16="http://schemas.microsoft.com/office/drawing/2014/main" id="{E9C99E74-9258-4A6E-A2EC-5FE2E309A806}"/>
                </a:ext>
              </a:extLst>
            </p:cNvPr>
            <p:cNvSpPr/>
            <p:nvPr/>
          </p:nvSpPr>
          <p:spPr>
            <a:xfrm>
              <a:off x="8935382" y="121222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85" name="Полилиния 80">
              <a:extLst>
                <a:ext uri="{FF2B5EF4-FFF2-40B4-BE49-F238E27FC236}">
                  <a16:creationId xmlns:a16="http://schemas.microsoft.com/office/drawing/2014/main" id="{6A7FC5C0-417C-401E-B875-65DC00BA9713}"/>
                </a:ext>
              </a:extLst>
            </p:cNvPr>
            <p:cNvSpPr/>
            <p:nvPr/>
          </p:nvSpPr>
          <p:spPr>
            <a:xfrm>
              <a:off x="9260020" y="145678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86" name="Полилиния 81">
              <a:extLst>
                <a:ext uri="{FF2B5EF4-FFF2-40B4-BE49-F238E27FC236}">
                  <a16:creationId xmlns:a16="http://schemas.microsoft.com/office/drawing/2014/main" id="{C1AF1F77-E8F9-4EA7-9DA6-C863E002C754}"/>
                </a:ext>
              </a:extLst>
            </p:cNvPr>
            <p:cNvSpPr/>
            <p:nvPr/>
          </p:nvSpPr>
          <p:spPr>
            <a:xfrm>
              <a:off x="9584657" y="17013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87" name="Полилиния 82">
              <a:extLst>
                <a:ext uri="{FF2B5EF4-FFF2-40B4-BE49-F238E27FC236}">
                  <a16:creationId xmlns:a16="http://schemas.microsoft.com/office/drawing/2014/main" id="{D0D936A9-7AE4-48C7-B89D-E3F86BBB6846}"/>
                </a:ext>
              </a:extLst>
            </p:cNvPr>
            <p:cNvSpPr/>
            <p:nvPr/>
          </p:nvSpPr>
          <p:spPr>
            <a:xfrm>
              <a:off x="9915443" y="1952042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88" name="Полилиния 83">
              <a:extLst>
                <a:ext uri="{FF2B5EF4-FFF2-40B4-BE49-F238E27FC236}">
                  <a16:creationId xmlns:a16="http://schemas.microsoft.com/office/drawing/2014/main" id="{9DF748CB-3866-4D84-B094-F186B9027A0D}"/>
                </a:ext>
              </a:extLst>
            </p:cNvPr>
            <p:cNvSpPr/>
            <p:nvPr/>
          </p:nvSpPr>
          <p:spPr>
            <a:xfrm>
              <a:off x="10233932" y="21904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89" name="Полилиния 84">
              <a:extLst>
                <a:ext uri="{FF2B5EF4-FFF2-40B4-BE49-F238E27FC236}">
                  <a16:creationId xmlns:a16="http://schemas.microsoft.com/office/drawing/2014/main" id="{31FB4C2D-5831-4B7F-B49B-80B539EA09EF}"/>
                </a:ext>
              </a:extLst>
            </p:cNvPr>
            <p:cNvSpPr/>
            <p:nvPr/>
          </p:nvSpPr>
          <p:spPr>
            <a:xfrm>
              <a:off x="10558569" y="243501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90" name="Полилиния 85">
              <a:extLst>
                <a:ext uri="{FF2B5EF4-FFF2-40B4-BE49-F238E27FC236}">
                  <a16:creationId xmlns:a16="http://schemas.microsoft.com/office/drawing/2014/main" id="{CB87C596-D2DD-42BB-9B09-07B19248C64E}"/>
                </a:ext>
              </a:extLst>
            </p:cNvPr>
            <p:cNvSpPr/>
            <p:nvPr/>
          </p:nvSpPr>
          <p:spPr>
            <a:xfrm>
              <a:off x="10883207" y="267957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91" name="Полилиния 86">
              <a:extLst>
                <a:ext uri="{FF2B5EF4-FFF2-40B4-BE49-F238E27FC236}">
                  <a16:creationId xmlns:a16="http://schemas.microsoft.com/office/drawing/2014/main" id="{65F90557-2221-4A05-B9F9-BC6B9D9D869E}"/>
                </a:ext>
              </a:extLst>
            </p:cNvPr>
            <p:cNvSpPr/>
            <p:nvPr/>
          </p:nvSpPr>
          <p:spPr>
            <a:xfrm>
              <a:off x="11207844" y="29241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92" name="Полилиния 87">
              <a:extLst>
                <a:ext uri="{FF2B5EF4-FFF2-40B4-BE49-F238E27FC236}">
                  <a16:creationId xmlns:a16="http://schemas.microsoft.com/office/drawing/2014/main" id="{CB0D3666-DFE7-470C-9C84-CB42E556B9D7}"/>
                </a:ext>
              </a:extLst>
            </p:cNvPr>
            <p:cNvSpPr/>
            <p:nvPr/>
          </p:nvSpPr>
          <p:spPr>
            <a:xfrm>
              <a:off x="8206102" y="1540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93" name="Полилиния 88">
              <a:extLst>
                <a:ext uri="{FF2B5EF4-FFF2-40B4-BE49-F238E27FC236}">
                  <a16:creationId xmlns:a16="http://schemas.microsoft.com/office/drawing/2014/main" id="{23ECF4D2-A846-42C8-9CC6-EE087B252F5B}"/>
                </a:ext>
              </a:extLst>
            </p:cNvPr>
            <p:cNvSpPr/>
            <p:nvPr/>
          </p:nvSpPr>
          <p:spPr>
            <a:xfrm>
              <a:off x="8530740" y="39856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94" name="Полилиния 89">
              <a:extLst>
                <a:ext uri="{FF2B5EF4-FFF2-40B4-BE49-F238E27FC236}">
                  <a16:creationId xmlns:a16="http://schemas.microsoft.com/office/drawing/2014/main" id="{9E8F5038-6D65-4E1D-B8C8-822A230A42DE}"/>
                </a:ext>
              </a:extLst>
            </p:cNvPr>
            <p:cNvSpPr/>
            <p:nvPr/>
          </p:nvSpPr>
          <p:spPr>
            <a:xfrm>
              <a:off x="8855377" y="64312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95" name="Полилиния 90">
              <a:extLst>
                <a:ext uri="{FF2B5EF4-FFF2-40B4-BE49-F238E27FC236}">
                  <a16:creationId xmlns:a16="http://schemas.microsoft.com/office/drawing/2014/main" id="{FAA402CE-7E90-46B8-922A-0A02CE127E23}"/>
                </a:ext>
              </a:extLst>
            </p:cNvPr>
            <p:cNvSpPr/>
            <p:nvPr/>
          </p:nvSpPr>
          <p:spPr>
            <a:xfrm>
              <a:off x="9180014" y="88768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96" name="Полилиния 91">
              <a:extLst>
                <a:ext uri="{FF2B5EF4-FFF2-40B4-BE49-F238E27FC236}">
                  <a16:creationId xmlns:a16="http://schemas.microsoft.com/office/drawing/2014/main" id="{4E92DDE1-C8AC-40BA-AD6B-F8C8771466E8}"/>
                </a:ext>
              </a:extLst>
            </p:cNvPr>
            <p:cNvSpPr/>
            <p:nvPr/>
          </p:nvSpPr>
          <p:spPr>
            <a:xfrm>
              <a:off x="9504651" y="113224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97" name="Полилиния 92">
              <a:extLst>
                <a:ext uri="{FF2B5EF4-FFF2-40B4-BE49-F238E27FC236}">
                  <a16:creationId xmlns:a16="http://schemas.microsoft.com/office/drawing/2014/main" id="{68A03116-CCB9-4BF6-959F-615BE08121BC}"/>
                </a:ext>
              </a:extLst>
            </p:cNvPr>
            <p:cNvSpPr/>
            <p:nvPr/>
          </p:nvSpPr>
          <p:spPr>
            <a:xfrm>
              <a:off x="9829289" y="13767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98" name="Полилиния 93">
              <a:extLst>
                <a:ext uri="{FF2B5EF4-FFF2-40B4-BE49-F238E27FC236}">
                  <a16:creationId xmlns:a16="http://schemas.microsoft.com/office/drawing/2014/main" id="{B2BAC724-35DB-4F0E-B8FC-4A561EBEEA9F}"/>
                </a:ext>
              </a:extLst>
            </p:cNvPr>
            <p:cNvSpPr/>
            <p:nvPr/>
          </p:nvSpPr>
          <p:spPr>
            <a:xfrm>
              <a:off x="10153927" y="16213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99" name="Полилиния 94">
              <a:extLst>
                <a:ext uri="{FF2B5EF4-FFF2-40B4-BE49-F238E27FC236}">
                  <a16:creationId xmlns:a16="http://schemas.microsoft.com/office/drawing/2014/main" id="{7B9C357D-9651-43E3-B31C-5BDF90D2200D}"/>
                </a:ext>
              </a:extLst>
            </p:cNvPr>
            <p:cNvSpPr/>
            <p:nvPr/>
          </p:nvSpPr>
          <p:spPr>
            <a:xfrm>
              <a:off x="10478563" y="186591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00" name="Полилиния 95">
              <a:extLst>
                <a:ext uri="{FF2B5EF4-FFF2-40B4-BE49-F238E27FC236}">
                  <a16:creationId xmlns:a16="http://schemas.microsoft.com/office/drawing/2014/main" id="{28F36904-90E8-42A7-B660-C98273A987F7}"/>
                </a:ext>
              </a:extLst>
            </p:cNvPr>
            <p:cNvSpPr/>
            <p:nvPr/>
          </p:nvSpPr>
          <p:spPr>
            <a:xfrm>
              <a:off x="10803201" y="211047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01" name="Полилиния 96">
              <a:extLst>
                <a:ext uri="{FF2B5EF4-FFF2-40B4-BE49-F238E27FC236}">
                  <a16:creationId xmlns:a16="http://schemas.microsoft.com/office/drawing/2014/main" id="{256330A8-0BDD-4615-BB7B-6B139D32DDA6}"/>
                </a:ext>
              </a:extLst>
            </p:cNvPr>
            <p:cNvSpPr/>
            <p:nvPr/>
          </p:nvSpPr>
          <p:spPr>
            <a:xfrm>
              <a:off x="11127839" y="235503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02" name="Полилиния 97">
              <a:extLst>
                <a:ext uri="{FF2B5EF4-FFF2-40B4-BE49-F238E27FC236}">
                  <a16:creationId xmlns:a16="http://schemas.microsoft.com/office/drawing/2014/main" id="{17DE8AE7-A88A-4818-BC45-1FB90965A5F5}"/>
                </a:ext>
              </a:extLst>
            </p:cNvPr>
            <p:cNvSpPr/>
            <p:nvPr/>
          </p:nvSpPr>
          <p:spPr>
            <a:xfrm>
              <a:off x="11452476" y="259958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03" name="Полилиния 98">
              <a:extLst>
                <a:ext uri="{FF2B5EF4-FFF2-40B4-BE49-F238E27FC236}">
                  <a16:creationId xmlns:a16="http://schemas.microsoft.com/office/drawing/2014/main" id="{881C51D6-9959-4BAC-96A4-A67619D9D146}"/>
                </a:ext>
              </a:extLst>
            </p:cNvPr>
            <p:cNvSpPr/>
            <p:nvPr/>
          </p:nvSpPr>
          <p:spPr>
            <a:xfrm>
              <a:off x="8450734" y="-17053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04" name="Полилиния 99">
              <a:extLst>
                <a:ext uri="{FF2B5EF4-FFF2-40B4-BE49-F238E27FC236}">
                  <a16:creationId xmlns:a16="http://schemas.microsoft.com/office/drawing/2014/main" id="{ED411C79-E153-45E7-AB51-145FF6326F22}"/>
                </a:ext>
              </a:extLst>
            </p:cNvPr>
            <p:cNvSpPr/>
            <p:nvPr/>
          </p:nvSpPr>
          <p:spPr>
            <a:xfrm>
              <a:off x="8775371" y="740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05" name="Полилиния 100">
              <a:extLst>
                <a:ext uri="{FF2B5EF4-FFF2-40B4-BE49-F238E27FC236}">
                  <a16:creationId xmlns:a16="http://schemas.microsoft.com/office/drawing/2014/main" id="{0BADE944-7FD2-4CEA-AB21-311466A502E8}"/>
                </a:ext>
              </a:extLst>
            </p:cNvPr>
            <p:cNvSpPr/>
            <p:nvPr/>
          </p:nvSpPr>
          <p:spPr>
            <a:xfrm>
              <a:off x="9106157" y="32473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06" name="Полилиния 101">
              <a:extLst>
                <a:ext uri="{FF2B5EF4-FFF2-40B4-BE49-F238E27FC236}">
                  <a16:creationId xmlns:a16="http://schemas.microsoft.com/office/drawing/2014/main" id="{1F9F3F4E-B286-4D25-987D-7EC3EB8EDC57}"/>
                </a:ext>
              </a:extLst>
            </p:cNvPr>
            <p:cNvSpPr/>
            <p:nvPr/>
          </p:nvSpPr>
          <p:spPr>
            <a:xfrm>
              <a:off x="9424647" y="56314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07" name="Полилиния 102">
              <a:extLst>
                <a:ext uri="{FF2B5EF4-FFF2-40B4-BE49-F238E27FC236}">
                  <a16:creationId xmlns:a16="http://schemas.microsoft.com/office/drawing/2014/main" id="{1CD468A7-507F-4575-89D4-CCE2A27CBEDC}"/>
                </a:ext>
              </a:extLst>
            </p:cNvPr>
            <p:cNvSpPr/>
            <p:nvPr/>
          </p:nvSpPr>
          <p:spPr>
            <a:xfrm>
              <a:off x="9749283" y="80770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08" name="Полилиния 103">
              <a:extLst>
                <a:ext uri="{FF2B5EF4-FFF2-40B4-BE49-F238E27FC236}">
                  <a16:creationId xmlns:a16="http://schemas.microsoft.com/office/drawing/2014/main" id="{A7F26F16-1D95-49C3-A775-5FE5CC1AE9B9}"/>
                </a:ext>
              </a:extLst>
            </p:cNvPr>
            <p:cNvSpPr/>
            <p:nvPr/>
          </p:nvSpPr>
          <p:spPr>
            <a:xfrm>
              <a:off x="10073921" y="105226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09" name="Полилиния 104">
              <a:extLst>
                <a:ext uri="{FF2B5EF4-FFF2-40B4-BE49-F238E27FC236}">
                  <a16:creationId xmlns:a16="http://schemas.microsoft.com/office/drawing/2014/main" id="{B0B329C5-C248-4188-8E61-FB6351EBDDBB}"/>
                </a:ext>
              </a:extLst>
            </p:cNvPr>
            <p:cNvSpPr/>
            <p:nvPr/>
          </p:nvSpPr>
          <p:spPr>
            <a:xfrm>
              <a:off x="10398558" y="129681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10" name="Полилиния 105">
              <a:extLst>
                <a:ext uri="{FF2B5EF4-FFF2-40B4-BE49-F238E27FC236}">
                  <a16:creationId xmlns:a16="http://schemas.microsoft.com/office/drawing/2014/main" id="{7D1E3725-1447-4992-8D62-6DBF4312688E}"/>
                </a:ext>
              </a:extLst>
            </p:cNvPr>
            <p:cNvSpPr/>
            <p:nvPr/>
          </p:nvSpPr>
          <p:spPr>
            <a:xfrm>
              <a:off x="10723196" y="15413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11" name="Полилиния 106">
              <a:extLst>
                <a:ext uri="{FF2B5EF4-FFF2-40B4-BE49-F238E27FC236}">
                  <a16:creationId xmlns:a16="http://schemas.microsoft.com/office/drawing/2014/main" id="{C2CB31C8-C820-4FB3-9963-DC33FF78D89D}"/>
                </a:ext>
              </a:extLst>
            </p:cNvPr>
            <p:cNvSpPr/>
            <p:nvPr/>
          </p:nvSpPr>
          <p:spPr>
            <a:xfrm>
              <a:off x="11047833" y="17859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12" name="Полилиния 107">
              <a:extLst>
                <a:ext uri="{FF2B5EF4-FFF2-40B4-BE49-F238E27FC236}">
                  <a16:creationId xmlns:a16="http://schemas.microsoft.com/office/drawing/2014/main" id="{16DB0C51-4510-4772-ABCF-9039CFF1BA5F}"/>
                </a:ext>
              </a:extLst>
            </p:cNvPr>
            <p:cNvSpPr/>
            <p:nvPr/>
          </p:nvSpPr>
          <p:spPr>
            <a:xfrm>
              <a:off x="11372470" y="203049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13" name="Полилиния 108">
              <a:extLst>
                <a:ext uri="{FF2B5EF4-FFF2-40B4-BE49-F238E27FC236}">
                  <a16:creationId xmlns:a16="http://schemas.microsoft.com/office/drawing/2014/main" id="{F3E4C0CE-A0F6-4DEC-B460-446261874C14}"/>
                </a:ext>
              </a:extLst>
            </p:cNvPr>
            <p:cNvSpPr/>
            <p:nvPr/>
          </p:nvSpPr>
          <p:spPr>
            <a:xfrm>
              <a:off x="11697108" y="227505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16" name="Полилиния 111">
              <a:extLst>
                <a:ext uri="{FF2B5EF4-FFF2-40B4-BE49-F238E27FC236}">
                  <a16:creationId xmlns:a16="http://schemas.microsoft.com/office/drawing/2014/main" id="{DD8E4DFC-ECC7-4BA5-BFAD-E83501D63098}"/>
                </a:ext>
              </a:extLst>
            </p:cNvPr>
            <p:cNvSpPr/>
            <p:nvPr/>
          </p:nvSpPr>
          <p:spPr>
            <a:xfrm>
              <a:off x="9344641" y="-59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17" name="Полилиния 112">
              <a:extLst>
                <a:ext uri="{FF2B5EF4-FFF2-40B4-BE49-F238E27FC236}">
                  <a16:creationId xmlns:a16="http://schemas.microsoft.com/office/drawing/2014/main" id="{4DAEF535-8498-4463-A14B-5480586E7D72}"/>
                </a:ext>
              </a:extLst>
            </p:cNvPr>
            <p:cNvSpPr/>
            <p:nvPr/>
          </p:nvSpPr>
          <p:spPr>
            <a:xfrm>
              <a:off x="9669278" y="23860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18" name="Полилиния 113">
              <a:extLst>
                <a:ext uri="{FF2B5EF4-FFF2-40B4-BE49-F238E27FC236}">
                  <a16:creationId xmlns:a16="http://schemas.microsoft.com/office/drawing/2014/main" id="{E1B4316C-3120-420D-A43E-FD72873258FC}"/>
                </a:ext>
              </a:extLst>
            </p:cNvPr>
            <p:cNvSpPr/>
            <p:nvPr/>
          </p:nvSpPr>
          <p:spPr>
            <a:xfrm>
              <a:off x="9993915" y="48316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19" name="Полилиния 114">
              <a:extLst>
                <a:ext uri="{FF2B5EF4-FFF2-40B4-BE49-F238E27FC236}">
                  <a16:creationId xmlns:a16="http://schemas.microsoft.com/office/drawing/2014/main" id="{A81BD6A4-76C9-434E-B85D-7ACEF20FDB81}"/>
                </a:ext>
              </a:extLst>
            </p:cNvPr>
            <p:cNvSpPr/>
            <p:nvPr/>
          </p:nvSpPr>
          <p:spPr>
            <a:xfrm>
              <a:off x="10318553" y="72772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20" name="Полилиния 115">
              <a:extLst>
                <a:ext uri="{FF2B5EF4-FFF2-40B4-BE49-F238E27FC236}">
                  <a16:creationId xmlns:a16="http://schemas.microsoft.com/office/drawing/2014/main" id="{ED2762EF-0C48-4664-ACBA-2B0AB4225D03}"/>
                </a:ext>
              </a:extLst>
            </p:cNvPr>
            <p:cNvSpPr/>
            <p:nvPr/>
          </p:nvSpPr>
          <p:spPr>
            <a:xfrm>
              <a:off x="10643190" y="97227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21" name="Полилиния 116">
              <a:extLst>
                <a:ext uri="{FF2B5EF4-FFF2-40B4-BE49-F238E27FC236}">
                  <a16:creationId xmlns:a16="http://schemas.microsoft.com/office/drawing/2014/main" id="{F663150B-BAD3-433F-B917-687F5A237C7E}"/>
                </a:ext>
              </a:extLst>
            </p:cNvPr>
            <p:cNvSpPr/>
            <p:nvPr/>
          </p:nvSpPr>
          <p:spPr>
            <a:xfrm>
              <a:off x="10973976" y="122298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22" name="Полилиния 117">
              <a:extLst>
                <a:ext uri="{FF2B5EF4-FFF2-40B4-BE49-F238E27FC236}">
                  <a16:creationId xmlns:a16="http://schemas.microsoft.com/office/drawing/2014/main" id="{44B2C071-5BAE-4488-8D8D-221376DD2A44}"/>
                </a:ext>
              </a:extLst>
            </p:cNvPr>
            <p:cNvSpPr/>
            <p:nvPr/>
          </p:nvSpPr>
          <p:spPr>
            <a:xfrm>
              <a:off x="11292464" y="146139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23" name="Полилиния 118">
              <a:extLst>
                <a:ext uri="{FF2B5EF4-FFF2-40B4-BE49-F238E27FC236}">
                  <a16:creationId xmlns:a16="http://schemas.microsoft.com/office/drawing/2014/main" id="{D4713E2A-5181-4192-8330-F7B05A831891}"/>
                </a:ext>
              </a:extLst>
            </p:cNvPr>
            <p:cNvSpPr/>
            <p:nvPr/>
          </p:nvSpPr>
          <p:spPr>
            <a:xfrm>
              <a:off x="11617102" y="170595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24" name="Полилиния 119">
              <a:extLst>
                <a:ext uri="{FF2B5EF4-FFF2-40B4-BE49-F238E27FC236}">
                  <a16:creationId xmlns:a16="http://schemas.microsoft.com/office/drawing/2014/main" id="{5A0F0636-A567-4860-8338-AF7AA1A6959E}"/>
                </a:ext>
              </a:extLst>
            </p:cNvPr>
            <p:cNvSpPr/>
            <p:nvPr/>
          </p:nvSpPr>
          <p:spPr>
            <a:xfrm>
              <a:off x="11941740" y="195051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28" name="Полилиния 123">
              <a:extLst>
                <a:ext uri="{FF2B5EF4-FFF2-40B4-BE49-F238E27FC236}">
                  <a16:creationId xmlns:a16="http://schemas.microsoft.com/office/drawing/2014/main" id="{59C113AF-B009-4E85-974B-B7C7EDA26121}"/>
                </a:ext>
              </a:extLst>
            </p:cNvPr>
            <p:cNvSpPr/>
            <p:nvPr/>
          </p:nvSpPr>
          <p:spPr>
            <a:xfrm>
              <a:off x="9913910" y="-8593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29" name="Полилиния 124">
              <a:extLst>
                <a:ext uri="{FF2B5EF4-FFF2-40B4-BE49-F238E27FC236}">
                  <a16:creationId xmlns:a16="http://schemas.microsoft.com/office/drawing/2014/main" id="{A3D599BD-BCF4-4524-9FC0-A17197516D4E}"/>
                </a:ext>
              </a:extLst>
            </p:cNvPr>
            <p:cNvSpPr/>
            <p:nvPr/>
          </p:nvSpPr>
          <p:spPr>
            <a:xfrm>
              <a:off x="10238547" y="15862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0" name="Полилиния 125">
              <a:extLst>
                <a:ext uri="{FF2B5EF4-FFF2-40B4-BE49-F238E27FC236}">
                  <a16:creationId xmlns:a16="http://schemas.microsoft.com/office/drawing/2014/main" id="{BE0E8A1F-36C1-4027-BDBE-B61DAEF82F33}"/>
                </a:ext>
              </a:extLst>
            </p:cNvPr>
            <p:cNvSpPr/>
            <p:nvPr/>
          </p:nvSpPr>
          <p:spPr>
            <a:xfrm>
              <a:off x="10563184" y="40318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1" name="Полилиния 126">
              <a:extLst>
                <a:ext uri="{FF2B5EF4-FFF2-40B4-BE49-F238E27FC236}">
                  <a16:creationId xmlns:a16="http://schemas.microsoft.com/office/drawing/2014/main" id="{E46A6425-8CD4-489A-9660-480C018CDFBB}"/>
                </a:ext>
              </a:extLst>
            </p:cNvPr>
            <p:cNvSpPr/>
            <p:nvPr/>
          </p:nvSpPr>
          <p:spPr>
            <a:xfrm>
              <a:off x="10887822" y="6477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2" name="Полилиния 127">
              <a:extLst>
                <a:ext uri="{FF2B5EF4-FFF2-40B4-BE49-F238E27FC236}">
                  <a16:creationId xmlns:a16="http://schemas.microsoft.com/office/drawing/2014/main" id="{AA99D616-9773-4CB8-99FF-0E502217B8FF}"/>
                </a:ext>
              </a:extLst>
            </p:cNvPr>
            <p:cNvSpPr/>
            <p:nvPr/>
          </p:nvSpPr>
          <p:spPr>
            <a:xfrm>
              <a:off x="11212460" y="89229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3" name="Полилиния 128">
              <a:extLst>
                <a:ext uri="{FF2B5EF4-FFF2-40B4-BE49-F238E27FC236}">
                  <a16:creationId xmlns:a16="http://schemas.microsoft.com/office/drawing/2014/main" id="{8BB42E23-594F-4B3C-B04A-59DDBF1EAAA8}"/>
                </a:ext>
              </a:extLst>
            </p:cNvPr>
            <p:cNvSpPr/>
            <p:nvPr/>
          </p:nvSpPr>
          <p:spPr>
            <a:xfrm>
              <a:off x="11537096" y="11368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4" name="Полилиния 129">
              <a:extLst>
                <a:ext uri="{FF2B5EF4-FFF2-40B4-BE49-F238E27FC236}">
                  <a16:creationId xmlns:a16="http://schemas.microsoft.com/office/drawing/2014/main" id="{59CB4886-CEEB-4E8B-9647-C07B5A62C01F}"/>
                </a:ext>
              </a:extLst>
            </p:cNvPr>
            <p:cNvSpPr/>
            <p:nvPr/>
          </p:nvSpPr>
          <p:spPr>
            <a:xfrm>
              <a:off x="11867883" y="138755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40" name="Полилиния 135">
              <a:extLst>
                <a:ext uri="{FF2B5EF4-FFF2-40B4-BE49-F238E27FC236}">
                  <a16:creationId xmlns:a16="http://schemas.microsoft.com/office/drawing/2014/main" id="{1F89C06C-C6D3-46FE-989E-560FCD7111A6}"/>
                </a:ext>
              </a:extLst>
            </p:cNvPr>
            <p:cNvSpPr/>
            <p:nvPr/>
          </p:nvSpPr>
          <p:spPr>
            <a:xfrm>
              <a:off x="10483178" y="-16591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41" name="Полилиния 136">
              <a:extLst>
                <a:ext uri="{FF2B5EF4-FFF2-40B4-BE49-F238E27FC236}">
                  <a16:creationId xmlns:a16="http://schemas.microsoft.com/office/drawing/2014/main" id="{0DF25F92-E276-41CB-AD58-BBD9B7DA6E05}"/>
                </a:ext>
              </a:extLst>
            </p:cNvPr>
            <p:cNvSpPr/>
            <p:nvPr/>
          </p:nvSpPr>
          <p:spPr>
            <a:xfrm>
              <a:off x="10807816" y="7864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42" name="Полилиния 137">
              <a:extLst>
                <a:ext uri="{FF2B5EF4-FFF2-40B4-BE49-F238E27FC236}">
                  <a16:creationId xmlns:a16="http://schemas.microsoft.com/office/drawing/2014/main" id="{65F7E3FE-863E-48D9-AEC7-BF4395C7C325}"/>
                </a:ext>
              </a:extLst>
            </p:cNvPr>
            <p:cNvSpPr/>
            <p:nvPr/>
          </p:nvSpPr>
          <p:spPr>
            <a:xfrm>
              <a:off x="11132454" y="3231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43" name="Полилиния 138">
              <a:extLst>
                <a:ext uri="{FF2B5EF4-FFF2-40B4-BE49-F238E27FC236}">
                  <a16:creationId xmlns:a16="http://schemas.microsoft.com/office/drawing/2014/main" id="{0DD0439C-AF4C-4C79-8F6F-55C3719E3C92}"/>
                </a:ext>
              </a:extLst>
            </p:cNvPr>
            <p:cNvSpPr/>
            <p:nvPr/>
          </p:nvSpPr>
          <p:spPr>
            <a:xfrm>
              <a:off x="11457091" y="5677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44" name="Полилиния 139">
              <a:extLst>
                <a:ext uri="{FF2B5EF4-FFF2-40B4-BE49-F238E27FC236}">
                  <a16:creationId xmlns:a16="http://schemas.microsoft.com/office/drawing/2014/main" id="{7E3ADE76-4507-411D-9802-EFE7FA6F89FF}"/>
                </a:ext>
              </a:extLst>
            </p:cNvPr>
            <p:cNvSpPr/>
            <p:nvPr/>
          </p:nvSpPr>
          <p:spPr>
            <a:xfrm>
              <a:off x="11781729" y="81231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45" name="Полилиния 140">
              <a:extLst>
                <a:ext uri="{FF2B5EF4-FFF2-40B4-BE49-F238E27FC236}">
                  <a16:creationId xmlns:a16="http://schemas.microsoft.com/office/drawing/2014/main" id="{200CDC63-202C-4DF2-9A13-A17B842D5E01}"/>
                </a:ext>
              </a:extLst>
            </p:cNvPr>
            <p:cNvSpPr/>
            <p:nvPr/>
          </p:nvSpPr>
          <p:spPr>
            <a:xfrm>
              <a:off x="12106366" y="105687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53" name="Полилиния 148">
              <a:extLst>
                <a:ext uri="{FF2B5EF4-FFF2-40B4-BE49-F238E27FC236}">
                  <a16:creationId xmlns:a16="http://schemas.microsoft.com/office/drawing/2014/main" id="{F45F78EA-6D28-4112-A299-4D3A71A582CF}"/>
                </a:ext>
              </a:extLst>
            </p:cNvPr>
            <p:cNvSpPr/>
            <p:nvPr/>
          </p:nvSpPr>
          <p:spPr>
            <a:xfrm>
              <a:off x="11377085" y="-134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54" name="Полилиния 149">
              <a:extLst>
                <a:ext uri="{FF2B5EF4-FFF2-40B4-BE49-F238E27FC236}">
                  <a16:creationId xmlns:a16="http://schemas.microsoft.com/office/drawing/2014/main" id="{247BFA7D-DD79-46E7-ADB4-3CCEFA137BCF}"/>
                </a:ext>
              </a:extLst>
            </p:cNvPr>
            <p:cNvSpPr/>
            <p:nvPr/>
          </p:nvSpPr>
          <p:spPr>
            <a:xfrm>
              <a:off x="11701723" y="24321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55" name="Полилиния 150">
              <a:extLst>
                <a:ext uri="{FF2B5EF4-FFF2-40B4-BE49-F238E27FC236}">
                  <a16:creationId xmlns:a16="http://schemas.microsoft.com/office/drawing/2014/main" id="{F93EF7BD-9F0B-4DD8-AD4E-D627A18787D2}"/>
                </a:ext>
              </a:extLst>
            </p:cNvPr>
            <p:cNvSpPr/>
            <p:nvPr/>
          </p:nvSpPr>
          <p:spPr>
            <a:xfrm>
              <a:off x="12026361" y="4877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65" name="Полилиния 160">
              <a:extLst>
                <a:ext uri="{FF2B5EF4-FFF2-40B4-BE49-F238E27FC236}">
                  <a16:creationId xmlns:a16="http://schemas.microsoft.com/office/drawing/2014/main" id="{7997280E-4A78-4998-AA1F-C3D078DC1372}"/>
                </a:ext>
              </a:extLst>
            </p:cNvPr>
            <p:cNvSpPr/>
            <p:nvPr/>
          </p:nvSpPr>
          <p:spPr>
            <a:xfrm>
              <a:off x="11946355" y="-8132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4" name="Title 2">
            <a:extLst>
              <a:ext uri="{FF2B5EF4-FFF2-40B4-BE49-F238E27FC236}">
                <a16:creationId xmlns:a16="http://schemas.microsoft.com/office/drawing/2014/main" id="{AF9FD453-4FDB-0745-9667-CD20360EA028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50863" y="1637758"/>
            <a:ext cx="5303554" cy="1661993"/>
          </a:xfrm>
        </p:spPr>
        <p:txBody>
          <a:bodyPr wrap="square">
            <a:spAutoFit/>
          </a:bodyPr>
          <a:lstStyle>
            <a:lvl1pPr>
              <a:defRPr sz="6000" b="1" i="0">
                <a:solidFill>
                  <a:schemeClr val="tx1"/>
                </a:solidFill>
                <a:latin typeface="+mj-lt"/>
                <a:cs typeface="Gotham Pro Bold" panose="02000503040000020004" pitchFamily="2" charset="0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220" name="Text Placeholder 219">
            <a:extLst>
              <a:ext uri="{FF2B5EF4-FFF2-40B4-BE49-F238E27FC236}">
                <a16:creationId xmlns:a16="http://schemas.microsoft.com/office/drawing/2014/main" id="{9297EC30-9121-430B-8E67-5BC4B890CA38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50863" y="4568243"/>
            <a:ext cx="5303554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Имя Фамилия</a:t>
            </a:r>
            <a:endParaRPr lang="en-US" dirty="0"/>
          </a:p>
        </p:txBody>
      </p:sp>
      <p:sp>
        <p:nvSpPr>
          <p:cNvPr id="221" name="Text Placeholder 219">
            <a:extLst>
              <a:ext uri="{FF2B5EF4-FFF2-40B4-BE49-F238E27FC236}">
                <a16:creationId xmlns:a16="http://schemas.microsoft.com/office/drawing/2014/main" id="{69E6748D-5EE7-45A6-BDC0-4FFB319F4B9A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50863" y="6151102"/>
            <a:ext cx="5303554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Дата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601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C86E-80A5-45BB-8837-04A64A8ED472}" type="datetime1">
              <a:rPr lang="ru-RU" smtClean="0"/>
              <a:t>17.07.2024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0408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4BE96-6572-4FFB-BE28-A97023D2FA41}" type="datetime1">
              <a:rPr lang="ru-RU" smtClean="0"/>
              <a:t>17.07.2024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0743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39502-3AB4-45E6-8C55-86E463354B6F}" type="datetime1">
              <a:rPr lang="ru-RU" smtClean="0"/>
              <a:t>17.07.2024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7883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25FEF-C22A-469C-AE1A-134FCDABD4F8}" type="datetime1">
              <a:rPr lang="ru-RU" smtClean="0"/>
              <a:t>17.07.2024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8027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E6BF9-C0E4-45A0-8292-59FB6FC859A5}" type="datetime1">
              <a:rPr lang="ru-RU" smtClean="0"/>
              <a:t>17.07.2024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7043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F862-5C4A-40E3-BC35-77D37C2B9626}" type="datetime1">
              <a:rPr lang="ru-RU" smtClean="0"/>
              <a:t>17.07.2024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4431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6FC04-1D1E-4EC4-B63B-4AF6376A3DBC}" type="datetime1">
              <a:rPr lang="ru-RU" smtClean="0"/>
              <a:t>17.07.2024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588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8AC30-7BDF-4DDA-8CA8-E41398574C96}" type="datetime1">
              <a:rPr lang="ru-RU" smtClean="0"/>
              <a:t>17.07.2024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221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B9D63-FBE5-4457-81D1-C455753E0BF5}" type="datetime1">
              <a:rPr lang="ru-RU" smtClean="0"/>
              <a:t>17.07.2024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67" b="66248"/>
          <a:stretch/>
        </p:blipFill>
        <p:spPr>
          <a:xfrm rot="16200000">
            <a:off x="-2271643" y="2271643"/>
            <a:ext cx="6858000" cy="231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11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Title 625">
            <a:extLst>
              <a:ext uri="{FF2B5EF4-FFF2-40B4-BE49-F238E27FC236}">
                <a16:creationId xmlns:a16="http://schemas.microsoft.com/office/drawing/2014/main" id="{2616B31E-23CD-4E16-8D29-BE0C4FAD8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762" y="3502494"/>
            <a:ext cx="7904953" cy="2585323"/>
          </a:xfrm>
        </p:spPr>
        <p:txBody>
          <a:bodyPr/>
          <a:lstStyle/>
          <a:p>
            <a:pPr lvl="0">
              <a:defRPr/>
            </a:pPr>
            <a:r>
              <a:rPr lang="ru-RU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ОСНОВНЫЕ ОШИБКИ</a:t>
            </a:r>
            <a:r>
              <a:rPr lang="ru-RU" sz="3200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ОФОРМЛЕНИЯ ДОКУМЕНТОВ ПРИ ПРЕДОСТАВЛЕНИИ ФИНАНСОВОЙ ПОДДЕРЖКИ</a:t>
            </a:r>
            <a:r>
              <a:rPr lang="ru-RU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</a:b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0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6" name="Picture 2" descr="Нацпроект &quot;Малое и среднее предпринимательство&quot; в Хабаровском крае показал  за год хорошие результаты - Новости - События - Хабаровский Край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80" y="100784"/>
            <a:ext cx="1821770" cy="140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9" y="100784"/>
            <a:ext cx="551227" cy="76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1152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Группа 33"/>
          <p:cNvGrpSpPr/>
          <p:nvPr/>
        </p:nvGrpSpPr>
        <p:grpSpPr>
          <a:xfrm>
            <a:off x="1007408" y="87546"/>
            <a:ext cx="11064071" cy="6770454"/>
            <a:chOff x="8717" y="-30407"/>
            <a:chExt cx="10397121" cy="6770454"/>
          </a:xfrm>
        </p:grpSpPr>
        <p:sp>
          <p:nvSpPr>
            <p:cNvPr id="20" name="Номер слайда 1"/>
            <p:cNvSpPr txBox="1">
              <a:spLocks/>
            </p:cNvSpPr>
            <p:nvPr/>
          </p:nvSpPr>
          <p:spPr>
            <a:xfrm>
              <a:off x="198406" y="6374922"/>
              <a:ext cx="311989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CC173F88-3387-453B-9303-AC0210B95CB8}" type="slidenum">
                <a:rPr lang="ru-RU" sz="2000" smtClean="0">
                  <a:latin typeface="Bahnschrift Light Condensed" panose="020B0502040204020203" pitchFamily="34" charset="0"/>
                </a:rPr>
                <a:pPr/>
                <a:t>10</a:t>
              </a:fld>
              <a:endParaRPr lang="ru-RU" sz="2000" dirty="0">
                <a:latin typeface="Bahnschrift Light Condensed" panose="020B0502040204020203" pitchFamily="34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98406" y="-30407"/>
              <a:ext cx="8489281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ru-RU" altLang="ru-RU" sz="2200" dirty="0">
                  <a:latin typeface="Bahnschrift Condensed" panose="020B0502040204020203" pitchFamily="34" charset="0"/>
                </a:rPr>
                <a:t>Товарная накладная</a:t>
              </a:r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/>
            <a:srcRect l="11689" t="13492" r="31605" b="21410"/>
            <a:stretch/>
          </p:blipFill>
          <p:spPr>
            <a:xfrm>
              <a:off x="2638424" y="537714"/>
              <a:ext cx="7767414" cy="5419725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2257425" y="771525"/>
              <a:ext cx="762000" cy="102869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714375" y="874394"/>
              <a:ext cx="762000" cy="102869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238750" y="809623"/>
              <a:ext cx="1428750" cy="64772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323975" y="1781175"/>
              <a:ext cx="762000" cy="102869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572125" y="1655444"/>
              <a:ext cx="762000" cy="102869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411854" y="2098123"/>
              <a:ext cx="2609850" cy="102869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171575" y="1258411"/>
              <a:ext cx="2609850" cy="120016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411854" y="1938056"/>
              <a:ext cx="739142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  <a:defRPr/>
              </a:pPr>
              <a:r>
                <a:rPr lang="ru-RU" sz="1100" dirty="0" smtClean="0">
                  <a:latin typeface="Bahnschrift Condensed" panose="020B0502040204020203" pitchFamily="34" charset="0"/>
                </a:rPr>
                <a:t>Иванов И.И</a:t>
              </a:r>
              <a:endParaRPr lang="ru-RU" sz="1100" dirty="0">
                <a:latin typeface="Bahnschrift Condensed" panose="020B0502040204020203" pitchFamily="34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857186" y="1958396"/>
              <a:ext cx="1741517" cy="24127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857187" y="2220716"/>
              <a:ext cx="7408674" cy="31864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857186" y="4867704"/>
              <a:ext cx="7451300" cy="97971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8614" y="875881"/>
              <a:ext cx="211352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  <a:defRPr/>
              </a:pPr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Документ оформлен НЕ на участника отбора, правильно – ИП Иванов И.И.</a:t>
              </a:r>
              <a:endParaRPr lang="ru-RU" sz="1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7665" y="1953700"/>
              <a:ext cx="2573003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  <a:defRPr/>
              </a:pPr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Отсутствует документ, указанный в основании товарной накладной. </a:t>
              </a:r>
            </a:p>
            <a:p>
              <a:pPr>
                <a:spcAft>
                  <a:spcPts val="1200"/>
                </a:spcAft>
                <a:defRPr/>
              </a:pPr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Этот документ должен быть приложен к заявке </a:t>
              </a:r>
              <a:r>
                <a:rPr lang="ru-RU" sz="1600" dirty="0" smtClean="0">
                  <a:solidFill>
                    <a:srgbClr val="C00000"/>
                  </a:solidFill>
                  <a:latin typeface="Bahnschrift Condensed" panose="020B0502040204020203" pitchFamily="34" charset="0"/>
                </a:rPr>
                <a:t>обязательно</a:t>
              </a:r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!</a:t>
              </a:r>
            </a:p>
            <a:p>
              <a:pPr>
                <a:spcAft>
                  <a:spcPts val="1200"/>
                </a:spcAft>
                <a:defRPr/>
              </a:pPr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В пакете должен быть документ: заявка от 27.08.2014 № 1 (реквизиты документа указаны справа)</a:t>
              </a:r>
              <a:endParaRPr lang="ru-RU" sz="1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8717" y="4965826"/>
              <a:ext cx="211352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  <a:defRPr/>
              </a:pPr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Отсутствует подпись продавца и/или покупателя</a:t>
              </a:r>
              <a:endParaRPr lang="ru-RU" sz="1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cxnSp>
          <p:nvCxnSpPr>
            <p:cNvPr id="15" name="Прямая со стрелкой 14"/>
            <p:cNvCxnSpPr/>
            <p:nvPr/>
          </p:nvCxnSpPr>
          <p:spPr>
            <a:xfrm>
              <a:off x="2065505" y="1398151"/>
              <a:ext cx="1075882" cy="46368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 flipV="1">
              <a:off x="2122238" y="2436964"/>
              <a:ext cx="621388" cy="35557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>
            <a:xfrm>
              <a:off x="2023140" y="5357561"/>
              <a:ext cx="720486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9ABFD37D-66F6-4714-974D-7D8A683DB2EE}"/>
              </a:ext>
            </a:extLst>
          </p:cNvPr>
          <p:cNvCxnSpPr/>
          <p:nvPr/>
        </p:nvCxnSpPr>
        <p:spPr>
          <a:xfrm>
            <a:off x="1209265" y="501397"/>
            <a:ext cx="10775906" cy="34073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911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198406" y="97438"/>
            <a:ext cx="11756970" cy="6642609"/>
            <a:chOff x="198406" y="97438"/>
            <a:chExt cx="11756970" cy="6642609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240971" y="97438"/>
              <a:ext cx="841988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ru-RU" altLang="ru-RU" sz="2200" dirty="0" smtClean="0">
                  <a:latin typeface="Bahnschrift Condensed" panose="020B0502040204020203" pitchFamily="34" charset="0"/>
                </a:rPr>
                <a:t>Чек </a:t>
              </a:r>
              <a:r>
                <a:rPr lang="ru-RU" altLang="ru-RU" sz="2200" dirty="0">
                  <a:latin typeface="Bahnschrift Condensed" panose="020B0502040204020203" pitchFamily="34" charset="0"/>
                </a:rPr>
                <a:t>контрольно-кассовой техники</a:t>
              </a: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240970" y="674369"/>
              <a:ext cx="1071440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  <a:defRPr/>
              </a:pPr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В чеке ККТ </a:t>
              </a:r>
              <a:r>
                <a:rPr lang="ru-RU" sz="1600" dirty="0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обязательно должны </a:t>
              </a:r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быть </a:t>
              </a:r>
              <a:r>
                <a:rPr lang="ru-RU" sz="1600" dirty="0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указаны наименование </a:t>
              </a:r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покупателя (клиента) </a:t>
              </a:r>
              <a:r>
                <a:rPr lang="ru-RU" sz="1600" dirty="0" smtClean="0">
                  <a:solidFill>
                    <a:srgbClr val="C00000"/>
                  </a:solidFill>
                  <a:latin typeface="Bahnschrift Condensed" panose="020B0502040204020203" pitchFamily="34" charset="0"/>
                </a:rPr>
                <a:t>(наименование организации, фамилия, имя, отчество (при наличии) индивидуального предпринимателя)</a:t>
              </a:r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 и </a:t>
              </a:r>
              <a:r>
                <a:rPr lang="ru-RU" sz="1600" dirty="0" smtClean="0">
                  <a:solidFill>
                    <a:srgbClr val="C00000"/>
                  </a:solidFill>
                  <a:latin typeface="Bahnschrift Condensed" panose="020B0502040204020203" pitchFamily="34" charset="0"/>
                </a:rPr>
                <a:t>ИНН покупателя </a:t>
              </a:r>
              <a:r>
                <a:rPr lang="ru-RU" sz="1600" dirty="0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(п. 6.1 ст. 4.7 Федерального закона № 54-ФЗ)</a:t>
              </a:r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198406" y="1471990"/>
              <a:ext cx="4106894" cy="5268057"/>
              <a:chOff x="198406" y="1471990"/>
              <a:chExt cx="4106894" cy="5268057"/>
            </a:xfrm>
          </p:grpSpPr>
          <p:sp>
            <p:nvSpPr>
              <p:cNvPr id="20" name="Номер слайда 1"/>
              <p:cNvSpPr txBox="1">
                <a:spLocks/>
              </p:cNvSpPr>
              <p:nvPr/>
            </p:nvSpPr>
            <p:spPr>
              <a:xfrm>
                <a:off x="198406" y="6374922"/>
                <a:ext cx="414069" cy="365125"/>
              </a:xfrm>
              <a:prstGeom prst="rect">
                <a:avLst/>
              </a:prstGeom>
            </p:spPr>
            <p:txBody>
              <a:bodyPr vert="horz" lIns="91440" tIns="45720" rIns="91440" bIns="45720" rtlCol="0" anchor="ctr"/>
              <a:lstStyle>
                <a:defPPr>
                  <a:defRPr lang="en-US"/>
                </a:defPPr>
                <a:lvl1pPr marL="0" algn="r" defTabSz="4572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fld id="{CC173F88-3387-453B-9303-AC0210B95CB8}" type="slidenum">
                  <a:rPr lang="ru-RU" sz="2000" smtClean="0">
                    <a:latin typeface="Bahnschrift Light Condensed" panose="020B0502040204020203" pitchFamily="34" charset="0"/>
                  </a:rPr>
                  <a:pPr/>
                  <a:t>11</a:t>
                </a:fld>
                <a:endParaRPr lang="ru-RU" sz="2000" dirty="0">
                  <a:latin typeface="Bahnschrift Light Condensed" panose="020B0502040204020203" pitchFamily="34" charset="0"/>
                </a:endParaRPr>
              </a:p>
            </p:txBody>
          </p:sp>
          <p:pic>
            <p:nvPicPr>
              <p:cNvPr id="3" name="Рисунок 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182" t="1623" r="40830" b="52246"/>
              <a:stretch/>
            </p:blipFill>
            <p:spPr>
              <a:xfrm>
                <a:off x="1317958" y="1471990"/>
                <a:ext cx="2987342" cy="5268057"/>
              </a:xfrm>
              <a:prstGeom prst="rect">
                <a:avLst/>
              </a:prstGeom>
            </p:spPr>
          </p:pic>
          <p:sp>
            <p:nvSpPr>
              <p:cNvPr id="6" name="Прямоугольник 5"/>
              <p:cNvSpPr/>
              <p:nvPr/>
            </p:nvSpPr>
            <p:spPr>
              <a:xfrm>
                <a:off x="3438526" y="2028825"/>
                <a:ext cx="781049" cy="1524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1428751" y="1933575"/>
                <a:ext cx="1619249" cy="9525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" name="Прямоугольник 9"/>
            <p:cNvSpPr/>
            <p:nvPr/>
          </p:nvSpPr>
          <p:spPr>
            <a:xfrm>
              <a:off x="1465803" y="1826910"/>
              <a:ext cx="3850861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  <a:defRPr/>
              </a:pPr>
              <a:r>
                <a:rPr lang="ru-RU" sz="1100" dirty="0" smtClean="0">
                  <a:solidFill>
                    <a:srgbClr val="C00000"/>
                  </a:solidFill>
                  <a:latin typeface="Bahnschrift Condensed" panose="020B0502040204020203" pitchFamily="34" charset="0"/>
                </a:rPr>
                <a:t>Иванов Иван Иванович или ООО «Организация»</a:t>
              </a:r>
              <a:endParaRPr lang="ru-RU" sz="1100" dirty="0">
                <a:solidFill>
                  <a:srgbClr val="C00000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383372" y="1964408"/>
              <a:ext cx="3850861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  <a:defRPr/>
              </a:pPr>
              <a:r>
                <a:rPr lang="ru-RU" sz="1100" dirty="0" smtClean="0">
                  <a:solidFill>
                    <a:srgbClr val="C00000"/>
                  </a:solidFill>
                  <a:latin typeface="Bahnschrift Condensed" panose="020B0502040204020203" pitchFamily="34" charset="0"/>
                </a:rPr>
                <a:t>123456789123</a:t>
              </a:r>
              <a:endParaRPr lang="ru-RU" sz="1100" dirty="0">
                <a:solidFill>
                  <a:srgbClr val="C00000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317958" y="1759131"/>
              <a:ext cx="2987342" cy="42209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 descr="Зеленая галочка без фона в пнг (png) формат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8668" y="1478809"/>
              <a:ext cx="954661" cy="781878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4"/>
            <a:srcRect l="28082" t="9338" r="47348" b="14003"/>
            <a:stretch/>
          </p:blipFill>
          <p:spPr>
            <a:xfrm>
              <a:off x="5278158" y="1957715"/>
              <a:ext cx="2178347" cy="3822925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41" t="52454" b="13566"/>
            <a:stretch/>
          </p:blipFill>
          <p:spPr>
            <a:xfrm>
              <a:off x="7366335" y="3784360"/>
              <a:ext cx="4589041" cy="2667364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14" t="10413" r="539" b="65841"/>
            <a:stretch/>
          </p:blipFill>
          <p:spPr>
            <a:xfrm rot="21278531">
              <a:off x="10023630" y="2243079"/>
              <a:ext cx="1544700" cy="1628503"/>
            </a:xfrm>
            <a:prstGeom prst="rect">
              <a:avLst/>
            </a:prstGeom>
          </p:spPr>
        </p:pic>
        <p:pic>
          <p:nvPicPr>
            <p:cNvPr id="17" name="Рисунок 16" descr="Download Red Cross Mark Png Image HQ PNG Image | FreePNGIm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8165" y="1596249"/>
              <a:ext cx="666030" cy="761177"/>
            </a:xfrm>
            <a:prstGeom prst="rect">
              <a:avLst/>
            </a:prstGeom>
          </p:spPr>
        </p:pic>
        <p:sp>
          <p:nvSpPr>
            <p:cNvPr id="19" name="Прямоугольник 18"/>
            <p:cNvSpPr/>
            <p:nvPr/>
          </p:nvSpPr>
          <p:spPr>
            <a:xfrm>
              <a:off x="7834039" y="1466083"/>
              <a:ext cx="296194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  <a:defRPr/>
              </a:pPr>
              <a:r>
                <a:rPr lang="ru-RU" sz="2000" dirty="0" smtClean="0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Такие чеки не принимаются!</a:t>
              </a:r>
              <a:endPara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7569605" y="2040040"/>
              <a:ext cx="149014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  <a:defRPr/>
              </a:pPr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Не указаны наименование и ИНН покупателя </a:t>
              </a:r>
              <a:endParaRPr lang="ru-RU" sz="1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8568258" y="2891260"/>
              <a:ext cx="149014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  <a:defRPr/>
              </a:pPr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Не являются чеками ККТ</a:t>
              </a:r>
              <a:endParaRPr lang="ru-RU" sz="1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cxnSp>
          <p:nvCxnSpPr>
            <p:cNvPr id="23" name="Прямая со стрелкой 22"/>
            <p:cNvCxnSpPr/>
            <p:nvPr/>
          </p:nvCxnSpPr>
          <p:spPr>
            <a:xfrm flipH="1">
              <a:off x="7067318" y="2293415"/>
              <a:ext cx="480479" cy="7461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 flipV="1">
              <a:off x="9616468" y="3028671"/>
              <a:ext cx="441932" cy="850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>
            <a:xfrm>
              <a:off x="8927280" y="3405711"/>
              <a:ext cx="7714" cy="37864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9ABFD37D-66F6-4714-974D-7D8A683DB2EE}"/>
              </a:ext>
            </a:extLst>
          </p:cNvPr>
          <p:cNvCxnSpPr/>
          <p:nvPr/>
        </p:nvCxnSpPr>
        <p:spPr>
          <a:xfrm>
            <a:off x="1209265" y="501397"/>
            <a:ext cx="10775906" cy="34073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913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1"/>
          <p:cNvSpPr txBox="1">
            <a:spLocks/>
          </p:cNvSpPr>
          <p:nvPr/>
        </p:nvSpPr>
        <p:spPr>
          <a:xfrm>
            <a:off x="198406" y="6374922"/>
            <a:ext cx="4140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173F88-3387-453B-9303-AC0210B95CB8}" type="slidenum">
              <a:rPr lang="ru-RU" sz="2000" smtClean="0">
                <a:latin typeface="Bahnschrift Light Condensed" panose="020B0502040204020203" pitchFamily="34" charset="0"/>
              </a:rPr>
              <a:pPr/>
              <a:t>12</a:t>
            </a:fld>
            <a:endParaRPr lang="ru-RU" sz="2000" dirty="0">
              <a:latin typeface="Bahnschrift Light Condensed" panose="020B0502040204020203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9ABFD37D-66F6-4714-974D-7D8A683DB2EE}"/>
              </a:ext>
            </a:extLst>
          </p:cNvPr>
          <p:cNvCxnSpPr/>
          <p:nvPr/>
        </p:nvCxnSpPr>
        <p:spPr>
          <a:xfrm flipV="1">
            <a:off x="1557867" y="477873"/>
            <a:ext cx="10515600" cy="36253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57867" y="155223"/>
            <a:ext cx="10515600" cy="282575"/>
          </a:xfrm>
        </p:spPr>
        <p:txBody>
          <a:bodyPr>
            <a:noAutofit/>
          </a:bodyPr>
          <a:lstStyle/>
          <a:p>
            <a:r>
              <a:rPr lang="ru-RU" sz="2200" dirty="0" smtClean="0">
                <a:latin typeface="Bahnschrift Condensed" panose="020B0502040204020203" pitchFamily="34" charset="0"/>
                <a:ea typeface="+mn-ea"/>
                <a:cs typeface="+mn-cs"/>
              </a:rPr>
              <a:t>Оборудование</a:t>
            </a:r>
            <a:endParaRPr lang="ru-RU" sz="2200" dirty="0">
              <a:latin typeface="Bahnschrift Condensed" panose="020B0502040204020203" pitchFamily="34" charset="0"/>
              <a:ea typeface="+mn-ea"/>
              <a:cs typeface="+mn-cs"/>
            </a:endParaRPr>
          </a:p>
        </p:txBody>
      </p:sp>
      <p:pic>
        <p:nvPicPr>
          <p:cNvPr id="2050" name="Picture 2" descr="Инструкция по эксплуатаци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9" t="14997" r="1147" b="18653"/>
          <a:stretch/>
        </p:blipFill>
        <p:spPr bwMode="auto">
          <a:xfrm>
            <a:off x="1356735" y="1436694"/>
            <a:ext cx="2948565" cy="502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Наклейки производителя оборудования 25*50 мм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" t="32274" r="1740" b="27346"/>
          <a:stretch/>
        </p:blipFill>
        <p:spPr bwMode="auto">
          <a:xfrm>
            <a:off x="8338625" y="2379388"/>
            <a:ext cx="3385496" cy="148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Очиститель воздуха Supra SAWC-130 - купить с доставкой в интернет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295" y="2224114"/>
            <a:ext cx="1513707" cy="192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Download Red Cross Mark Png Image HQ PNG Image | FreePNGIm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735" y="718567"/>
            <a:ext cx="472785" cy="54032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894465" y="718568"/>
            <a:ext cx="25312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Невозможно идентифицировать оборудование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14" name="Рисунок 13" descr="Зеленая галочка без фона в пнг (png) формат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903" y="593597"/>
            <a:ext cx="695311" cy="569467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383982" y="709054"/>
            <a:ext cx="37440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Оборудование идентифицировано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287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510395" y="1415441"/>
            <a:ext cx="6767227" cy="243195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43825" y="2124729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26809" y="154934"/>
            <a:ext cx="469779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altLang="ru-RU" sz="2200" dirty="0" smtClean="0">
                <a:latin typeface="Bahnschrift Condensed" panose="020B0502040204020203" pitchFamily="34" charset="0"/>
              </a:rPr>
              <a:t>Документы </a:t>
            </a:r>
            <a:r>
              <a:rPr lang="ru-RU" altLang="ru-RU" sz="2200" dirty="0">
                <a:latin typeface="Bahnschrift Condensed" panose="020B0502040204020203" pitchFamily="34" charset="0"/>
              </a:rPr>
              <a:t>оформлены НЕ на участника отбора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98406" y="6374922"/>
            <a:ext cx="311989" cy="365125"/>
          </a:xfrm>
        </p:spPr>
        <p:txBody>
          <a:bodyPr/>
          <a:lstStyle/>
          <a:p>
            <a:fld id="{CC173F88-3387-453B-9303-AC0210B95CB8}" type="slidenum">
              <a:rPr lang="ru-RU" sz="2000" smtClean="0">
                <a:latin typeface="Bahnschrift Light Condensed" panose="020B0502040204020203" pitchFamily="34" charset="0"/>
              </a:rPr>
              <a:pPr/>
              <a:t>2</a:t>
            </a:fld>
            <a:endParaRPr lang="ru-RU" sz="2000" dirty="0">
              <a:latin typeface="Bahnschrift Light Condensed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4" t="7508" r="3454" b="60562"/>
          <a:stretch/>
        </p:blipFill>
        <p:spPr>
          <a:xfrm>
            <a:off x="465528" y="1440016"/>
            <a:ext cx="6628770" cy="245510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01376" y="1983535"/>
            <a:ext cx="7171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26809" y="2343086"/>
            <a:ext cx="21555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alt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«Общество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70932" y="2518831"/>
            <a:ext cx="21555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Петрова А.А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01416" y="2844449"/>
            <a:ext cx="25814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Иванов Иван Иванович</a:t>
            </a:r>
            <a:endParaRPr lang="ru-RU" alt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Download Red Cross Mark Png Image HQ PNG Image | FreePNGIm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214" y="2877788"/>
            <a:ext cx="779666" cy="891046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4864311" y="3942835"/>
            <a:ext cx="6767227" cy="243195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397741" y="4652123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4" t="7508" r="3454" b="60562"/>
          <a:stretch/>
        </p:blipFill>
        <p:spPr>
          <a:xfrm>
            <a:off x="4933539" y="3978409"/>
            <a:ext cx="6628770" cy="2455101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5089906" y="4566783"/>
            <a:ext cx="7171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552493" y="4913568"/>
            <a:ext cx="21555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alt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«Общество»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170144" y="5120246"/>
            <a:ext cx="21555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alt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Петрова А.А.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552493" y="5428537"/>
            <a:ext cx="29709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 Иванов Иван Иванович</a:t>
            </a:r>
            <a:endParaRPr lang="ru-RU" alt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 descr="Зеленая галочка без фона в пнг (png) формат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137" y="5005090"/>
            <a:ext cx="1584175" cy="129745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1BC0458-8DD5-41C4-8BCA-599F34C74013}"/>
              </a:ext>
            </a:extLst>
          </p:cNvPr>
          <p:cNvSpPr txBox="1"/>
          <p:nvPr/>
        </p:nvSpPr>
        <p:spPr>
          <a:xfrm>
            <a:off x="7854941" y="1743640"/>
            <a:ext cx="3773371" cy="138499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457200">
              <a:spcAft>
                <a:spcPts val="1200"/>
              </a:spcAft>
              <a:defRPr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Договор оформлен на физическое лицо (без статуса индивидуального предпринимателя).</a:t>
            </a:r>
          </a:p>
          <a:p>
            <a:pPr defTabSz="457200">
              <a:spcAft>
                <a:spcPts val="1200"/>
              </a:spcAft>
              <a:defRPr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Физическое лицо               участник отбора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782" y="2730963"/>
            <a:ext cx="722666" cy="616331"/>
          </a:xfrm>
          <a:prstGeom prst="rect">
            <a:avLst/>
          </a:prstGeom>
        </p:spPr>
      </p:pic>
      <p:pic>
        <p:nvPicPr>
          <p:cNvPr id="7" name="Рисунок 6" descr="tikz-pgf - tikzの短い中括弧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09711" y="2381833"/>
            <a:ext cx="2400300" cy="453270"/>
          </a:xfrm>
          <a:prstGeom prst="rect">
            <a:avLst/>
          </a:prstGeom>
        </p:spPr>
      </p:pic>
      <p:pic>
        <p:nvPicPr>
          <p:cNvPr id="25" name="Рисунок 24" descr="tikz-pgf - tikzの短い中括弧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65746" y="4969559"/>
            <a:ext cx="2474632" cy="45327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1BC0458-8DD5-41C4-8BCA-599F34C74013}"/>
              </a:ext>
            </a:extLst>
          </p:cNvPr>
          <p:cNvSpPr txBox="1"/>
          <p:nvPr/>
        </p:nvSpPr>
        <p:spPr>
          <a:xfrm>
            <a:off x="1852178" y="4065757"/>
            <a:ext cx="2698730" cy="230832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457200">
              <a:spcAft>
                <a:spcPts val="1200"/>
              </a:spcAft>
              <a:defRPr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Договор оформлен на индивидуального предпринимателя или юр. лицо</a:t>
            </a:r>
          </a:p>
          <a:p>
            <a:pPr defTabSz="457200">
              <a:spcAft>
                <a:spcPts val="1200"/>
              </a:spcAft>
              <a:defRPr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Так должны быть оформлены ВСЕ документы (платежные поручения, УПД, товарные накладные, счета и т.д.)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9ABFD37D-66F6-4714-974D-7D8A683DB2EE}"/>
              </a:ext>
            </a:extLst>
          </p:cNvPr>
          <p:cNvCxnSpPr/>
          <p:nvPr/>
        </p:nvCxnSpPr>
        <p:spPr>
          <a:xfrm flipV="1">
            <a:off x="936171" y="614233"/>
            <a:ext cx="11024897" cy="384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97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241" r="41720" b="33860"/>
          <a:stretch/>
        </p:blipFill>
        <p:spPr>
          <a:xfrm>
            <a:off x="115663" y="3215087"/>
            <a:ext cx="4589212" cy="3385438"/>
          </a:xfrm>
          <a:prstGeom prst="rect">
            <a:avLst/>
          </a:prstGeom>
        </p:spPr>
      </p:pic>
      <p:sp>
        <p:nvSpPr>
          <p:cNvPr id="52" name="Полилиния 57">
            <a:extLst>
              <a:ext uri="{FF2B5EF4-FFF2-40B4-BE49-F238E27FC236}">
                <a16:creationId xmlns:a16="http://schemas.microsoft.com/office/drawing/2014/main" id="{47A9120A-D84E-4D0E-B7B1-AE0A253819CD}"/>
              </a:ext>
            </a:extLst>
          </p:cNvPr>
          <p:cNvSpPr/>
          <p:nvPr/>
        </p:nvSpPr>
        <p:spPr>
          <a:xfrm>
            <a:off x="973559" y="1839510"/>
            <a:ext cx="12101" cy="36305"/>
          </a:xfrm>
          <a:custGeom>
            <a:avLst/>
            <a:gdLst>
              <a:gd name="connsiteX0" fmla="*/ 14146 w 28292"/>
              <a:gd name="connsiteY0" fmla="*/ 0 h 84876"/>
              <a:gd name="connsiteX1" fmla="*/ 0 w 28292"/>
              <a:gd name="connsiteY1" fmla="*/ 14146 h 84876"/>
              <a:gd name="connsiteX2" fmla="*/ 0 w 28292"/>
              <a:gd name="connsiteY2" fmla="*/ 70730 h 84876"/>
              <a:gd name="connsiteX3" fmla="*/ 14146 w 28292"/>
              <a:gd name="connsiteY3" fmla="*/ 84876 h 84876"/>
              <a:gd name="connsiteX4" fmla="*/ 28292 w 28292"/>
              <a:gd name="connsiteY4" fmla="*/ 70730 h 84876"/>
              <a:gd name="connsiteX5" fmla="*/ 28292 w 28292"/>
              <a:gd name="connsiteY5" fmla="*/ 14146 h 84876"/>
              <a:gd name="connsiteX6" fmla="*/ 14146 w 28292"/>
              <a:gd name="connsiteY6" fmla="*/ 0 h 8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92" h="84876">
                <a:moveTo>
                  <a:pt x="14146" y="0"/>
                </a:moveTo>
                <a:cubicBezTo>
                  <a:pt x="6333" y="0"/>
                  <a:pt x="0" y="6333"/>
                  <a:pt x="0" y="14146"/>
                </a:cubicBezTo>
                <a:lnTo>
                  <a:pt x="0" y="70730"/>
                </a:lnTo>
                <a:cubicBezTo>
                  <a:pt x="0" y="78543"/>
                  <a:pt x="6333" y="84876"/>
                  <a:pt x="14146" y="84876"/>
                </a:cubicBezTo>
                <a:cubicBezTo>
                  <a:pt x="21959" y="84876"/>
                  <a:pt x="28292" y="78543"/>
                  <a:pt x="28292" y="70730"/>
                </a:cubicBezTo>
                <a:lnTo>
                  <a:pt x="28292" y="14146"/>
                </a:lnTo>
                <a:cubicBezTo>
                  <a:pt x="28292" y="6333"/>
                  <a:pt x="21959" y="0"/>
                  <a:pt x="14146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43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53" name="Полилиния 58">
            <a:extLst>
              <a:ext uri="{FF2B5EF4-FFF2-40B4-BE49-F238E27FC236}">
                <a16:creationId xmlns:a16="http://schemas.microsoft.com/office/drawing/2014/main" id="{0E8E15F5-DE48-491A-B683-1BB6F20D72BF}"/>
              </a:ext>
            </a:extLst>
          </p:cNvPr>
          <p:cNvSpPr/>
          <p:nvPr/>
        </p:nvSpPr>
        <p:spPr>
          <a:xfrm>
            <a:off x="973559" y="2113815"/>
            <a:ext cx="12101" cy="36305"/>
          </a:xfrm>
          <a:custGeom>
            <a:avLst/>
            <a:gdLst>
              <a:gd name="connsiteX0" fmla="*/ 14146 w 28292"/>
              <a:gd name="connsiteY0" fmla="*/ 0 h 84876"/>
              <a:gd name="connsiteX1" fmla="*/ 0 w 28292"/>
              <a:gd name="connsiteY1" fmla="*/ 14146 h 84876"/>
              <a:gd name="connsiteX2" fmla="*/ 0 w 28292"/>
              <a:gd name="connsiteY2" fmla="*/ 70730 h 84876"/>
              <a:gd name="connsiteX3" fmla="*/ 14146 w 28292"/>
              <a:gd name="connsiteY3" fmla="*/ 84876 h 84876"/>
              <a:gd name="connsiteX4" fmla="*/ 28292 w 28292"/>
              <a:gd name="connsiteY4" fmla="*/ 70730 h 84876"/>
              <a:gd name="connsiteX5" fmla="*/ 28292 w 28292"/>
              <a:gd name="connsiteY5" fmla="*/ 14146 h 84876"/>
              <a:gd name="connsiteX6" fmla="*/ 14146 w 28292"/>
              <a:gd name="connsiteY6" fmla="*/ 0 h 8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92" h="84876">
                <a:moveTo>
                  <a:pt x="14146" y="0"/>
                </a:moveTo>
                <a:cubicBezTo>
                  <a:pt x="6333" y="0"/>
                  <a:pt x="0" y="6333"/>
                  <a:pt x="0" y="14146"/>
                </a:cubicBezTo>
                <a:lnTo>
                  <a:pt x="0" y="70730"/>
                </a:lnTo>
                <a:cubicBezTo>
                  <a:pt x="0" y="78543"/>
                  <a:pt x="6333" y="84876"/>
                  <a:pt x="14146" y="84876"/>
                </a:cubicBezTo>
                <a:cubicBezTo>
                  <a:pt x="21959" y="84876"/>
                  <a:pt x="28292" y="78543"/>
                  <a:pt x="28292" y="70730"/>
                </a:cubicBezTo>
                <a:lnTo>
                  <a:pt x="28292" y="14146"/>
                </a:lnTo>
                <a:cubicBezTo>
                  <a:pt x="28292" y="6333"/>
                  <a:pt x="21959" y="0"/>
                  <a:pt x="14146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43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54" name="Полилиния 59">
            <a:extLst>
              <a:ext uri="{FF2B5EF4-FFF2-40B4-BE49-F238E27FC236}">
                <a16:creationId xmlns:a16="http://schemas.microsoft.com/office/drawing/2014/main" id="{43AC50A8-D622-4D29-96C5-6A74CCBCF410}"/>
              </a:ext>
            </a:extLst>
          </p:cNvPr>
          <p:cNvSpPr/>
          <p:nvPr/>
        </p:nvSpPr>
        <p:spPr>
          <a:xfrm>
            <a:off x="1098609" y="1988765"/>
            <a:ext cx="36305" cy="12101"/>
          </a:xfrm>
          <a:custGeom>
            <a:avLst/>
            <a:gdLst>
              <a:gd name="connsiteX0" fmla="*/ 70730 w 84876"/>
              <a:gd name="connsiteY0" fmla="*/ 0 h 28292"/>
              <a:gd name="connsiteX1" fmla="*/ 14146 w 84876"/>
              <a:gd name="connsiteY1" fmla="*/ 0 h 28292"/>
              <a:gd name="connsiteX2" fmla="*/ 0 w 84876"/>
              <a:gd name="connsiteY2" fmla="*/ 14146 h 28292"/>
              <a:gd name="connsiteX3" fmla="*/ 14146 w 84876"/>
              <a:gd name="connsiteY3" fmla="*/ 28292 h 28292"/>
              <a:gd name="connsiteX4" fmla="*/ 70730 w 84876"/>
              <a:gd name="connsiteY4" fmla="*/ 28292 h 28292"/>
              <a:gd name="connsiteX5" fmla="*/ 84876 w 84876"/>
              <a:gd name="connsiteY5" fmla="*/ 14146 h 28292"/>
              <a:gd name="connsiteX6" fmla="*/ 70730 w 84876"/>
              <a:gd name="connsiteY6" fmla="*/ 0 h 28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876" h="28292">
                <a:moveTo>
                  <a:pt x="70730" y="0"/>
                </a:moveTo>
                <a:lnTo>
                  <a:pt x="14146" y="0"/>
                </a:lnTo>
                <a:cubicBezTo>
                  <a:pt x="6333" y="0"/>
                  <a:pt x="0" y="6333"/>
                  <a:pt x="0" y="14146"/>
                </a:cubicBezTo>
                <a:cubicBezTo>
                  <a:pt x="0" y="21959"/>
                  <a:pt x="6333" y="28292"/>
                  <a:pt x="14146" y="28292"/>
                </a:cubicBezTo>
                <a:lnTo>
                  <a:pt x="70730" y="28292"/>
                </a:lnTo>
                <a:cubicBezTo>
                  <a:pt x="78543" y="28292"/>
                  <a:pt x="84876" y="21959"/>
                  <a:pt x="84876" y="14146"/>
                </a:cubicBezTo>
                <a:cubicBezTo>
                  <a:pt x="84876" y="6333"/>
                  <a:pt x="78543" y="0"/>
                  <a:pt x="7073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43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55" name="Полилиния 60">
            <a:extLst>
              <a:ext uri="{FF2B5EF4-FFF2-40B4-BE49-F238E27FC236}">
                <a16:creationId xmlns:a16="http://schemas.microsoft.com/office/drawing/2014/main" id="{EFD6FC68-17C2-4DAB-B759-7940D9BC3343}"/>
              </a:ext>
            </a:extLst>
          </p:cNvPr>
          <p:cNvSpPr/>
          <p:nvPr/>
        </p:nvSpPr>
        <p:spPr>
          <a:xfrm>
            <a:off x="824304" y="1988765"/>
            <a:ext cx="36305" cy="12101"/>
          </a:xfrm>
          <a:custGeom>
            <a:avLst/>
            <a:gdLst>
              <a:gd name="connsiteX0" fmla="*/ 70730 w 84876"/>
              <a:gd name="connsiteY0" fmla="*/ 0 h 28292"/>
              <a:gd name="connsiteX1" fmla="*/ 14146 w 84876"/>
              <a:gd name="connsiteY1" fmla="*/ 0 h 28292"/>
              <a:gd name="connsiteX2" fmla="*/ 0 w 84876"/>
              <a:gd name="connsiteY2" fmla="*/ 14146 h 28292"/>
              <a:gd name="connsiteX3" fmla="*/ 14146 w 84876"/>
              <a:gd name="connsiteY3" fmla="*/ 28292 h 28292"/>
              <a:gd name="connsiteX4" fmla="*/ 70730 w 84876"/>
              <a:gd name="connsiteY4" fmla="*/ 28292 h 28292"/>
              <a:gd name="connsiteX5" fmla="*/ 84876 w 84876"/>
              <a:gd name="connsiteY5" fmla="*/ 14146 h 28292"/>
              <a:gd name="connsiteX6" fmla="*/ 70730 w 84876"/>
              <a:gd name="connsiteY6" fmla="*/ 0 h 28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876" h="28292">
                <a:moveTo>
                  <a:pt x="70730" y="0"/>
                </a:moveTo>
                <a:lnTo>
                  <a:pt x="14146" y="0"/>
                </a:lnTo>
                <a:cubicBezTo>
                  <a:pt x="6333" y="0"/>
                  <a:pt x="0" y="6333"/>
                  <a:pt x="0" y="14146"/>
                </a:cubicBezTo>
                <a:cubicBezTo>
                  <a:pt x="0" y="21959"/>
                  <a:pt x="6333" y="28292"/>
                  <a:pt x="14146" y="28292"/>
                </a:cubicBezTo>
                <a:lnTo>
                  <a:pt x="70730" y="28292"/>
                </a:lnTo>
                <a:cubicBezTo>
                  <a:pt x="78543" y="28292"/>
                  <a:pt x="84876" y="21959"/>
                  <a:pt x="84876" y="14146"/>
                </a:cubicBezTo>
                <a:cubicBezTo>
                  <a:pt x="84876" y="6333"/>
                  <a:pt x="78543" y="0"/>
                  <a:pt x="7073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43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56" name="Номер слайда 1"/>
          <p:cNvSpPr txBox="1">
            <a:spLocks/>
          </p:cNvSpPr>
          <p:nvPr/>
        </p:nvSpPr>
        <p:spPr>
          <a:xfrm>
            <a:off x="198406" y="6374922"/>
            <a:ext cx="3119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173F88-3387-453B-9303-AC0210B95CB8}" type="slidenum">
              <a:rPr lang="ru-RU" sz="2000" smtClean="0">
                <a:latin typeface="Bahnschrift Light Condensed" panose="020B0502040204020203" pitchFamily="34" charset="0"/>
              </a:rPr>
              <a:pPr/>
              <a:t>3</a:t>
            </a:fld>
            <a:endParaRPr lang="ru-RU" sz="2000" dirty="0">
              <a:latin typeface="Bahnschrift Light Condensed" panose="020B0502040204020203" pitchFamily="34" charset="0"/>
            </a:endParaRPr>
          </a:p>
        </p:txBody>
      </p: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9ABFD37D-66F6-4714-974D-7D8A683DB2EE}"/>
              </a:ext>
            </a:extLst>
          </p:cNvPr>
          <p:cNvCxnSpPr/>
          <p:nvPr/>
        </p:nvCxnSpPr>
        <p:spPr>
          <a:xfrm flipV="1">
            <a:off x="809499" y="549605"/>
            <a:ext cx="11066815" cy="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/>
          <p:cNvSpPr/>
          <p:nvPr/>
        </p:nvSpPr>
        <p:spPr>
          <a:xfrm>
            <a:off x="809498" y="81041"/>
            <a:ext cx="85394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altLang="ru-RU" sz="2200" dirty="0" smtClean="0">
                <a:latin typeface="Bahnschrift Condensed" panose="020B0502040204020203" pitchFamily="34" charset="0"/>
              </a:rPr>
              <a:t>Не </a:t>
            </a:r>
            <a:r>
              <a:rPr lang="ru-RU" altLang="ru-RU" sz="2200" dirty="0">
                <a:latin typeface="Bahnschrift Condensed" panose="020B0502040204020203" pitchFamily="34" charset="0"/>
              </a:rPr>
              <a:t>приложен документ, являющийся основанием </a:t>
            </a:r>
            <a:r>
              <a:rPr lang="ru-RU" altLang="ru-RU" sz="2200" dirty="0" smtClean="0">
                <a:latin typeface="Bahnschrift Condensed" panose="020B0502040204020203" pitchFamily="34" charset="0"/>
              </a:rPr>
              <a:t>для осуществления </a:t>
            </a:r>
            <a:r>
              <a:rPr lang="ru-RU" altLang="ru-RU" sz="2200" dirty="0">
                <a:latin typeface="Bahnschrift Condensed" panose="020B0502040204020203" pitchFamily="34" charset="0"/>
              </a:rPr>
              <a:t>оплаты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60609" y="2600077"/>
            <a:ext cx="274305" cy="63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80160" y="2528516"/>
            <a:ext cx="326003" cy="715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1BC0458-8DD5-41C4-8BCA-599F34C74013}"/>
              </a:ext>
            </a:extLst>
          </p:cNvPr>
          <p:cNvSpPr txBox="1"/>
          <p:nvPr/>
        </p:nvSpPr>
        <p:spPr>
          <a:xfrm>
            <a:off x="5180888" y="3311138"/>
            <a:ext cx="1840533" cy="338554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457200">
              <a:spcAft>
                <a:spcPts val="1200"/>
              </a:spcAft>
              <a:defRPr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Документ, указанный в основании платежного поручения, товарной накладной, УПД, должен быть приложен в пакет документов. Иначе затраты не будут приняты к возмещению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8" t="4096" r="28105" b="10452"/>
          <a:stretch/>
        </p:blipFill>
        <p:spPr>
          <a:xfrm>
            <a:off x="7461336" y="1229949"/>
            <a:ext cx="4263968" cy="448627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848599" y="2113815"/>
            <a:ext cx="276225" cy="638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8896349" y="2113815"/>
            <a:ext cx="276225" cy="638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10561315" y="2462605"/>
            <a:ext cx="392435" cy="2157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>
            <a:off x="10619419" y="3256815"/>
            <a:ext cx="276225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>
            <a:off x="10771819" y="3409215"/>
            <a:ext cx="276225" cy="638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>
            <a:off x="7296150" y="5922229"/>
            <a:ext cx="2052796" cy="1762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549495" y="5217381"/>
            <a:ext cx="2028825" cy="352424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олилиния 57">
            <a:extLst>
              <a:ext uri="{FF2B5EF4-FFF2-40B4-BE49-F238E27FC236}">
                <a16:creationId xmlns:a16="http://schemas.microsoft.com/office/drawing/2014/main" id="{47A9120A-D84E-4D0E-B7B1-AE0A253819CD}"/>
              </a:ext>
            </a:extLst>
          </p:cNvPr>
          <p:cNvSpPr/>
          <p:nvPr/>
        </p:nvSpPr>
        <p:spPr>
          <a:xfrm>
            <a:off x="5764634" y="2887565"/>
            <a:ext cx="12101" cy="36305"/>
          </a:xfrm>
          <a:custGeom>
            <a:avLst/>
            <a:gdLst>
              <a:gd name="connsiteX0" fmla="*/ 14146 w 28292"/>
              <a:gd name="connsiteY0" fmla="*/ 0 h 84876"/>
              <a:gd name="connsiteX1" fmla="*/ 0 w 28292"/>
              <a:gd name="connsiteY1" fmla="*/ 14146 h 84876"/>
              <a:gd name="connsiteX2" fmla="*/ 0 w 28292"/>
              <a:gd name="connsiteY2" fmla="*/ 70730 h 84876"/>
              <a:gd name="connsiteX3" fmla="*/ 14146 w 28292"/>
              <a:gd name="connsiteY3" fmla="*/ 84876 h 84876"/>
              <a:gd name="connsiteX4" fmla="*/ 28292 w 28292"/>
              <a:gd name="connsiteY4" fmla="*/ 70730 h 84876"/>
              <a:gd name="connsiteX5" fmla="*/ 28292 w 28292"/>
              <a:gd name="connsiteY5" fmla="*/ 14146 h 84876"/>
              <a:gd name="connsiteX6" fmla="*/ 14146 w 28292"/>
              <a:gd name="connsiteY6" fmla="*/ 0 h 8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92" h="84876">
                <a:moveTo>
                  <a:pt x="14146" y="0"/>
                </a:moveTo>
                <a:cubicBezTo>
                  <a:pt x="6333" y="0"/>
                  <a:pt x="0" y="6333"/>
                  <a:pt x="0" y="14146"/>
                </a:cubicBezTo>
                <a:lnTo>
                  <a:pt x="0" y="70730"/>
                </a:lnTo>
                <a:cubicBezTo>
                  <a:pt x="0" y="78543"/>
                  <a:pt x="6333" y="84876"/>
                  <a:pt x="14146" y="84876"/>
                </a:cubicBezTo>
                <a:cubicBezTo>
                  <a:pt x="21959" y="84876"/>
                  <a:pt x="28292" y="78543"/>
                  <a:pt x="28292" y="70730"/>
                </a:cubicBezTo>
                <a:lnTo>
                  <a:pt x="28292" y="14146"/>
                </a:lnTo>
                <a:cubicBezTo>
                  <a:pt x="28292" y="6333"/>
                  <a:pt x="21959" y="0"/>
                  <a:pt x="14146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43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99" name="Полилиния 58">
            <a:extLst>
              <a:ext uri="{FF2B5EF4-FFF2-40B4-BE49-F238E27FC236}">
                <a16:creationId xmlns:a16="http://schemas.microsoft.com/office/drawing/2014/main" id="{0E8E15F5-DE48-491A-B683-1BB6F20D72BF}"/>
              </a:ext>
            </a:extLst>
          </p:cNvPr>
          <p:cNvSpPr/>
          <p:nvPr/>
        </p:nvSpPr>
        <p:spPr>
          <a:xfrm>
            <a:off x="5764634" y="3161870"/>
            <a:ext cx="12101" cy="36305"/>
          </a:xfrm>
          <a:custGeom>
            <a:avLst/>
            <a:gdLst>
              <a:gd name="connsiteX0" fmla="*/ 14146 w 28292"/>
              <a:gd name="connsiteY0" fmla="*/ 0 h 84876"/>
              <a:gd name="connsiteX1" fmla="*/ 0 w 28292"/>
              <a:gd name="connsiteY1" fmla="*/ 14146 h 84876"/>
              <a:gd name="connsiteX2" fmla="*/ 0 w 28292"/>
              <a:gd name="connsiteY2" fmla="*/ 70730 h 84876"/>
              <a:gd name="connsiteX3" fmla="*/ 14146 w 28292"/>
              <a:gd name="connsiteY3" fmla="*/ 84876 h 84876"/>
              <a:gd name="connsiteX4" fmla="*/ 28292 w 28292"/>
              <a:gd name="connsiteY4" fmla="*/ 70730 h 84876"/>
              <a:gd name="connsiteX5" fmla="*/ 28292 w 28292"/>
              <a:gd name="connsiteY5" fmla="*/ 14146 h 84876"/>
              <a:gd name="connsiteX6" fmla="*/ 14146 w 28292"/>
              <a:gd name="connsiteY6" fmla="*/ 0 h 8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92" h="84876">
                <a:moveTo>
                  <a:pt x="14146" y="0"/>
                </a:moveTo>
                <a:cubicBezTo>
                  <a:pt x="6333" y="0"/>
                  <a:pt x="0" y="6333"/>
                  <a:pt x="0" y="14146"/>
                </a:cubicBezTo>
                <a:lnTo>
                  <a:pt x="0" y="70730"/>
                </a:lnTo>
                <a:cubicBezTo>
                  <a:pt x="0" y="78543"/>
                  <a:pt x="6333" y="84876"/>
                  <a:pt x="14146" y="84876"/>
                </a:cubicBezTo>
                <a:cubicBezTo>
                  <a:pt x="21959" y="84876"/>
                  <a:pt x="28292" y="78543"/>
                  <a:pt x="28292" y="70730"/>
                </a:cubicBezTo>
                <a:lnTo>
                  <a:pt x="28292" y="14146"/>
                </a:lnTo>
                <a:cubicBezTo>
                  <a:pt x="28292" y="6333"/>
                  <a:pt x="21959" y="0"/>
                  <a:pt x="14146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43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00" name="Полилиния 59">
            <a:extLst>
              <a:ext uri="{FF2B5EF4-FFF2-40B4-BE49-F238E27FC236}">
                <a16:creationId xmlns:a16="http://schemas.microsoft.com/office/drawing/2014/main" id="{43AC50A8-D622-4D29-96C5-6A74CCBCF410}"/>
              </a:ext>
            </a:extLst>
          </p:cNvPr>
          <p:cNvSpPr/>
          <p:nvPr/>
        </p:nvSpPr>
        <p:spPr>
          <a:xfrm>
            <a:off x="5889684" y="3036820"/>
            <a:ext cx="36305" cy="12101"/>
          </a:xfrm>
          <a:custGeom>
            <a:avLst/>
            <a:gdLst>
              <a:gd name="connsiteX0" fmla="*/ 70730 w 84876"/>
              <a:gd name="connsiteY0" fmla="*/ 0 h 28292"/>
              <a:gd name="connsiteX1" fmla="*/ 14146 w 84876"/>
              <a:gd name="connsiteY1" fmla="*/ 0 h 28292"/>
              <a:gd name="connsiteX2" fmla="*/ 0 w 84876"/>
              <a:gd name="connsiteY2" fmla="*/ 14146 h 28292"/>
              <a:gd name="connsiteX3" fmla="*/ 14146 w 84876"/>
              <a:gd name="connsiteY3" fmla="*/ 28292 h 28292"/>
              <a:gd name="connsiteX4" fmla="*/ 70730 w 84876"/>
              <a:gd name="connsiteY4" fmla="*/ 28292 h 28292"/>
              <a:gd name="connsiteX5" fmla="*/ 84876 w 84876"/>
              <a:gd name="connsiteY5" fmla="*/ 14146 h 28292"/>
              <a:gd name="connsiteX6" fmla="*/ 70730 w 84876"/>
              <a:gd name="connsiteY6" fmla="*/ 0 h 28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876" h="28292">
                <a:moveTo>
                  <a:pt x="70730" y="0"/>
                </a:moveTo>
                <a:lnTo>
                  <a:pt x="14146" y="0"/>
                </a:lnTo>
                <a:cubicBezTo>
                  <a:pt x="6333" y="0"/>
                  <a:pt x="0" y="6333"/>
                  <a:pt x="0" y="14146"/>
                </a:cubicBezTo>
                <a:cubicBezTo>
                  <a:pt x="0" y="21959"/>
                  <a:pt x="6333" y="28292"/>
                  <a:pt x="14146" y="28292"/>
                </a:cubicBezTo>
                <a:lnTo>
                  <a:pt x="70730" y="28292"/>
                </a:lnTo>
                <a:cubicBezTo>
                  <a:pt x="78543" y="28292"/>
                  <a:pt x="84876" y="21959"/>
                  <a:pt x="84876" y="14146"/>
                </a:cubicBezTo>
                <a:cubicBezTo>
                  <a:pt x="84876" y="6333"/>
                  <a:pt x="78543" y="0"/>
                  <a:pt x="7073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43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01" name="Полилиния 60">
            <a:extLst>
              <a:ext uri="{FF2B5EF4-FFF2-40B4-BE49-F238E27FC236}">
                <a16:creationId xmlns:a16="http://schemas.microsoft.com/office/drawing/2014/main" id="{EFD6FC68-17C2-4DAB-B759-7940D9BC3343}"/>
              </a:ext>
            </a:extLst>
          </p:cNvPr>
          <p:cNvSpPr/>
          <p:nvPr/>
        </p:nvSpPr>
        <p:spPr>
          <a:xfrm>
            <a:off x="5615379" y="3036820"/>
            <a:ext cx="36305" cy="12101"/>
          </a:xfrm>
          <a:custGeom>
            <a:avLst/>
            <a:gdLst>
              <a:gd name="connsiteX0" fmla="*/ 70730 w 84876"/>
              <a:gd name="connsiteY0" fmla="*/ 0 h 28292"/>
              <a:gd name="connsiteX1" fmla="*/ 14146 w 84876"/>
              <a:gd name="connsiteY1" fmla="*/ 0 h 28292"/>
              <a:gd name="connsiteX2" fmla="*/ 0 w 84876"/>
              <a:gd name="connsiteY2" fmla="*/ 14146 h 28292"/>
              <a:gd name="connsiteX3" fmla="*/ 14146 w 84876"/>
              <a:gd name="connsiteY3" fmla="*/ 28292 h 28292"/>
              <a:gd name="connsiteX4" fmla="*/ 70730 w 84876"/>
              <a:gd name="connsiteY4" fmla="*/ 28292 h 28292"/>
              <a:gd name="connsiteX5" fmla="*/ 84876 w 84876"/>
              <a:gd name="connsiteY5" fmla="*/ 14146 h 28292"/>
              <a:gd name="connsiteX6" fmla="*/ 70730 w 84876"/>
              <a:gd name="connsiteY6" fmla="*/ 0 h 28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876" h="28292">
                <a:moveTo>
                  <a:pt x="70730" y="0"/>
                </a:moveTo>
                <a:lnTo>
                  <a:pt x="14146" y="0"/>
                </a:lnTo>
                <a:cubicBezTo>
                  <a:pt x="6333" y="0"/>
                  <a:pt x="0" y="6333"/>
                  <a:pt x="0" y="14146"/>
                </a:cubicBezTo>
                <a:cubicBezTo>
                  <a:pt x="0" y="21959"/>
                  <a:pt x="6333" y="28292"/>
                  <a:pt x="14146" y="28292"/>
                </a:cubicBezTo>
                <a:lnTo>
                  <a:pt x="70730" y="28292"/>
                </a:lnTo>
                <a:cubicBezTo>
                  <a:pt x="78543" y="28292"/>
                  <a:pt x="84876" y="21959"/>
                  <a:pt x="84876" y="14146"/>
                </a:cubicBezTo>
                <a:cubicBezTo>
                  <a:pt x="84876" y="6333"/>
                  <a:pt x="78543" y="0"/>
                  <a:pt x="7073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43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pic>
        <p:nvPicPr>
          <p:cNvPr id="102" name="Рисунок 10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" t="17865" r="39395" b="52831"/>
          <a:stretch/>
        </p:blipFill>
        <p:spPr>
          <a:xfrm>
            <a:off x="914333" y="944428"/>
            <a:ext cx="5719234" cy="2032659"/>
          </a:xfrm>
          <a:prstGeom prst="rect">
            <a:avLst/>
          </a:prstGeom>
        </p:spPr>
      </p:pic>
      <p:sp>
        <p:nvSpPr>
          <p:cNvPr id="103" name="Прямоугольник 102"/>
          <p:cNvSpPr/>
          <p:nvPr/>
        </p:nvSpPr>
        <p:spPr>
          <a:xfrm>
            <a:off x="6725170" y="4181993"/>
            <a:ext cx="274305" cy="63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C1BC0458-8DD5-41C4-8BCA-599F34C74013}"/>
              </a:ext>
            </a:extLst>
          </p:cNvPr>
          <p:cNvSpPr txBox="1"/>
          <p:nvPr/>
        </p:nvSpPr>
        <p:spPr>
          <a:xfrm rot="10800000" flipV="1">
            <a:off x="1623866" y="1670771"/>
            <a:ext cx="2506885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457200">
              <a:spcAft>
                <a:spcPts val="1200"/>
              </a:spcAft>
              <a:defRPr/>
            </a:pPr>
            <a:r>
              <a:rPr lang="ru-RU" sz="1100" dirty="0" smtClean="0">
                <a:latin typeface="Arial Black" panose="020B0A04020102020204" pitchFamily="34" charset="0"/>
              </a:rPr>
              <a:t> Счет от 01.01.2023 № 111</a:t>
            </a:r>
            <a:endParaRPr lang="ru-RU" sz="1100" dirty="0">
              <a:latin typeface="Arial Black" panose="020B0A04020102020204" pitchFamily="34" charset="0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985660" y="1673801"/>
            <a:ext cx="3153452" cy="202014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88269" y="881105"/>
            <a:ext cx="5934861" cy="218837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рямоугольник 106"/>
          <p:cNvSpPr/>
          <p:nvPr/>
        </p:nvSpPr>
        <p:spPr>
          <a:xfrm>
            <a:off x="381444" y="6198710"/>
            <a:ext cx="2752281" cy="352424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 стрелкой 35"/>
          <p:cNvCxnSpPr/>
          <p:nvPr/>
        </p:nvCxnSpPr>
        <p:spPr>
          <a:xfrm flipH="1" flipV="1">
            <a:off x="3797567" y="2025538"/>
            <a:ext cx="1230921" cy="15792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3316763" y="5402054"/>
            <a:ext cx="1738911" cy="9058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6796494" y="5378242"/>
            <a:ext cx="664842" cy="153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67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57354" y="135051"/>
            <a:ext cx="10515600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altLang="ru-RU" sz="2200" dirty="0" smtClean="0">
                <a:latin typeface="Bahnschrift Condensed" panose="020B0502040204020203" pitchFamily="34" charset="0"/>
                <a:ea typeface="+mn-ea"/>
                <a:cs typeface="+mn-cs"/>
              </a:rPr>
              <a:t>Договор</a:t>
            </a:r>
            <a:endParaRPr lang="ru-RU" altLang="ru-RU" sz="2200" dirty="0">
              <a:latin typeface="Bahnschrif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64430" y="2843778"/>
            <a:ext cx="42149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Если были заключены дополнительные соглашения, то они также </a:t>
            </a:r>
            <a:r>
              <a:rPr lang="ru-RU" sz="1600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все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должны быть приложены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939232" y="1249544"/>
            <a:ext cx="5817781" cy="4560133"/>
            <a:chOff x="838200" y="1617383"/>
            <a:chExt cx="5817781" cy="4560133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838200" y="1617383"/>
              <a:ext cx="5188689" cy="1765004"/>
              <a:chOff x="838200" y="1617383"/>
              <a:chExt cx="5188689" cy="1765004"/>
            </a:xfrm>
          </p:grpSpPr>
          <p:pic>
            <p:nvPicPr>
              <p:cNvPr id="4" name="Рисунок 3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162" r="440" b="79225"/>
              <a:stretch/>
            </p:blipFill>
            <p:spPr>
              <a:xfrm>
                <a:off x="838200" y="1617383"/>
                <a:ext cx="5071095" cy="1765004"/>
              </a:xfrm>
              <a:prstGeom prst="rect">
                <a:avLst/>
              </a:prstGeom>
            </p:spPr>
          </p:pic>
          <p:sp>
            <p:nvSpPr>
              <p:cNvPr id="5" name="Прямоугольник 4"/>
              <p:cNvSpPr/>
              <p:nvPr/>
            </p:nvSpPr>
            <p:spPr>
              <a:xfrm>
                <a:off x="838200" y="1617383"/>
                <a:ext cx="5188689" cy="176500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4" name="Группа 23"/>
            <p:cNvGrpSpPr/>
            <p:nvPr/>
          </p:nvGrpSpPr>
          <p:grpSpPr>
            <a:xfrm>
              <a:off x="838200" y="3676397"/>
              <a:ext cx="5817781" cy="2501119"/>
              <a:chOff x="838200" y="3676397"/>
              <a:chExt cx="5817781" cy="2501119"/>
            </a:xfrm>
          </p:grpSpPr>
          <p:pic>
            <p:nvPicPr>
              <p:cNvPr id="7" name="Рисунок 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498" t="8711" r="3380" b="67512"/>
              <a:stretch/>
            </p:blipFill>
            <p:spPr>
              <a:xfrm>
                <a:off x="838200" y="3676398"/>
                <a:ext cx="5805377" cy="2466753"/>
              </a:xfrm>
              <a:prstGeom prst="rect">
                <a:avLst/>
              </a:prstGeom>
            </p:spPr>
          </p:pic>
          <p:sp>
            <p:nvSpPr>
              <p:cNvPr id="10" name="Прямоугольник 9"/>
              <p:cNvSpPr/>
              <p:nvPr/>
            </p:nvSpPr>
            <p:spPr>
              <a:xfrm>
                <a:off x="838200" y="3676397"/>
                <a:ext cx="5817781" cy="250111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2" name="Прямоугольник 11"/>
          <p:cNvSpPr/>
          <p:nvPr/>
        </p:nvSpPr>
        <p:spPr>
          <a:xfrm>
            <a:off x="1602583" y="1863364"/>
            <a:ext cx="2115879" cy="8293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427345" y="5237832"/>
            <a:ext cx="1718931" cy="1709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14726" y="4908922"/>
            <a:ext cx="1718931" cy="1720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4157370" y="1998951"/>
            <a:ext cx="3372897" cy="3198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5272565" y="2318850"/>
            <a:ext cx="2285179" cy="26330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7564431" y="1615486"/>
            <a:ext cx="38726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Если по тексту договора имеются ссылки на приложения или иные документы (заказы, спецификации и т.д.), то эти документы должны быть приложены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564430" y="3719002"/>
            <a:ext cx="40902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1600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Важно!</a:t>
            </a:r>
          </a:p>
          <a:p>
            <a:pPr>
              <a:spcAft>
                <a:spcPts val="1200"/>
              </a:spcAft>
              <a:defRPr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Если у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приложений к договору тоже имеются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приложения, они должны быть в пакете документов!</a:t>
            </a:r>
          </a:p>
          <a:p>
            <a:pPr>
              <a:spcAft>
                <a:spcPts val="1200"/>
              </a:spcAft>
              <a:defRPr/>
            </a:pPr>
            <a:endParaRPr lang="ru-RU" sz="16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9ABFD37D-66F6-4714-974D-7D8A683DB2EE}"/>
              </a:ext>
            </a:extLst>
          </p:cNvPr>
          <p:cNvCxnSpPr/>
          <p:nvPr/>
        </p:nvCxnSpPr>
        <p:spPr>
          <a:xfrm>
            <a:off x="1105786" y="515047"/>
            <a:ext cx="10775906" cy="34073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20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Номер слайда 1"/>
          <p:cNvSpPr txBox="1">
            <a:spLocks/>
          </p:cNvSpPr>
          <p:nvPr/>
        </p:nvSpPr>
        <p:spPr>
          <a:xfrm>
            <a:off x="198406" y="6374922"/>
            <a:ext cx="5091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173F88-3387-453B-9303-AC0210B95CB8}" type="slidenum">
              <a:rPr lang="ru-RU" sz="2000" smtClean="0">
                <a:latin typeface="Bahnschrift Light Condensed" panose="020B0502040204020203" pitchFamily="34" charset="0"/>
              </a:rPr>
              <a:pPr/>
              <a:t>5</a:t>
            </a:fld>
            <a:endParaRPr lang="ru-RU" sz="2000" dirty="0">
              <a:latin typeface="Bahnschrift Light Condensed" panose="020B0502040204020203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14732" y="112143"/>
            <a:ext cx="9939068" cy="474307"/>
          </a:xfrm>
        </p:spPr>
        <p:txBody>
          <a:bodyPr>
            <a:noAutofit/>
          </a:bodyPr>
          <a:lstStyle/>
          <a:p>
            <a:r>
              <a:rPr lang="ru-RU" sz="2200" dirty="0" smtClean="0">
                <a:latin typeface="Bahnschrift Condensed" panose="020B0502040204020203" pitchFamily="34" charset="0"/>
              </a:rPr>
              <a:t>Договор аренды</a:t>
            </a:r>
            <a:endParaRPr lang="ru-RU" sz="2200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9ABFD37D-66F6-4714-974D-7D8A683DB2EE}"/>
              </a:ext>
            </a:extLst>
          </p:cNvPr>
          <p:cNvCxnSpPr/>
          <p:nvPr/>
        </p:nvCxnSpPr>
        <p:spPr>
          <a:xfrm>
            <a:off x="1414732" y="586450"/>
            <a:ext cx="10336521" cy="608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280282" y="2692422"/>
            <a:ext cx="3470971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Это согласованная сторонами форма акта приема-передачи. Такой документ акт не заменяет. Форма акта является приложением к договору и не заполняется.</a:t>
            </a:r>
          </a:p>
          <a:p>
            <a:pPr>
              <a:spcAft>
                <a:spcPts val="1200"/>
              </a:spcAft>
              <a:defRPr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Акт приема-передачи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должен быть представлен в составе пакета документов </a:t>
            </a:r>
            <a:r>
              <a:rPr lang="ru-RU" sz="1600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обязательно,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если его подписание предусмотрено договором аренды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!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  <a:p>
            <a:pPr>
              <a:spcAft>
                <a:spcPts val="1200"/>
              </a:spcAft>
              <a:defRPr/>
            </a:pPr>
            <a:endParaRPr lang="ru-RU" sz="16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7" t="2656" r="421" b="80984"/>
          <a:stretch/>
        </p:blipFill>
        <p:spPr>
          <a:xfrm>
            <a:off x="1229179" y="1030639"/>
            <a:ext cx="6534800" cy="173888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231120" y="1742537"/>
            <a:ext cx="4626879" cy="1725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 flipH="1" flipV="1">
            <a:off x="6409426" y="3588589"/>
            <a:ext cx="1719984" cy="4602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0" t="4934" r="4333" b="38437"/>
          <a:stretch/>
        </p:blipFill>
        <p:spPr>
          <a:xfrm>
            <a:off x="2426223" y="2769523"/>
            <a:ext cx="3907767" cy="368522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684985" y="2775603"/>
            <a:ext cx="1271438" cy="4873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560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3357" y="222251"/>
            <a:ext cx="9664699" cy="185110"/>
          </a:xfrm>
        </p:spPr>
        <p:txBody>
          <a:bodyPr>
            <a:noAutofit/>
          </a:bodyPr>
          <a:lstStyle/>
          <a:p>
            <a:r>
              <a:rPr lang="ru-RU" sz="2200" dirty="0">
                <a:latin typeface="Bahnschrift Condensed" panose="020B0502040204020203" pitchFamily="34" charset="0"/>
              </a:rPr>
              <a:t>Договор аренды</a:t>
            </a:r>
            <a:endParaRPr lang="ru-RU" sz="22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  <a:ea typeface="+mn-ea"/>
              <a:cs typeface="+mn-cs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9ABFD37D-66F6-4714-974D-7D8A683DB2EE}"/>
              </a:ext>
            </a:extLst>
          </p:cNvPr>
          <p:cNvCxnSpPr/>
          <p:nvPr/>
        </p:nvCxnSpPr>
        <p:spPr>
          <a:xfrm flipV="1">
            <a:off x="1337094" y="497281"/>
            <a:ext cx="10223659" cy="1100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Расторжение договора аренды нежилого помещения: соглашение, уведомление,  порядок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" t="879" r="4603" b="74970"/>
          <a:stretch/>
        </p:blipFill>
        <p:spPr bwMode="auto">
          <a:xfrm>
            <a:off x="1111440" y="3973950"/>
            <a:ext cx="6508559" cy="163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450313" y="4247868"/>
            <a:ext cx="33429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Срок действия договора и срок аренды это разные сроки. Необходимость государственной регистрации определяется исходя из срока действия договора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7902572" y="4692273"/>
            <a:ext cx="476249" cy="857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Заключение контракта после оказания услуг в 2023 году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" b="77652"/>
          <a:stretch/>
        </p:blipFill>
        <p:spPr bwMode="auto">
          <a:xfrm>
            <a:off x="983560" y="1404258"/>
            <a:ext cx="6847519" cy="185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450313" y="1770145"/>
            <a:ext cx="33092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Этот договор заключен на 12 месяцев и подлежит обязательной государственной регистрации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7783567" y="2185644"/>
            <a:ext cx="476249" cy="857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7831079" y="3255228"/>
            <a:ext cx="39284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endParaRPr lang="ru-RU" sz="16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31079" y="4150578"/>
            <a:ext cx="39284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endParaRPr lang="ru-RU" sz="16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02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Номер слайда 1"/>
          <p:cNvSpPr txBox="1">
            <a:spLocks/>
          </p:cNvSpPr>
          <p:nvPr/>
        </p:nvSpPr>
        <p:spPr>
          <a:xfrm>
            <a:off x="198406" y="6374922"/>
            <a:ext cx="3119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173F88-3387-453B-9303-AC0210B95CB8}" type="slidenum">
              <a:rPr lang="ru-RU" sz="2000" smtClean="0">
                <a:latin typeface="Bahnschrift Light Condensed" panose="020B0502040204020203" pitchFamily="34" charset="0"/>
              </a:rPr>
              <a:pPr/>
              <a:t>7</a:t>
            </a:fld>
            <a:endParaRPr lang="ru-RU" sz="2000" dirty="0">
              <a:latin typeface="Bahnschrift Light Condensed" panose="020B0502040204020203" pitchFamily="34" charset="0"/>
            </a:endParaRPr>
          </a:p>
        </p:txBody>
      </p:sp>
      <p:cxnSp>
        <p:nvCxnSpPr>
          <p:cNvPr id="112" name="Прямая соединительная линия 111">
            <a:extLst>
              <a:ext uri="{FF2B5EF4-FFF2-40B4-BE49-F238E27FC236}">
                <a16:creationId xmlns:a16="http://schemas.microsoft.com/office/drawing/2014/main" id="{9ABFD37D-66F6-4714-974D-7D8A683DB2EE}"/>
              </a:ext>
            </a:extLst>
          </p:cNvPr>
          <p:cNvCxnSpPr/>
          <p:nvPr/>
        </p:nvCxnSpPr>
        <p:spPr>
          <a:xfrm flipV="1">
            <a:off x="840198" y="488272"/>
            <a:ext cx="11120913" cy="21169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Заголовок 155"/>
          <p:cNvSpPr>
            <a:spLocks noGrp="1"/>
          </p:cNvSpPr>
          <p:nvPr>
            <p:ph type="title"/>
          </p:nvPr>
        </p:nvSpPr>
        <p:spPr>
          <a:xfrm>
            <a:off x="831650" y="103647"/>
            <a:ext cx="10977562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altLang="ru-RU" sz="2200" dirty="0" smtClean="0">
                <a:latin typeface="Bahnschrift Condensed" panose="020B0502040204020203" pitchFamily="34" charset="0"/>
                <a:ea typeface="+mn-ea"/>
                <a:cs typeface="+mn-cs"/>
              </a:rPr>
              <a:t>Платежное поручение</a:t>
            </a:r>
            <a:endParaRPr lang="ru-RU" altLang="ru-RU" sz="2200" dirty="0">
              <a:latin typeface="Bahnschrif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92682" y="5425443"/>
            <a:ext cx="13515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Отсутствие отметки банка об исполнении платежа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674724" y="1204656"/>
            <a:ext cx="4771409" cy="5332535"/>
            <a:chOff x="674724" y="938786"/>
            <a:chExt cx="4972271" cy="5598406"/>
          </a:xfrm>
        </p:grpSpPr>
        <p:sp>
          <p:nvSpPr>
            <p:cNvPr id="55" name="Полилиния 60">
              <a:extLst>
                <a:ext uri="{FF2B5EF4-FFF2-40B4-BE49-F238E27FC236}">
                  <a16:creationId xmlns:a16="http://schemas.microsoft.com/office/drawing/2014/main" id="{EFD6FC68-17C2-4DAB-B759-7940D9BC3343}"/>
                </a:ext>
              </a:extLst>
            </p:cNvPr>
            <p:cNvSpPr/>
            <p:nvPr/>
          </p:nvSpPr>
          <p:spPr>
            <a:xfrm>
              <a:off x="824304" y="1955147"/>
              <a:ext cx="45719" cy="45719"/>
            </a:xfrm>
            <a:custGeom>
              <a:avLst/>
              <a:gdLst>
                <a:gd name="connsiteX0" fmla="*/ 70730 w 84876"/>
                <a:gd name="connsiteY0" fmla="*/ 0 h 28292"/>
                <a:gd name="connsiteX1" fmla="*/ 14146 w 84876"/>
                <a:gd name="connsiteY1" fmla="*/ 0 h 28292"/>
                <a:gd name="connsiteX2" fmla="*/ 0 w 84876"/>
                <a:gd name="connsiteY2" fmla="*/ 14146 h 28292"/>
                <a:gd name="connsiteX3" fmla="*/ 14146 w 84876"/>
                <a:gd name="connsiteY3" fmla="*/ 28292 h 28292"/>
                <a:gd name="connsiteX4" fmla="*/ 70730 w 84876"/>
                <a:gd name="connsiteY4" fmla="*/ 28292 h 28292"/>
                <a:gd name="connsiteX5" fmla="*/ 84876 w 84876"/>
                <a:gd name="connsiteY5" fmla="*/ 14146 h 28292"/>
                <a:gd name="connsiteX6" fmla="*/ 70730 w 84876"/>
                <a:gd name="connsiteY6" fmla="*/ 0 h 28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76" h="28292">
                  <a:moveTo>
                    <a:pt x="70730" y="0"/>
                  </a:moveTo>
                  <a:lnTo>
                    <a:pt x="14146" y="0"/>
                  </a:lnTo>
                  <a:cubicBezTo>
                    <a:pt x="6333" y="0"/>
                    <a:pt x="0" y="6333"/>
                    <a:pt x="0" y="14146"/>
                  </a:cubicBezTo>
                  <a:cubicBezTo>
                    <a:pt x="0" y="21959"/>
                    <a:pt x="6333" y="28292"/>
                    <a:pt x="14146" y="28292"/>
                  </a:cubicBezTo>
                  <a:lnTo>
                    <a:pt x="70730" y="28292"/>
                  </a:lnTo>
                  <a:cubicBezTo>
                    <a:pt x="78543" y="28292"/>
                    <a:pt x="84876" y="21959"/>
                    <a:pt x="84876" y="14146"/>
                  </a:cubicBezTo>
                  <a:cubicBezTo>
                    <a:pt x="84876" y="6333"/>
                    <a:pt x="78543" y="0"/>
                    <a:pt x="70730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4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524250" y="1002846"/>
              <a:ext cx="1126078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ru-RU" altLang="ru-RU" sz="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Поступ</a:t>
              </a:r>
              <a:r>
                <a:rPr lang="ru-RU" altLang="ru-RU" sz="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в банк плат</a:t>
              </a:r>
              <a:r>
                <a:rPr lang="ru-RU" altLang="ru-RU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altLang="ru-RU" sz="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3600450" y="996362"/>
              <a:ext cx="81574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Прямоугольник 13"/>
            <p:cNvSpPr/>
            <p:nvPr/>
          </p:nvSpPr>
          <p:spPr>
            <a:xfrm>
              <a:off x="3524251" y="4109813"/>
              <a:ext cx="1542816" cy="2236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7" name="Прямоугольник 186"/>
            <p:cNvSpPr/>
            <p:nvPr/>
          </p:nvSpPr>
          <p:spPr>
            <a:xfrm rot="16200000">
              <a:off x="1900921" y="3615304"/>
              <a:ext cx="3317592" cy="709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9" name="Рисунок 188"/>
            <p:cNvPicPr>
              <a:picLocks noChangeAspect="1"/>
            </p:cNvPicPr>
            <p:nvPr/>
          </p:nvPicPr>
          <p:blipFill rotWithShape="1">
            <a:blip r:embed="rId2"/>
            <a:srcRect l="19854" t="10300" r="43742" b="14358"/>
            <a:stretch/>
          </p:blipFill>
          <p:spPr>
            <a:xfrm>
              <a:off x="787652" y="938786"/>
              <a:ext cx="4859343" cy="5598406"/>
            </a:xfrm>
            <a:prstGeom prst="rect">
              <a:avLst/>
            </a:prstGeom>
          </p:spPr>
        </p:pic>
        <p:sp>
          <p:nvSpPr>
            <p:cNvPr id="190" name="Прямоугольник 189"/>
            <p:cNvSpPr/>
            <p:nvPr/>
          </p:nvSpPr>
          <p:spPr>
            <a:xfrm>
              <a:off x="802314" y="1088943"/>
              <a:ext cx="1126078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ru-RU" altLang="ru-RU" sz="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Поступ</a:t>
              </a:r>
              <a:r>
                <a:rPr lang="ru-RU" altLang="ru-RU" sz="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в банк плат</a:t>
              </a:r>
              <a:r>
                <a:rPr lang="ru-RU" altLang="ru-RU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altLang="ru-RU" sz="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1" name="Прямоугольник 190"/>
            <p:cNvSpPr/>
            <p:nvPr/>
          </p:nvSpPr>
          <p:spPr>
            <a:xfrm>
              <a:off x="2231053" y="1060093"/>
              <a:ext cx="1126078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ru-RU" altLang="ru-RU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Списано со </a:t>
              </a:r>
              <a:r>
                <a:rPr lang="ru-RU" altLang="ru-RU" sz="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сч.плат</a:t>
              </a:r>
              <a:r>
                <a:rPr lang="ru-RU" altLang="ru-RU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altLang="ru-RU" sz="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2" name="Прямая соединительная линия 191"/>
            <p:cNvCxnSpPr/>
            <p:nvPr/>
          </p:nvCxnSpPr>
          <p:spPr>
            <a:xfrm>
              <a:off x="884503" y="1125855"/>
              <a:ext cx="81574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Прямая соединительная линия 192"/>
            <p:cNvCxnSpPr/>
            <p:nvPr/>
          </p:nvCxnSpPr>
          <p:spPr>
            <a:xfrm>
              <a:off x="2353059" y="1112567"/>
              <a:ext cx="81574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Прямоугольник 193"/>
            <p:cNvSpPr/>
            <p:nvPr/>
          </p:nvSpPr>
          <p:spPr>
            <a:xfrm>
              <a:off x="2408709" y="947307"/>
              <a:ext cx="743931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altLang="ru-RU" sz="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23.10.2020</a:t>
              </a:r>
              <a:endParaRPr lang="ru-RU" altLang="ru-RU" sz="9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5" name="Прямоугольник 194"/>
            <p:cNvSpPr/>
            <p:nvPr/>
          </p:nvSpPr>
          <p:spPr>
            <a:xfrm>
              <a:off x="1000355" y="965833"/>
              <a:ext cx="773802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altLang="ru-RU" sz="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23.10.2020</a:t>
              </a:r>
              <a:endParaRPr lang="ru-RU" altLang="ru-RU" sz="9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6" name="Прямоугольник 195"/>
            <p:cNvSpPr/>
            <p:nvPr/>
          </p:nvSpPr>
          <p:spPr>
            <a:xfrm>
              <a:off x="674724" y="4109813"/>
              <a:ext cx="1542816" cy="2236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7" name="Прямоугольник 196"/>
            <p:cNvSpPr/>
            <p:nvPr/>
          </p:nvSpPr>
          <p:spPr>
            <a:xfrm>
              <a:off x="1426409" y="4340401"/>
              <a:ext cx="1542816" cy="2236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8" name="Прямоугольник 197"/>
            <p:cNvSpPr/>
            <p:nvPr/>
          </p:nvSpPr>
          <p:spPr>
            <a:xfrm>
              <a:off x="750923" y="4777723"/>
              <a:ext cx="3184166" cy="2236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9" name="Прямоугольник 198"/>
            <p:cNvSpPr/>
            <p:nvPr/>
          </p:nvSpPr>
          <p:spPr>
            <a:xfrm rot="16200000">
              <a:off x="-850455" y="3627871"/>
              <a:ext cx="3317592" cy="7093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0" name="Прямоугольник 199"/>
            <p:cNvSpPr/>
            <p:nvPr/>
          </p:nvSpPr>
          <p:spPr>
            <a:xfrm>
              <a:off x="4481576" y="5623326"/>
              <a:ext cx="1120141" cy="825181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1" name="Прямоугольник 200"/>
            <p:cNvSpPr/>
            <p:nvPr/>
          </p:nvSpPr>
          <p:spPr>
            <a:xfrm>
              <a:off x="841586" y="4843297"/>
              <a:ext cx="3184166" cy="2236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5" name="Прямоугольник 204"/>
            <p:cNvSpPr/>
            <p:nvPr/>
          </p:nvSpPr>
          <p:spPr>
            <a:xfrm>
              <a:off x="1387256" y="4793429"/>
              <a:ext cx="3184166" cy="2236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7435084" y="1259498"/>
            <a:ext cx="4714207" cy="5297985"/>
            <a:chOff x="7263482" y="943372"/>
            <a:chExt cx="4885810" cy="5614111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2"/>
            <a:srcRect l="19854" t="10300" r="43742" b="14358"/>
            <a:stretch/>
          </p:blipFill>
          <p:spPr>
            <a:xfrm>
              <a:off x="7276317" y="943372"/>
              <a:ext cx="4872975" cy="5614111"/>
            </a:xfrm>
            <a:prstGeom prst="rect">
              <a:avLst/>
            </a:prstGeom>
          </p:spPr>
        </p:pic>
        <p:sp>
          <p:nvSpPr>
            <p:cNvPr id="157" name="Прямоугольник 156"/>
            <p:cNvSpPr/>
            <p:nvPr/>
          </p:nvSpPr>
          <p:spPr>
            <a:xfrm>
              <a:off x="8694314" y="1100186"/>
              <a:ext cx="1209676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ru-RU" altLang="ru-RU" sz="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Списано со </a:t>
              </a:r>
              <a:r>
                <a:rPr lang="ru-RU" altLang="ru-RU" sz="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сч.плат</a:t>
              </a:r>
              <a:r>
                <a:rPr lang="ru-RU" altLang="ru-RU" sz="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cxnSp>
          <p:nvCxnSpPr>
            <p:cNvPr id="158" name="Прямая соединительная линия 157"/>
            <p:cNvCxnSpPr/>
            <p:nvPr/>
          </p:nvCxnSpPr>
          <p:spPr>
            <a:xfrm>
              <a:off x="8763717" y="1135477"/>
              <a:ext cx="8763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Прямоугольник 12"/>
            <p:cNvSpPr/>
            <p:nvPr/>
          </p:nvSpPr>
          <p:spPr>
            <a:xfrm>
              <a:off x="8911916" y="965833"/>
              <a:ext cx="704039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altLang="ru-RU" sz="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23.10.2020</a:t>
              </a:r>
              <a:endParaRPr lang="ru-RU" altLang="ru-RU" sz="9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" name="Прямоугольник 183"/>
            <p:cNvSpPr/>
            <p:nvPr/>
          </p:nvSpPr>
          <p:spPr>
            <a:xfrm>
              <a:off x="7328888" y="4120297"/>
              <a:ext cx="1542816" cy="2236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6" name="Прямоугольник 185"/>
            <p:cNvSpPr/>
            <p:nvPr/>
          </p:nvSpPr>
          <p:spPr>
            <a:xfrm rot="5400000">
              <a:off x="5588848" y="3563649"/>
              <a:ext cx="3420552" cy="7128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0945994" y="5543550"/>
              <a:ext cx="1203298" cy="993642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8" name="Прямоугольник 187"/>
            <p:cNvSpPr/>
            <p:nvPr/>
          </p:nvSpPr>
          <p:spPr>
            <a:xfrm>
              <a:off x="7326024" y="4805506"/>
              <a:ext cx="3420552" cy="2305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2" name="Прямоугольник 201"/>
            <p:cNvSpPr/>
            <p:nvPr/>
          </p:nvSpPr>
          <p:spPr>
            <a:xfrm>
              <a:off x="7459435" y="1109116"/>
              <a:ext cx="1126078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ru-RU" altLang="ru-RU" sz="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Поступ</a:t>
              </a:r>
              <a:r>
                <a:rPr lang="ru-RU" altLang="ru-RU" sz="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в банк плат</a:t>
              </a:r>
              <a:r>
                <a:rPr lang="ru-RU" altLang="ru-RU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altLang="ru-RU" sz="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4" name="Прямоугольник 203"/>
            <p:cNvSpPr/>
            <p:nvPr/>
          </p:nvSpPr>
          <p:spPr>
            <a:xfrm>
              <a:off x="7605310" y="984770"/>
              <a:ext cx="704039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altLang="ru-RU" sz="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23.10.2020</a:t>
              </a:r>
              <a:endParaRPr lang="ru-RU" altLang="ru-RU" sz="9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3" name="Прямая соединительная линия 22"/>
            <p:cNvCxnSpPr/>
            <p:nvPr/>
          </p:nvCxnSpPr>
          <p:spPr>
            <a:xfrm flipV="1">
              <a:off x="7459435" y="1132306"/>
              <a:ext cx="948156" cy="103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Прямоугольник 24"/>
            <p:cNvSpPr/>
            <p:nvPr/>
          </p:nvSpPr>
          <p:spPr>
            <a:xfrm>
              <a:off x="11039474" y="5623326"/>
              <a:ext cx="1038225" cy="7515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6" name="Прямоугольник 205"/>
            <p:cNvSpPr/>
            <p:nvPr/>
          </p:nvSpPr>
          <p:spPr>
            <a:xfrm>
              <a:off x="8241039" y="4326940"/>
              <a:ext cx="1542816" cy="29841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07" name="Рисунок 206" descr="Download Red Cross Mark Png Image HQ PNG Image | FreePNGIm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878" y="734064"/>
            <a:ext cx="711473" cy="813112"/>
          </a:xfrm>
          <a:prstGeom prst="rect">
            <a:avLst/>
          </a:prstGeom>
        </p:spPr>
      </p:pic>
      <p:pic>
        <p:nvPicPr>
          <p:cNvPr id="208" name="Рисунок 207" descr="Зеленая галочка без фона в пнг (png) формат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904" y="603284"/>
            <a:ext cx="1152478" cy="943892"/>
          </a:xfrm>
          <a:prstGeom prst="rect">
            <a:avLst/>
          </a:prstGeom>
        </p:spPr>
      </p:pic>
      <p:sp>
        <p:nvSpPr>
          <p:cNvPr id="210" name="Прямоугольник 209"/>
          <p:cNvSpPr/>
          <p:nvPr/>
        </p:nvSpPr>
        <p:spPr>
          <a:xfrm>
            <a:off x="5708850" y="1340354"/>
            <a:ext cx="15046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Отсутствует дата списания средств со счета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172947" y="1157885"/>
            <a:ext cx="1159314" cy="4612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8955932" y="1289359"/>
            <a:ext cx="888207" cy="1432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рямоугольник 210"/>
          <p:cNvSpPr/>
          <p:nvPr/>
        </p:nvSpPr>
        <p:spPr>
          <a:xfrm>
            <a:off x="8823536" y="1211806"/>
            <a:ext cx="1159314" cy="4612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рямоугольник 211"/>
          <p:cNvSpPr/>
          <p:nvPr/>
        </p:nvSpPr>
        <p:spPr>
          <a:xfrm>
            <a:off x="1267423" y="633511"/>
            <a:ext cx="3898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Все оформлено верно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637209" y="669122"/>
            <a:ext cx="35477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Такой документ не будет принят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cxnSp>
        <p:nvCxnSpPr>
          <p:cNvPr id="35" name="Прямая со стрелкой 34"/>
          <p:cNvCxnSpPr>
            <a:stCxn id="210" idx="1"/>
          </p:cNvCxnSpPr>
          <p:nvPr/>
        </p:nvCxnSpPr>
        <p:spPr>
          <a:xfrm flipH="1" flipV="1">
            <a:off x="3477210" y="1509139"/>
            <a:ext cx="2231640" cy="2467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Прямая со стрелкой 212"/>
          <p:cNvCxnSpPr>
            <a:stCxn id="210" idx="3"/>
          </p:cNvCxnSpPr>
          <p:nvPr/>
        </p:nvCxnSpPr>
        <p:spPr>
          <a:xfrm flipV="1">
            <a:off x="7213525" y="1547179"/>
            <a:ext cx="1453292" cy="2086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Прямая со стрелкой 213"/>
          <p:cNvCxnSpPr/>
          <p:nvPr/>
        </p:nvCxnSpPr>
        <p:spPr>
          <a:xfrm flipH="1">
            <a:off x="5489451" y="5855465"/>
            <a:ext cx="303231" cy="159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Прямая со стрелкой 214"/>
          <p:cNvCxnSpPr/>
          <p:nvPr/>
        </p:nvCxnSpPr>
        <p:spPr>
          <a:xfrm flipV="1">
            <a:off x="6908503" y="5855465"/>
            <a:ext cx="3887339" cy="183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Прямоугольник 215"/>
          <p:cNvSpPr/>
          <p:nvPr/>
        </p:nvSpPr>
        <p:spPr>
          <a:xfrm>
            <a:off x="831650" y="4847281"/>
            <a:ext cx="35471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Оплаты аренды за декабрь по договору от 01.01.2020 № 1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17" name="Прямоугольник 216"/>
          <p:cNvSpPr/>
          <p:nvPr/>
        </p:nvSpPr>
        <p:spPr>
          <a:xfrm>
            <a:off x="5762392" y="2264353"/>
            <a:ext cx="135155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Если не указано назначение платежа, то рекомендуется приложить пояснительную записку с указанием документов, на основании которых была произведена оплата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cxnSp>
        <p:nvCxnSpPr>
          <p:cNvPr id="218" name="Прямая со стрелкой 217"/>
          <p:cNvCxnSpPr/>
          <p:nvPr/>
        </p:nvCxnSpPr>
        <p:spPr>
          <a:xfrm flipH="1">
            <a:off x="4044214" y="3941426"/>
            <a:ext cx="1584535" cy="10263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Прямая со стрелкой 218"/>
          <p:cNvCxnSpPr/>
          <p:nvPr/>
        </p:nvCxnSpPr>
        <p:spPr>
          <a:xfrm>
            <a:off x="7004813" y="3852499"/>
            <a:ext cx="1015614" cy="11604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316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Номер слайда 1"/>
          <p:cNvSpPr txBox="1">
            <a:spLocks/>
          </p:cNvSpPr>
          <p:nvPr/>
        </p:nvSpPr>
        <p:spPr>
          <a:xfrm>
            <a:off x="198406" y="6374922"/>
            <a:ext cx="3119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173F88-3387-453B-9303-AC0210B95CB8}" type="slidenum">
              <a:rPr lang="ru-RU" sz="2000" smtClean="0">
                <a:latin typeface="Bahnschrift Light Condensed" panose="020B0502040204020203" pitchFamily="34" charset="0"/>
              </a:rPr>
              <a:pPr/>
              <a:t>8</a:t>
            </a:fld>
            <a:endParaRPr lang="ru-RU" sz="2000" dirty="0">
              <a:latin typeface="Bahnschrift Light Condensed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2008" y="157501"/>
            <a:ext cx="11009992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ru-RU" altLang="ru-RU" sz="2200" dirty="0" smtClean="0">
                <a:latin typeface="Bahnschrift Condensed" panose="020B0502040204020203" pitchFamily="34" charset="0"/>
              </a:rPr>
              <a:t>Акт выполненных работ (оказанных услуг)</a:t>
            </a:r>
            <a:endParaRPr lang="ru-RU" altLang="ru-RU" sz="2200" dirty="0">
              <a:latin typeface="Bahnschrift Condensed" panose="020B0502040204020203" pitchFamily="34" charset="0"/>
            </a:endParaRPr>
          </a:p>
        </p:txBody>
      </p:sp>
      <p:pic>
        <p:nvPicPr>
          <p:cNvPr id="61" name="Рисунок 60" descr="Download Red Cross Mark Png Image HQ PNG Image | FreePNGIm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83" y="1840398"/>
            <a:ext cx="328555" cy="375491"/>
          </a:xfrm>
          <a:prstGeom prst="rect">
            <a:avLst/>
          </a:prstGeom>
        </p:spPr>
      </p:pic>
      <p:grpSp>
        <p:nvGrpSpPr>
          <p:cNvPr id="65" name="Группа 64"/>
          <p:cNvGrpSpPr/>
          <p:nvPr/>
        </p:nvGrpSpPr>
        <p:grpSpPr>
          <a:xfrm>
            <a:off x="5591175" y="1276291"/>
            <a:ext cx="6349581" cy="4791134"/>
            <a:chOff x="198406" y="1087429"/>
            <a:chExt cx="5693975" cy="4411745"/>
          </a:xfrm>
        </p:grpSpPr>
        <p:pic>
          <p:nvPicPr>
            <p:cNvPr id="66" name="Рисунок 65"/>
            <p:cNvPicPr>
              <a:picLocks noChangeAspect="1"/>
            </p:cNvPicPr>
            <p:nvPr/>
          </p:nvPicPr>
          <p:blipFill rotWithShape="1">
            <a:blip r:embed="rId3"/>
            <a:srcRect l="20345" t="16075" r="37352" b="25655"/>
            <a:stretch/>
          </p:blipFill>
          <p:spPr>
            <a:xfrm>
              <a:off x="198406" y="1087429"/>
              <a:ext cx="5693975" cy="4411745"/>
            </a:xfrm>
            <a:prstGeom prst="rect">
              <a:avLst/>
            </a:prstGeom>
          </p:spPr>
        </p:pic>
        <p:sp>
          <p:nvSpPr>
            <p:cNvPr id="71" name="Прямоугольник 70"/>
            <p:cNvSpPr/>
            <p:nvPr/>
          </p:nvSpPr>
          <p:spPr>
            <a:xfrm>
              <a:off x="2291970" y="1571625"/>
              <a:ext cx="1403730" cy="857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2291970" y="1688968"/>
              <a:ext cx="2614217" cy="13030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1081483" y="1819275"/>
              <a:ext cx="1033067" cy="1333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2654731" y="2141546"/>
              <a:ext cx="1250519" cy="2792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6" name="Прямоугольник 95"/>
          <p:cNvSpPr/>
          <p:nvPr/>
        </p:nvSpPr>
        <p:spPr>
          <a:xfrm>
            <a:off x="1378364" y="1679902"/>
            <a:ext cx="3850861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Отсутствует документ, указанный в основании акта.</a:t>
            </a:r>
          </a:p>
          <a:p>
            <a:pPr>
              <a:spcAft>
                <a:spcPts val="1200"/>
              </a:spcAft>
              <a:defRPr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Этот документ должен быть представлен в составе пакета документов </a:t>
            </a:r>
            <a:r>
              <a:rPr lang="ru-RU" sz="2400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обязательно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!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05450" y="2724341"/>
            <a:ext cx="2124075" cy="2950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>
            <a:off x="1439008" y="4769595"/>
            <a:ext cx="38508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Отсутствует подпись исполнителя (продавца) и/или подпись заказчика (покупателя)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5518483" y="5105401"/>
            <a:ext cx="6422273" cy="962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9" name="Рисунок 98" descr="Download Red Cross Mark Png Image HQ PNG Image | FreePNGIm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01" y="4898152"/>
            <a:ext cx="347213" cy="396815"/>
          </a:xfrm>
          <a:prstGeom prst="rect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9ABFD37D-66F6-4714-974D-7D8A683DB2EE}"/>
              </a:ext>
            </a:extLst>
          </p:cNvPr>
          <p:cNvCxnSpPr/>
          <p:nvPr/>
        </p:nvCxnSpPr>
        <p:spPr>
          <a:xfrm>
            <a:off x="1182008" y="538621"/>
            <a:ext cx="10758748" cy="821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15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1"/>
          <p:cNvSpPr txBox="1">
            <a:spLocks/>
          </p:cNvSpPr>
          <p:nvPr/>
        </p:nvSpPr>
        <p:spPr>
          <a:xfrm>
            <a:off x="198406" y="6374922"/>
            <a:ext cx="3119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173F88-3387-453B-9303-AC0210B95CB8}" type="slidenum">
              <a:rPr lang="ru-RU" sz="2000" smtClean="0">
                <a:latin typeface="Bahnschrift Light Condensed" panose="020B0502040204020203" pitchFamily="34" charset="0"/>
              </a:rPr>
              <a:pPr/>
              <a:t>9</a:t>
            </a:fld>
            <a:endParaRPr lang="ru-RU" sz="2000" dirty="0">
              <a:latin typeface="Bahnschrift Light Condensed" panose="020B0502040204020203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47057" y="97438"/>
            <a:ext cx="87137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altLang="ru-RU" sz="2200" dirty="0" smtClean="0">
                <a:latin typeface="Bahnschrift Condensed" panose="020B0502040204020203" pitchFamily="34" charset="0"/>
              </a:rPr>
              <a:t>Универсальный передаточный документ</a:t>
            </a:r>
            <a:endParaRPr lang="ru-RU" altLang="ru-RU" sz="2200" dirty="0">
              <a:latin typeface="Bahnschrift Condensed" panose="020B0502040204020203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98406" y="617710"/>
            <a:ext cx="8825278" cy="5896953"/>
            <a:chOff x="198406" y="617710"/>
            <a:chExt cx="8825278" cy="5896953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2"/>
            <a:srcRect l="9894" t="13749" r="28679" b="13284"/>
            <a:stretch/>
          </p:blipFill>
          <p:spPr>
            <a:xfrm>
              <a:off x="198406" y="617710"/>
              <a:ext cx="8825278" cy="5896953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>
              <a:off x="3448050" y="1905000"/>
              <a:ext cx="2162175" cy="857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448050" y="1751111"/>
              <a:ext cx="385086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  <a:defRPr/>
              </a:pPr>
              <a:r>
                <a:rPr lang="ru-RU" sz="1400" dirty="0" smtClean="0">
                  <a:latin typeface="Bahnschrift Condensed" panose="020B0502040204020203" pitchFamily="34" charset="0"/>
                </a:rPr>
                <a:t>Иванов И.И.</a:t>
              </a:r>
              <a:endParaRPr lang="ru-RU" sz="1400" dirty="0">
                <a:latin typeface="Bahnschrift Condensed" panose="020B0502040204020203" pitchFamily="34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448050" y="1751111"/>
              <a:ext cx="904875" cy="30777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198406" y="4446686"/>
              <a:ext cx="4240244" cy="39201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217456" y="5214796"/>
              <a:ext cx="8806228" cy="74785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9660856" y="5271946"/>
            <a:ext cx="21135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Отсутствует подпись исполнителя (продавца) и/или подпись заказчика (покупателя)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9202679" y="528884"/>
            <a:ext cx="21135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Документ оформлен НЕ на участника отбора, правильно – ИП Иванов И.И.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9210175" y="1919287"/>
            <a:ext cx="257300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Отсутствует документ, указанный в основании УПД.</a:t>
            </a:r>
          </a:p>
          <a:p>
            <a:pPr>
              <a:spcAft>
                <a:spcPts val="1200"/>
              </a:spcAft>
              <a:defRPr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Этот документ должен быть приложен к заявке </a:t>
            </a:r>
            <a:r>
              <a:rPr lang="ru-RU" sz="1600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обязательно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!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4438650" y="1152525"/>
            <a:ext cx="4764029" cy="7524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>
            <a:off x="4529137" y="2601009"/>
            <a:ext cx="4681039" cy="20416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 flipV="1">
            <a:off x="9210176" y="5667375"/>
            <a:ext cx="450680" cy="95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9ABFD37D-66F6-4714-974D-7D8A683DB2EE}"/>
              </a:ext>
            </a:extLst>
          </p:cNvPr>
          <p:cNvCxnSpPr/>
          <p:nvPr/>
        </p:nvCxnSpPr>
        <p:spPr>
          <a:xfrm flipV="1">
            <a:off x="829104" y="535470"/>
            <a:ext cx="11156067" cy="529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209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8236</TotalTime>
  <Words>575</Words>
  <Application>Microsoft Office PowerPoint</Application>
  <PresentationFormat>Широкоэкранный</PresentationFormat>
  <Paragraphs>80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Arial Black</vt:lpstr>
      <vt:lpstr>Bahnschrift Condensed</vt:lpstr>
      <vt:lpstr>Bahnschrift Light Condensed</vt:lpstr>
      <vt:lpstr>Calibri</vt:lpstr>
      <vt:lpstr>Calibri Light</vt:lpstr>
      <vt:lpstr>Gotham Pro Bold</vt:lpstr>
      <vt:lpstr>Times New Roman</vt:lpstr>
      <vt:lpstr>Office Theme</vt:lpstr>
      <vt:lpstr>ОСНОВНЫЕ ОШИБКИ ОФОРМЛЕНИЯ ДОКУМЕНТОВ ПРИ ПРЕДОСТАВЛЕНИИ ФИНАНСОВОЙ ПОДДЕРЖКИ  </vt:lpstr>
      <vt:lpstr>Презентация PowerPoint</vt:lpstr>
      <vt:lpstr>Презентация PowerPoint</vt:lpstr>
      <vt:lpstr>Договор</vt:lpstr>
      <vt:lpstr>Договор аренды</vt:lpstr>
      <vt:lpstr>Договор аренды</vt:lpstr>
      <vt:lpstr>Платежное поручение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Оборудование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Бедарева Елена Юрьевна</cp:lastModifiedBy>
  <cp:revision>744</cp:revision>
  <cp:lastPrinted>2023-02-09T06:22:34Z</cp:lastPrinted>
  <dcterms:created xsi:type="dcterms:W3CDTF">2014-11-21T11:00:06Z</dcterms:created>
  <dcterms:modified xsi:type="dcterms:W3CDTF">2024-07-17T13:04:27Z</dcterms:modified>
</cp:coreProperties>
</file>