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9" r:id="rId5"/>
    <p:sldId id="295" r:id="rId6"/>
    <p:sldId id="299" r:id="rId7"/>
    <p:sldId id="296" r:id="rId8"/>
    <p:sldId id="301" r:id="rId9"/>
    <p:sldId id="300" r:id="rId10"/>
    <p:sldId id="297" r:id="rId11"/>
    <p:sldId id="303" r:id="rId12"/>
    <p:sldId id="304" r:id="rId13"/>
    <p:sldId id="305" r:id="rId14"/>
    <p:sldId id="307" r:id="rId15"/>
    <p:sldId id="308" r:id="rId16"/>
    <p:sldId id="306" r:id="rId17"/>
  </p:sldIdLst>
  <p:sldSz cx="12192000" cy="6858000"/>
  <p:notesSz cx="6808788" cy="99409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7550" autoAdjust="0"/>
  </p:normalViewPr>
  <p:slideViewPr>
    <p:cSldViewPr snapToGrid="0">
      <p:cViewPr varScale="1">
        <p:scale>
          <a:sx n="87" d="100"/>
          <a:sy n="87" d="100"/>
        </p:scale>
        <p:origin x="12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13.03.2026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13.03.2026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83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6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83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19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06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75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7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3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13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4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9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7588714-FE55-FCEF-78C2-2A4D11ECD7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F6BF02-4CD8-261B-BE58-05677EB947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1AF1F17-7A1F-BCA2-15C0-417928B4E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F0ADE0B-D150-E72B-EE9A-E5EFDBC6F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BCDD5A-A3C4-DF4F-74AD-CAF0F465B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9430AE4-C878-DFAB-EDA5-36B97176D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1487B2-0348-2FFC-03FB-6508B6FD3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13.03.2026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.xlsx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3" y="181296"/>
            <a:ext cx="12203574" cy="6864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292" y="4865188"/>
            <a:ext cx="460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ИФНС России по г. Сургуту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Ханты-Мансийского автономного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округа-Югры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Отдел камеральных проверок №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Тел.: 8 (3462) 58-93-10 (доб. </a:t>
            </a:r>
            <a:r>
              <a:rPr lang="ru-RU" smtClean="0">
                <a:solidFill>
                  <a:schemeClr val="bg1"/>
                </a:solidFill>
              </a:rPr>
              <a:t>5600, 5601)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87" y="452858"/>
            <a:ext cx="536625" cy="5181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2696" y="1575158"/>
            <a:ext cx="668818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Налогообложение субсидий</a:t>
            </a:r>
            <a:r>
              <a:rPr lang="ru-RU" sz="3200" dirty="0">
                <a:solidFill>
                  <a:srgbClr val="FFFFFF"/>
                </a:solidFill>
                <a:latin typeface="Dubai"/>
              </a:rPr>
              <a:t>,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полученных  субъектами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м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алого и среднего  предпринимательства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Налогообложение субсидий </a:t>
            </a:r>
            <a:r>
              <a:rPr lang="ru-RU" sz="2400" b="1" dirty="0"/>
              <a:t>, полученных</a:t>
            </a:r>
          </a:p>
          <a:p>
            <a:r>
              <a:rPr lang="ru-RU" sz="2400" b="1" dirty="0"/>
              <a:t>налогоплательщиками </a:t>
            </a:r>
            <a:r>
              <a:rPr lang="ru-RU" sz="2400" b="1" dirty="0" smtClean="0"/>
              <a:t>ИП на ОСН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7"/>
            <a:ext cx="12192000" cy="58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0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Налогообложение субсидий </a:t>
            </a:r>
            <a:r>
              <a:rPr lang="ru-RU" sz="2400" b="1" dirty="0"/>
              <a:t>, полученных</a:t>
            </a:r>
          </a:p>
          <a:p>
            <a:r>
              <a:rPr lang="ru-RU" sz="2400" b="1" dirty="0"/>
              <a:t>налогоплательщиками на </a:t>
            </a:r>
            <a:r>
              <a:rPr lang="ru-RU" sz="2400" b="1" dirty="0" smtClean="0"/>
              <a:t>ЕСХН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00616"/>
              </p:ext>
            </p:extLst>
          </p:nvPr>
        </p:nvGraphicFramePr>
        <p:xfrm>
          <a:off x="0" y="1036267"/>
          <a:ext cx="11793196" cy="5672181"/>
        </p:xfrm>
        <a:graphic>
          <a:graphicData uri="http://schemas.openxmlformats.org/drawingml/2006/table">
            <a:tbl>
              <a:tblPr/>
              <a:tblGrid>
                <a:gridCol w="1179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Полученные средства в общем случае учитываются в доходах на дату получения (п. 1,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 п. 5 ст. 346.5 НК РФ).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Субсидии, полученные налогоплательщиками ЕСХН, как сельскохозяйственным производителем в целях возмещения затрат, связанных с собственным сельскохозяйственным производством, подлежат учету при определении налоговой базы по ЕСХН как внереализационные доходы.</a:t>
                      </a:r>
                      <a:b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77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за счет субсидии учитываются, если они есть в перечне расходов, признаваемых для расчета ЕСХН. Расходы учитываются по мере оплаты (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 п. 5 ст. 346.5 НК РФ), кроме средств целевого финансирования (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14 п. 1 ст. 251, п. 1 ст. 346.5 НК РФ).</a:t>
                      </a:r>
                      <a:b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69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Налогообложение субсидий </a:t>
            </a:r>
            <a:r>
              <a:rPr lang="ru-RU" sz="2400" b="1" dirty="0"/>
              <a:t>, полученных</a:t>
            </a:r>
          </a:p>
          <a:p>
            <a:r>
              <a:rPr lang="ru-RU" sz="2400" b="1" dirty="0"/>
              <a:t>налогоплательщиками на </a:t>
            </a:r>
            <a:r>
              <a:rPr lang="ru-RU" sz="2400" b="1" dirty="0" smtClean="0"/>
              <a:t>НПД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50811"/>
              </p:ext>
            </p:extLst>
          </p:nvPr>
        </p:nvGraphicFramePr>
        <p:xfrm>
          <a:off x="787051" y="2508250"/>
          <a:ext cx="10219932" cy="261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Лист" r:id="rId6" imgW="6896148" imgH="1838225" progId="Excel.Sheet.12">
                  <p:embed/>
                </p:oleObj>
              </mc:Choice>
              <mc:Fallback>
                <p:oleObj name="Лист" r:id="rId6" imgW="6896148" imgH="1838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051" y="2508250"/>
                        <a:ext cx="10219932" cy="2619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28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4" y="-6712"/>
            <a:ext cx="12203574" cy="6864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87" y="452858"/>
            <a:ext cx="536625" cy="5181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2696" y="1575158"/>
            <a:ext cx="6688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6124" y="2310096"/>
            <a:ext cx="668818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Благодарим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5622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 субсидий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общей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системе налогообложения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6268"/>
            <a:ext cx="12192000" cy="58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0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Субсидии,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полученные в качестве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оплаты за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товары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(работы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услуги)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6"/>
            <a:ext cx="12191999" cy="58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Субсидии,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полученные на текущие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8"/>
            <a:ext cx="12192000" cy="58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Субсидии, полученные </a:t>
            </a: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400" b="1" smtClean="0"/>
              <a:t>компенсацию </a:t>
            </a:r>
            <a:r>
              <a:rPr lang="ru-RU" sz="2400" b="1" dirty="0" smtClean="0"/>
              <a:t>ранее произведенных расходов</a:t>
            </a:r>
            <a:r>
              <a:rPr lang="ru-RU" sz="2400" dirty="0"/>
              <a:t>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7"/>
            <a:ext cx="12191999" cy="58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учета субсидий, полученных на основные средства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6"/>
            <a:ext cx="12192000" cy="58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Особенности учета субсидии, полученной не коммерческими организациями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7"/>
            <a:ext cx="12192000" cy="58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Налогообложение субсидий, </a:t>
            </a:r>
            <a:r>
              <a:rPr lang="ru-RU" sz="2400" b="1" dirty="0"/>
              <a:t>полученных</a:t>
            </a:r>
          </a:p>
          <a:p>
            <a:r>
              <a:rPr lang="ru-RU" sz="2400" b="1" dirty="0"/>
              <a:t>налогоплательщиками на </a:t>
            </a:r>
            <a:r>
              <a:rPr lang="ru-RU" sz="2400" b="1" dirty="0" smtClean="0"/>
              <a:t>УСН, </a:t>
            </a:r>
            <a:r>
              <a:rPr lang="ru-RU" sz="2400" b="1" dirty="0" err="1" smtClean="0"/>
              <a:t>АвтоУСН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46974"/>
              </p:ext>
            </p:extLst>
          </p:nvPr>
        </p:nvGraphicFramePr>
        <p:xfrm>
          <a:off x="0" y="1036267"/>
          <a:ext cx="12192000" cy="5821734"/>
        </p:xfrm>
        <a:graphic>
          <a:graphicData uri="http://schemas.openxmlformats.org/drawingml/2006/table">
            <a:tbl>
              <a:tblPr/>
              <a:tblGrid>
                <a:gridCol w="82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7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 на возмещение затрат</a:t>
                      </a:r>
                    </a:p>
                  </a:txBody>
                  <a:tcPr marL="8133" marR="8133" marT="8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 налогообложения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«Доход – расход»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Субсидия учитывается в доходах на дату ее получения.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за счет субсидии учитываются на дату приобретения (основных средств, материалов и т.д.).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Подлежат отражению в разделе 2.2 налоговой декларации по УСН, а также книге по УСН.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3" marR="8133" marT="81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 налогообложения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«Доходы»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Субсидия учитывается в доходах на дату ее получения.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за счет субсидии НЕ учитываются.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Подлежат отражению в разделе 2.1 налоговой декларации по УСН, а также книге по УСН.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учитываются в составе расходов целевые поступления на содержание некоммерческих организаций и ведение ими уставной деятельности (п. 2 ст. 251 НК РФ)</a:t>
                      </a:r>
                    </a:p>
                  </a:txBody>
                  <a:tcPr marL="8133" marR="8133" marT="81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33" marR="8133" marT="8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4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20" y="5584428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075" cy="103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33"/>
            <a:ext cx="787050" cy="75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552" y="85635"/>
            <a:ext cx="3694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ИФНС России по г. Сургуту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Ханты-Мансийского автономного </a:t>
            </a:r>
          </a:p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712" y="-2346"/>
            <a:ext cx="694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Налогообложение субсидий </a:t>
            </a:r>
            <a:r>
              <a:rPr lang="ru-RU" sz="2400" b="1" dirty="0"/>
              <a:t>, полученных</a:t>
            </a:r>
          </a:p>
          <a:p>
            <a:r>
              <a:rPr lang="ru-RU" sz="2400" b="1" dirty="0"/>
              <a:t>налогоплательщиками на ПСН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68"/>
            <a:ext cx="12191999" cy="58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221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230e9df3-be65-4c73-a93b-d1236ebd677e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Широкоэкранный</PresentationFormat>
  <Paragraphs>101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Cambria</vt:lpstr>
      <vt:lpstr>Dubai</vt:lpstr>
      <vt:lpstr>Times New Roman</vt:lpstr>
      <vt:lpstr>Univers Light</vt:lpstr>
      <vt:lpstr>AngleLinesVTI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2023-12-10T21:10:30Z</dcterms:created>
  <dcterms:modified xsi:type="dcterms:W3CDTF">2026-03-13T05:24:37Z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